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37B"/>
    <a:srgbClr val="E95527"/>
    <a:srgbClr val="FAB907"/>
    <a:srgbClr val="359A32"/>
    <a:srgbClr val="0060A0"/>
    <a:srgbClr val="007ABD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4"/>
    <p:restoredTop sz="94664"/>
  </p:normalViewPr>
  <p:slideViewPr>
    <p:cSldViewPr snapToGrid="0" snapToObjects="1">
      <p:cViewPr varScale="1">
        <p:scale>
          <a:sx n="104" d="100"/>
          <a:sy n="104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01\interactie\Onderzoeken\Economische%20Barometer\Economische%20Barometer%202020%20Q3\2020%20Q3%20fhi%20algeme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Overall!$B$3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7ABD"/>
            </a:solidFill>
            <a:ln>
              <a:noFill/>
            </a:ln>
            <a:effectLst/>
          </c:spPr>
          <c:invertIfNegative val="0"/>
          <c:cat>
            <c:strRef>
              <c:f>Overall!$A$4:$A$6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Overall!$B$4:$B$6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</c:v>
                </c:pt>
                <c:pt idx="2">
                  <c:v>0.71430000000000005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7-48E8-B23C-AB07F3B33345}"/>
            </c:ext>
          </c:extLst>
        </c:ser>
        <c:ser>
          <c:idx val="1"/>
          <c:order val="1"/>
          <c:tx>
            <c:strRef>
              <c:f>Overall!$C$3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Overall!$A$4:$A$6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Overall!$C$4:$C$6</c:f>
              <c:numCache>
                <c:formatCode>0.00%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7-48E8-B23C-AB07F3B33345}"/>
            </c:ext>
          </c:extLst>
        </c:ser>
        <c:ser>
          <c:idx val="2"/>
          <c:order val="2"/>
          <c:tx>
            <c:strRef>
              <c:f>Overall!$D$3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Overall!$A$4:$A$6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Overall!$D$4:$D$6</c:f>
              <c:numCache>
                <c:formatCode>0.00%</c:formatCode>
                <c:ptCount val="3"/>
                <c:pt idx="0">
                  <c:v>0.66669999999999996</c:v>
                </c:pt>
                <c:pt idx="1">
                  <c:v>0.16669999999999999</c:v>
                </c:pt>
                <c:pt idx="2">
                  <c:v>0.16669999999999999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7-48E8-B23C-AB07F3B33345}"/>
            </c:ext>
          </c:extLst>
        </c:ser>
        <c:ser>
          <c:idx val="3"/>
          <c:order val="3"/>
          <c:tx>
            <c:strRef>
              <c:f>Overall!$E$3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Overall!$A$4:$A$6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Overall!$E$4:$E$6</c:f>
              <c:numCache>
                <c:formatCode>0.00%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27-48E8-B23C-AB07F3B33345}"/>
            </c:ext>
          </c:extLst>
        </c:ser>
        <c:ser>
          <c:idx val="4"/>
          <c:order val="4"/>
          <c:tx>
            <c:strRef>
              <c:f>Overall!$F$3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Overall!$A$4:$A$6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Overall!$F$4:$F$6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27-48E8-B23C-AB07F3B33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966808"/>
        <c:axId val="502962544"/>
      </c:barChart>
      <c:catAx>
        <c:axId val="50296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2962544"/>
        <c:crosses val="autoZero"/>
        <c:auto val="1"/>
        <c:lblAlgn val="ctr"/>
        <c:lblOffset val="100"/>
        <c:noMultiLvlLbl val="0"/>
      </c:catAx>
      <c:valAx>
        <c:axId val="50296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296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Overall!$B$73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Overall!$A$74:$A$77</c:f>
              <c:strCache>
                <c:ptCount val="4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  <c:pt idx="3">
                  <c:v>Nvt</c:v>
                </c:pt>
              </c:strCache>
            </c:strRef>
          </c:cat>
          <c:val>
            <c:numRef>
              <c:f>Overall!$B$74:$B$77</c:f>
              <c:numCache>
                <c:formatCode>0.00%</c:formatCode>
                <c:ptCount val="4"/>
                <c:pt idx="0">
                  <c:v>0</c:v>
                </c:pt>
                <c:pt idx="1">
                  <c:v>0.1429</c:v>
                </c:pt>
                <c:pt idx="2">
                  <c:v>0.28570000000000001</c:v>
                </c:pt>
                <c:pt idx="3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C-4EE0-A1D8-2C2DECD62699}"/>
            </c:ext>
          </c:extLst>
        </c:ser>
        <c:ser>
          <c:idx val="1"/>
          <c:order val="1"/>
          <c:tx>
            <c:strRef>
              <c:f>Overall!$C$73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Overall!$A$74:$A$77</c:f>
              <c:strCache>
                <c:ptCount val="4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  <c:pt idx="3">
                  <c:v>Nvt</c:v>
                </c:pt>
              </c:strCache>
            </c:strRef>
          </c:cat>
          <c:val>
            <c:numRef>
              <c:f>Overall!$C$74:$C$77</c:f>
              <c:numCache>
                <c:formatCode>0.00%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C-4EE0-A1D8-2C2DECD62699}"/>
            </c:ext>
          </c:extLst>
        </c:ser>
        <c:ser>
          <c:idx val="2"/>
          <c:order val="2"/>
          <c:tx>
            <c:strRef>
              <c:f>Overall!$D$73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Overall!$A$74:$A$77</c:f>
              <c:strCache>
                <c:ptCount val="4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  <c:pt idx="3">
                  <c:v>Nvt</c:v>
                </c:pt>
              </c:strCache>
            </c:strRef>
          </c:cat>
          <c:val>
            <c:numRef>
              <c:f>Overall!$D$74:$D$77</c:f>
              <c:numCache>
                <c:formatCode>0.00%</c:formatCode>
                <c:ptCount val="4"/>
                <c:pt idx="0">
                  <c:v>0.28570000000000001</c:v>
                </c:pt>
                <c:pt idx="1">
                  <c:v>0.1429</c:v>
                </c:pt>
                <c:pt idx="2">
                  <c:v>0.28570000000000001</c:v>
                </c:pt>
                <c:pt idx="3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C-4EE0-A1D8-2C2DECD62699}"/>
            </c:ext>
          </c:extLst>
        </c:ser>
        <c:ser>
          <c:idx val="3"/>
          <c:order val="3"/>
          <c:tx>
            <c:strRef>
              <c:f>Overall!$E$73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Overall!$A$74:$A$77</c:f>
              <c:strCache>
                <c:ptCount val="4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  <c:pt idx="3">
                  <c:v>Nvt</c:v>
                </c:pt>
              </c:strCache>
            </c:strRef>
          </c:cat>
          <c:val>
            <c:numRef>
              <c:f>Overall!$E$74:$E$77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3C-4EE0-A1D8-2C2DECD62699}"/>
            </c:ext>
          </c:extLst>
        </c:ser>
        <c:ser>
          <c:idx val="4"/>
          <c:order val="4"/>
          <c:tx>
            <c:strRef>
              <c:f>Overall!$F$73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Overall!$A$74:$A$77</c:f>
              <c:strCache>
                <c:ptCount val="4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  <c:pt idx="3">
                  <c:v>Nvt</c:v>
                </c:pt>
              </c:strCache>
            </c:strRef>
          </c:cat>
          <c:val>
            <c:numRef>
              <c:f>Overall!$F$74:$F$77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3C-4EE0-A1D8-2C2DECD62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720015"/>
        <c:axId val="1664343807"/>
      </c:barChart>
      <c:catAx>
        <c:axId val="166172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4343807"/>
        <c:crosses val="autoZero"/>
        <c:auto val="1"/>
        <c:lblAlgn val="ctr"/>
        <c:lblOffset val="100"/>
        <c:noMultiLvlLbl val="0"/>
      </c:catAx>
      <c:valAx>
        <c:axId val="166434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172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Overall!$B$82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Overall!$A$83:$A$85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Overall!$B$83:$B$85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0.42859999999999998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0-42B6-8F45-CD4C3CBAA613}"/>
            </c:ext>
          </c:extLst>
        </c:ser>
        <c:ser>
          <c:idx val="1"/>
          <c:order val="1"/>
          <c:tx>
            <c:strRef>
              <c:f>Overall!$C$82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Overall!$A$83:$A$85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Overall!$C$83:$C$85</c:f>
              <c:numCache>
                <c:formatCode>0.00%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0-42B6-8F45-CD4C3CBAA613}"/>
            </c:ext>
          </c:extLst>
        </c:ser>
        <c:ser>
          <c:idx val="2"/>
          <c:order val="2"/>
          <c:tx>
            <c:strRef>
              <c:f>Overall!$D$82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Overall!$A$83:$A$85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Overall!$D$83:$D$85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0.42859999999999998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60-42B6-8F45-CD4C3CBAA613}"/>
            </c:ext>
          </c:extLst>
        </c:ser>
        <c:ser>
          <c:idx val="3"/>
          <c:order val="3"/>
          <c:tx>
            <c:strRef>
              <c:f>Overall!$E$82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Overall!$A$83:$A$85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Overall!$E$83:$E$85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0.33329999999999999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0-42B6-8F45-CD4C3CBAA613}"/>
            </c:ext>
          </c:extLst>
        </c:ser>
        <c:ser>
          <c:idx val="4"/>
          <c:order val="4"/>
          <c:tx>
            <c:strRef>
              <c:f>Overall!$F$82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Overall!$A$83:$A$85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Overall!$F$83:$F$85</c:f>
              <c:numCache>
                <c:formatCode>0.00%</c:formatCode>
                <c:ptCount val="3"/>
                <c:pt idx="0">
                  <c:v>0</c:v>
                </c:pt>
                <c:pt idx="1">
                  <c:v>0.66669999999999996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60-42B6-8F45-CD4C3CBAA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1332639"/>
        <c:axId val="1648535551"/>
      </c:barChart>
      <c:catAx>
        <c:axId val="169133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8535551"/>
        <c:crosses val="autoZero"/>
        <c:auto val="1"/>
        <c:lblAlgn val="ctr"/>
        <c:lblOffset val="100"/>
        <c:noMultiLvlLbl val="0"/>
      </c:catAx>
      <c:valAx>
        <c:axId val="164853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9133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Overall!$B$90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Overall!$A$91:$A$93</c:f>
              <c:strCache>
                <c:ptCount val="3"/>
                <c:pt idx="0">
                  <c:v>Positief</c:v>
                </c:pt>
                <c:pt idx="1">
                  <c:v>Neutraal</c:v>
                </c:pt>
                <c:pt idx="2">
                  <c:v>Negatief</c:v>
                </c:pt>
              </c:strCache>
            </c:strRef>
          </c:cat>
          <c:val>
            <c:numRef>
              <c:f>Overall!$B$91:$B$93</c:f>
              <c:numCache>
                <c:formatCode>0.00%</c:formatCode>
                <c:ptCount val="3"/>
                <c:pt idx="0">
                  <c:v>0.1429</c:v>
                </c:pt>
                <c:pt idx="1">
                  <c:v>0.85709999999999997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6-4CB6-B32D-84BFA2575B85}"/>
            </c:ext>
          </c:extLst>
        </c:ser>
        <c:ser>
          <c:idx val="1"/>
          <c:order val="1"/>
          <c:tx>
            <c:strRef>
              <c:f>Overall!$C$90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Overall!$A$91:$A$93</c:f>
              <c:strCache>
                <c:ptCount val="3"/>
                <c:pt idx="0">
                  <c:v>Positief</c:v>
                </c:pt>
                <c:pt idx="1">
                  <c:v>Neutraal</c:v>
                </c:pt>
                <c:pt idx="2">
                  <c:v>Negatief</c:v>
                </c:pt>
              </c:strCache>
            </c:strRef>
          </c:cat>
          <c:val>
            <c:numRef>
              <c:f>Overall!$C$91:$C$93</c:f>
              <c:numCache>
                <c:formatCode>0.00%</c:formatCode>
                <c:ptCount val="3"/>
                <c:pt idx="0">
                  <c:v>0.2</c:v>
                </c:pt>
                <c:pt idx="1">
                  <c:v>0.8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6-4CB6-B32D-84BFA2575B85}"/>
            </c:ext>
          </c:extLst>
        </c:ser>
        <c:ser>
          <c:idx val="2"/>
          <c:order val="2"/>
          <c:tx>
            <c:strRef>
              <c:f>Overall!$D$90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Overall!$A$91:$A$93</c:f>
              <c:strCache>
                <c:ptCount val="3"/>
                <c:pt idx="0">
                  <c:v>Positief</c:v>
                </c:pt>
                <c:pt idx="1">
                  <c:v>Neutraal</c:v>
                </c:pt>
                <c:pt idx="2">
                  <c:v>Negatief</c:v>
                </c:pt>
              </c:strCache>
            </c:strRef>
          </c:cat>
          <c:val>
            <c:numRef>
              <c:f>Overall!$D$91:$D$93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0.28570000000000001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6-4CB6-B32D-84BFA2575B85}"/>
            </c:ext>
          </c:extLst>
        </c:ser>
        <c:ser>
          <c:idx val="3"/>
          <c:order val="3"/>
          <c:tx>
            <c:strRef>
              <c:f>Overall!$E$90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Overall!$A$91:$A$93</c:f>
              <c:strCache>
                <c:ptCount val="3"/>
                <c:pt idx="0">
                  <c:v>Positief</c:v>
                </c:pt>
                <c:pt idx="1">
                  <c:v>Neutraal</c:v>
                </c:pt>
                <c:pt idx="2">
                  <c:v>Negatief</c:v>
                </c:pt>
              </c:strCache>
            </c:strRef>
          </c:cat>
          <c:val>
            <c:numRef>
              <c:f>Overall!$E$91:$E$93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0.66669999999999996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26-4CB6-B32D-84BFA2575B85}"/>
            </c:ext>
          </c:extLst>
        </c:ser>
        <c:ser>
          <c:idx val="4"/>
          <c:order val="4"/>
          <c:tx>
            <c:strRef>
              <c:f>Overall!$F$90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Overall!$A$91:$A$93</c:f>
              <c:strCache>
                <c:ptCount val="3"/>
                <c:pt idx="0">
                  <c:v>Positief</c:v>
                </c:pt>
                <c:pt idx="1">
                  <c:v>Neutraal</c:v>
                </c:pt>
                <c:pt idx="2">
                  <c:v>Negatief</c:v>
                </c:pt>
              </c:strCache>
            </c:strRef>
          </c:cat>
          <c:val>
            <c:numRef>
              <c:f>Overall!$F$91:$F$93</c:f>
              <c:numCache>
                <c:formatCode>0.00%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26-4CB6-B32D-84BFA257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0220911"/>
        <c:axId val="1027513135"/>
      </c:barChart>
      <c:catAx>
        <c:axId val="164022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27513135"/>
        <c:crosses val="autoZero"/>
        <c:auto val="1"/>
        <c:lblAlgn val="ctr"/>
        <c:lblOffset val="100"/>
        <c:noMultiLvlLbl val="0"/>
      </c:catAx>
      <c:valAx>
        <c:axId val="102751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0220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Overall!$B$98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Overall!$A$99:$A$101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Overall!$B$99:$B$101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0.42859999999999998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9-4BF6-805D-0276C7B37F4A}"/>
            </c:ext>
          </c:extLst>
        </c:ser>
        <c:ser>
          <c:idx val="1"/>
          <c:order val="1"/>
          <c:tx>
            <c:strRef>
              <c:f>Overall!$C$98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Overall!$A$99:$A$101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Overall!$C$99:$C$101</c:f>
              <c:numCache>
                <c:formatCode>0.00%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9-4BF6-805D-0276C7B37F4A}"/>
            </c:ext>
          </c:extLst>
        </c:ser>
        <c:ser>
          <c:idx val="2"/>
          <c:order val="2"/>
          <c:tx>
            <c:strRef>
              <c:f>Overall!$D$98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Overall!$A$99:$A$101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Overall!$D$99:$D$101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0.28570000000000001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9-4BF6-805D-0276C7B37F4A}"/>
            </c:ext>
          </c:extLst>
        </c:ser>
        <c:ser>
          <c:idx val="3"/>
          <c:order val="3"/>
          <c:tx>
            <c:strRef>
              <c:f>Overall!$E$98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Overall!$A$99:$A$101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Overall!$E$99:$E$101</c:f>
              <c:numCache>
                <c:formatCode>0.00%</c:formatCode>
                <c:ptCount val="3"/>
                <c:pt idx="0">
                  <c:v>0.66669999999999996</c:v>
                </c:pt>
                <c:pt idx="1">
                  <c:v>0.33329999999999999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9-4BF6-805D-0276C7B37F4A}"/>
            </c:ext>
          </c:extLst>
        </c:ser>
        <c:ser>
          <c:idx val="4"/>
          <c:order val="4"/>
          <c:tx>
            <c:strRef>
              <c:f>Overall!$F$98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Overall!$A$99:$A$101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Overall!$F$99:$F$101</c:f>
              <c:numCache>
                <c:formatCode>0.00%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9-4BF6-805D-0276C7B37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5243199"/>
        <c:axId val="1027931679"/>
      </c:barChart>
      <c:catAx>
        <c:axId val="168524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27931679"/>
        <c:crosses val="autoZero"/>
        <c:auto val="1"/>
        <c:lblAlgn val="ctr"/>
        <c:lblOffset val="100"/>
        <c:noMultiLvlLbl val="0"/>
      </c:catAx>
      <c:valAx>
        <c:axId val="102793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8524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Overall!$B$106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Overall!$A$107:$A$109</c:f>
              <c:strCache>
                <c:ptCount val="3"/>
                <c:pt idx="0">
                  <c:v>Meer investeringen</c:v>
                </c:pt>
                <c:pt idx="1">
                  <c:v>Hetzelfde</c:v>
                </c:pt>
                <c:pt idx="2">
                  <c:v>Minder investeringen</c:v>
                </c:pt>
              </c:strCache>
            </c:strRef>
          </c:cat>
          <c:val>
            <c:numRef>
              <c:f>Overall!$B$107:$B$109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0.1429</c:v>
                </c:pt>
                <c:pt idx="2">
                  <c:v>0.57289999999999996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5-4BF0-8644-7501004E8BA0}"/>
            </c:ext>
          </c:extLst>
        </c:ser>
        <c:ser>
          <c:idx val="1"/>
          <c:order val="1"/>
          <c:tx>
            <c:strRef>
              <c:f>Overall!$C$106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Overall!$A$107:$A$109</c:f>
              <c:strCache>
                <c:ptCount val="3"/>
                <c:pt idx="0">
                  <c:v>Meer investeringen</c:v>
                </c:pt>
                <c:pt idx="1">
                  <c:v>Hetzelfde</c:v>
                </c:pt>
                <c:pt idx="2">
                  <c:v>Minder investeringen</c:v>
                </c:pt>
              </c:strCache>
            </c:strRef>
          </c:cat>
          <c:val>
            <c:numRef>
              <c:f>Overall!$C$107:$C$109</c:f>
              <c:numCache>
                <c:formatCode>0.00%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5-4BF0-8644-7501004E8BA0}"/>
            </c:ext>
          </c:extLst>
        </c:ser>
        <c:ser>
          <c:idx val="2"/>
          <c:order val="2"/>
          <c:tx>
            <c:strRef>
              <c:f>Overall!$D$106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Overall!$A$107:$A$109</c:f>
              <c:strCache>
                <c:ptCount val="3"/>
                <c:pt idx="0">
                  <c:v>Meer investeringen</c:v>
                </c:pt>
                <c:pt idx="1">
                  <c:v>Hetzelfde</c:v>
                </c:pt>
                <c:pt idx="2">
                  <c:v>Minder investeringen</c:v>
                </c:pt>
              </c:strCache>
            </c:strRef>
          </c:cat>
          <c:val>
            <c:numRef>
              <c:f>Overall!$D$107:$D$109</c:f>
              <c:numCache>
                <c:formatCode>0.00%</c:formatCode>
                <c:ptCount val="3"/>
                <c:pt idx="0">
                  <c:v>0.1429</c:v>
                </c:pt>
                <c:pt idx="1">
                  <c:v>0.28570000000000001</c:v>
                </c:pt>
                <c:pt idx="2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45-4BF0-8644-7501004E8BA0}"/>
            </c:ext>
          </c:extLst>
        </c:ser>
        <c:ser>
          <c:idx val="3"/>
          <c:order val="3"/>
          <c:tx>
            <c:strRef>
              <c:f>Overall!$E$106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Overall!$A$107:$A$109</c:f>
              <c:strCache>
                <c:ptCount val="3"/>
                <c:pt idx="0">
                  <c:v>Meer investeringen</c:v>
                </c:pt>
                <c:pt idx="1">
                  <c:v>Hetzelfde</c:v>
                </c:pt>
                <c:pt idx="2">
                  <c:v>Minder investeringen</c:v>
                </c:pt>
              </c:strCache>
            </c:strRef>
          </c:cat>
          <c:val>
            <c:numRef>
              <c:f>Overall!$E$107:$E$109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0.66669999999999996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45-4BF0-8644-7501004E8BA0}"/>
            </c:ext>
          </c:extLst>
        </c:ser>
        <c:ser>
          <c:idx val="4"/>
          <c:order val="4"/>
          <c:tx>
            <c:strRef>
              <c:f>Overall!$F$106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Overall!$A$107:$A$109</c:f>
              <c:strCache>
                <c:ptCount val="3"/>
                <c:pt idx="0">
                  <c:v>Meer investeringen</c:v>
                </c:pt>
                <c:pt idx="1">
                  <c:v>Hetzelfde</c:v>
                </c:pt>
                <c:pt idx="2">
                  <c:v>Minder investeringen</c:v>
                </c:pt>
              </c:strCache>
            </c:strRef>
          </c:cat>
          <c:val>
            <c:numRef>
              <c:f>Overall!$F$107:$F$109</c:f>
              <c:numCache>
                <c:formatCode>0.00%</c:formatCode>
                <c:ptCount val="3"/>
                <c:pt idx="0">
                  <c:v>0</c:v>
                </c:pt>
                <c:pt idx="1">
                  <c:v>0.33329999999999999</c:v>
                </c:pt>
                <c:pt idx="2">
                  <c:v>0.66669999999999996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45-4BF0-8644-7501004E8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4596911"/>
        <c:axId val="1664329247"/>
      </c:barChart>
      <c:catAx>
        <c:axId val="163459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4329247"/>
        <c:crosses val="autoZero"/>
        <c:auto val="1"/>
        <c:lblAlgn val="ctr"/>
        <c:lblOffset val="100"/>
        <c:noMultiLvlLbl val="0"/>
      </c:catAx>
      <c:valAx>
        <c:axId val="166432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3459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Overall!$B$114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Overall!$A$115:$A$117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Overall!$B$115:$B$117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</c:v>
                </c:pt>
                <c:pt idx="2">
                  <c:v>0.71430000000000005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6-4339-98E9-AB5CDA121DF4}"/>
            </c:ext>
          </c:extLst>
        </c:ser>
        <c:ser>
          <c:idx val="1"/>
          <c:order val="1"/>
          <c:tx>
            <c:strRef>
              <c:f>Overall!$C$114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Overall!$A$115:$A$117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Overall!$C$115:$C$117</c:f>
              <c:numCache>
                <c:formatCode>0.00%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6-4339-98E9-AB5CDA121DF4}"/>
            </c:ext>
          </c:extLst>
        </c:ser>
        <c:ser>
          <c:idx val="2"/>
          <c:order val="2"/>
          <c:tx>
            <c:strRef>
              <c:f>Overall!$D$114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Overall!$A$115:$A$117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Overall!$D$115:$D$117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0.1429</c:v>
                </c:pt>
                <c:pt idx="2">
                  <c:v>0.42859999999999998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6-4339-98E9-AB5CDA121DF4}"/>
            </c:ext>
          </c:extLst>
        </c:ser>
        <c:ser>
          <c:idx val="3"/>
          <c:order val="3"/>
          <c:tx>
            <c:strRef>
              <c:f>Overall!$E$114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Overall!$A$115:$A$117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Overall!$E$115:$E$117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0.33329999999999999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76-4339-98E9-AB5CDA121DF4}"/>
            </c:ext>
          </c:extLst>
        </c:ser>
        <c:ser>
          <c:idx val="4"/>
          <c:order val="4"/>
          <c:tx>
            <c:strRef>
              <c:f>Overall!$F$114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Overall!$A$115:$A$117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Overall!$F$115:$F$117</c:f>
              <c:numCache>
                <c:formatCode>0.00%</c:formatCode>
                <c:ptCount val="3"/>
                <c:pt idx="0">
                  <c:v>0</c:v>
                </c:pt>
                <c:pt idx="1">
                  <c:v>0.33329999999999999</c:v>
                </c:pt>
                <c:pt idx="2">
                  <c:v>0.66669999999999996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76-4339-98E9-AB5CDA12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0772463"/>
        <c:axId val="1034274319"/>
      </c:barChart>
      <c:catAx>
        <c:axId val="167077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34274319"/>
        <c:crosses val="autoZero"/>
        <c:auto val="1"/>
        <c:lblAlgn val="ctr"/>
        <c:lblOffset val="100"/>
        <c:noMultiLvlLbl val="0"/>
      </c:catAx>
      <c:valAx>
        <c:axId val="103427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7077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Overall!$B$122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Overall!$A$123:$A$125</c:f>
              <c:strCache>
                <c:ptCount val="3"/>
                <c:pt idx="0">
                  <c:v>Gestegen</c:v>
                </c:pt>
                <c:pt idx="1">
                  <c:v>Gelijk</c:v>
                </c:pt>
                <c:pt idx="2">
                  <c:v>Gedaald</c:v>
                </c:pt>
              </c:strCache>
            </c:strRef>
          </c:cat>
          <c:val>
            <c:numRef>
              <c:f>Overall!$B$123:$B$125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</c:v>
                </c:pt>
                <c:pt idx="2">
                  <c:v>0.71430000000000005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C-419A-9669-5984D0609944}"/>
            </c:ext>
          </c:extLst>
        </c:ser>
        <c:ser>
          <c:idx val="1"/>
          <c:order val="1"/>
          <c:tx>
            <c:strRef>
              <c:f>Overall!$C$122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Overall!$A$123:$A$125</c:f>
              <c:strCache>
                <c:ptCount val="3"/>
                <c:pt idx="0">
                  <c:v>Gestegen</c:v>
                </c:pt>
                <c:pt idx="1">
                  <c:v>Gelijk</c:v>
                </c:pt>
                <c:pt idx="2">
                  <c:v>Gedaald</c:v>
                </c:pt>
              </c:strCache>
            </c:strRef>
          </c:cat>
          <c:val>
            <c:numRef>
              <c:f>Overall!$C$123:$C$125</c:f>
              <c:numCache>
                <c:formatCode>0.00%</c:formatCode>
                <c:ptCount val="3"/>
                <c:pt idx="0">
                  <c:v>0.3</c:v>
                </c:pt>
                <c:pt idx="1">
                  <c:v>0.2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C-419A-9669-5984D0609944}"/>
            </c:ext>
          </c:extLst>
        </c:ser>
        <c:ser>
          <c:idx val="2"/>
          <c:order val="2"/>
          <c:tx>
            <c:strRef>
              <c:f>Overall!$D$122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Overall!$A$123:$A$125</c:f>
              <c:strCache>
                <c:ptCount val="3"/>
                <c:pt idx="0">
                  <c:v>Gestegen</c:v>
                </c:pt>
                <c:pt idx="1">
                  <c:v>Gelijk</c:v>
                </c:pt>
                <c:pt idx="2">
                  <c:v>Gedaald</c:v>
                </c:pt>
              </c:strCache>
            </c:strRef>
          </c:cat>
          <c:val>
            <c:numRef>
              <c:f>Overall!$D$123:$D$125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</c:v>
                </c:pt>
                <c:pt idx="2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C-419A-9669-5984D0609944}"/>
            </c:ext>
          </c:extLst>
        </c:ser>
        <c:ser>
          <c:idx val="3"/>
          <c:order val="3"/>
          <c:tx>
            <c:strRef>
              <c:f>Overall!$E$122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Overall!$A$123:$A$125</c:f>
              <c:strCache>
                <c:ptCount val="3"/>
                <c:pt idx="0">
                  <c:v>Gestegen</c:v>
                </c:pt>
                <c:pt idx="1">
                  <c:v>Gelijk</c:v>
                </c:pt>
                <c:pt idx="2">
                  <c:v>Gedaald</c:v>
                </c:pt>
              </c:strCache>
            </c:strRef>
          </c:cat>
          <c:val>
            <c:numRef>
              <c:f>Overall!$E$123:$E$125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0.33329999999999999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1C-419A-9669-5984D0609944}"/>
            </c:ext>
          </c:extLst>
        </c:ser>
        <c:ser>
          <c:idx val="4"/>
          <c:order val="4"/>
          <c:tx>
            <c:strRef>
              <c:f>Overall!$F$122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Overall!$A$123:$A$125</c:f>
              <c:strCache>
                <c:ptCount val="3"/>
                <c:pt idx="0">
                  <c:v>Gestegen</c:v>
                </c:pt>
                <c:pt idx="1">
                  <c:v>Gelijk</c:v>
                </c:pt>
                <c:pt idx="2">
                  <c:v>Gedaald</c:v>
                </c:pt>
              </c:strCache>
            </c:strRef>
          </c:cat>
          <c:val>
            <c:numRef>
              <c:f>Overall!$F$123:$F$125</c:f>
              <c:numCache>
                <c:formatCode>0.00%</c:formatCode>
                <c:ptCount val="3"/>
                <c:pt idx="0">
                  <c:v>0</c:v>
                </c:pt>
                <c:pt idx="1">
                  <c:v>0.33329999999999999</c:v>
                </c:pt>
                <c:pt idx="2">
                  <c:v>0.66669999999999996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1C-419A-9669-5984D0609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0824303"/>
        <c:axId val="1664340479"/>
      </c:barChart>
      <c:catAx>
        <c:axId val="164082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4340479"/>
        <c:crosses val="autoZero"/>
        <c:auto val="1"/>
        <c:lblAlgn val="ctr"/>
        <c:lblOffset val="100"/>
        <c:noMultiLvlLbl val="0"/>
      </c:catAx>
      <c:valAx>
        <c:axId val="166434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0824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Overall!$B$130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Overall!$A$131:$A$133</c:f>
              <c:strCache>
                <c:ptCount val="3"/>
                <c:pt idx="0">
                  <c:v>Groeien, we krijgen meer medewerkers</c:v>
                </c:pt>
                <c:pt idx="1">
                  <c:v>Gelijk</c:v>
                </c:pt>
                <c:pt idx="2">
                  <c:v>Krimpen, er gaan medewerkers weg</c:v>
                </c:pt>
              </c:strCache>
            </c:strRef>
          </c:cat>
          <c:val>
            <c:numRef>
              <c:f>Overall!$B$131:$B$133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0.57140000000000002</c:v>
                </c:pt>
                <c:pt idx="2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A-413D-8CBD-C9B0EB2BDEFE}"/>
            </c:ext>
          </c:extLst>
        </c:ser>
        <c:ser>
          <c:idx val="1"/>
          <c:order val="1"/>
          <c:tx>
            <c:strRef>
              <c:f>Overall!$C$130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Overall!$A$131:$A$133</c:f>
              <c:strCache>
                <c:ptCount val="3"/>
                <c:pt idx="0">
                  <c:v>Groeien, we krijgen meer medewerkers</c:v>
                </c:pt>
                <c:pt idx="1">
                  <c:v>Gelijk</c:v>
                </c:pt>
                <c:pt idx="2">
                  <c:v>Krimpen, er gaan medewerkers weg</c:v>
                </c:pt>
              </c:strCache>
            </c:strRef>
          </c:cat>
          <c:val>
            <c:numRef>
              <c:f>Overall!$C$131:$C$133</c:f>
              <c:numCache>
                <c:formatCode>0.00%</c:formatCode>
                <c:ptCount val="3"/>
                <c:pt idx="0">
                  <c:v>0.22220000000000001</c:v>
                </c:pt>
                <c:pt idx="1">
                  <c:v>0.55559999999999998</c:v>
                </c:pt>
                <c:pt idx="2">
                  <c:v>0.22220000000000001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A-413D-8CBD-C9B0EB2BDEFE}"/>
            </c:ext>
          </c:extLst>
        </c:ser>
        <c:ser>
          <c:idx val="2"/>
          <c:order val="2"/>
          <c:tx>
            <c:strRef>
              <c:f>Overall!$D$130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Overall!$A$131:$A$133</c:f>
              <c:strCache>
                <c:ptCount val="3"/>
                <c:pt idx="0">
                  <c:v>Groeien, we krijgen meer medewerkers</c:v>
                </c:pt>
                <c:pt idx="1">
                  <c:v>Gelijk</c:v>
                </c:pt>
                <c:pt idx="2">
                  <c:v>Krimpen, er gaan medewerkers weg</c:v>
                </c:pt>
              </c:strCache>
            </c:strRef>
          </c:cat>
          <c:val>
            <c:numRef>
              <c:f>Overall!$D$131:$D$133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0.57140000000000002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4A-413D-8CBD-C9B0EB2BDEFE}"/>
            </c:ext>
          </c:extLst>
        </c:ser>
        <c:ser>
          <c:idx val="3"/>
          <c:order val="3"/>
          <c:tx>
            <c:strRef>
              <c:f>Overall!$E$130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Overall!$A$131:$A$133</c:f>
              <c:strCache>
                <c:ptCount val="3"/>
                <c:pt idx="0">
                  <c:v>Groeien, we krijgen meer medewerkers</c:v>
                </c:pt>
                <c:pt idx="1">
                  <c:v>Gelijk</c:v>
                </c:pt>
                <c:pt idx="2">
                  <c:v>Krimpen, er gaan medewerkers weg</c:v>
                </c:pt>
              </c:strCache>
            </c:strRef>
          </c:cat>
          <c:val>
            <c:numRef>
              <c:f>Overall!$E$131:$E$133</c:f>
              <c:numCache>
                <c:formatCode>0.00%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A-413D-8CBD-C9B0EB2BDEFE}"/>
            </c:ext>
          </c:extLst>
        </c:ser>
        <c:ser>
          <c:idx val="4"/>
          <c:order val="4"/>
          <c:tx>
            <c:strRef>
              <c:f>Overall!$F$130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Overall!$A$131:$A$133</c:f>
              <c:strCache>
                <c:ptCount val="3"/>
                <c:pt idx="0">
                  <c:v>Groeien, we krijgen meer medewerkers</c:v>
                </c:pt>
                <c:pt idx="1">
                  <c:v>Gelijk</c:v>
                </c:pt>
                <c:pt idx="2">
                  <c:v>Krimpen, er gaan medewerkers weg</c:v>
                </c:pt>
              </c:strCache>
            </c:strRef>
          </c:cat>
          <c:val>
            <c:numRef>
              <c:f>Overall!$F$131:$F$133</c:f>
              <c:numCache>
                <c:formatCode>0.00%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A-413D-8CBD-C9B0EB2BD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689487"/>
        <c:axId val="979155663"/>
      </c:barChart>
      <c:catAx>
        <c:axId val="165768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79155663"/>
        <c:crosses val="autoZero"/>
        <c:auto val="1"/>
        <c:lblAlgn val="ctr"/>
        <c:lblOffset val="100"/>
        <c:noMultiLvlLbl val="0"/>
      </c:catAx>
      <c:valAx>
        <c:axId val="97915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57689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Overall!$B$11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7ABD"/>
            </a:solidFill>
            <a:ln>
              <a:noFill/>
            </a:ln>
            <a:effectLst/>
          </c:spPr>
          <c:invertIfNegative val="0"/>
          <c:cat>
            <c:strRef>
              <c:f>Overall!$A$12:$A$14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Overall!$B$12:$B$14</c:f>
              <c:numCache>
                <c:formatCode>0.00%</c:formatCode>
                <c:ptCount val="3"/>
                <c:pt idx="0">
                  <c:v>0.1429</c:v>
                </c:pt>
                <c:pt idx="1">
                  <c:v>0.57140000000000002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0-415E-BD28-F44A881F0CC7}"/>
            </c:ext>
          </c:extLst>
        </c:ser>
        <c:ser>
          <c:idx val="1"/>
          <c:order val="1"/>
          <c:tx>
            <c:strRef>
              <c:f>Overall!$C$11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Overall!$A$12:$A$14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Overall!$C$12:$C$14</c:f>
              <c:numCache>
                <c:formatCode>0.00%</c:formatCode>
                <c:ptCount val="3"/>
                <c:pt idx="0">
                  <c:v>0.1</c:v>
                </c:pt>
                <c:pt idx="1">
                  <c:v>0.7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0-415E-BD28-F44A881F0CC7}"/>
            </c:ext>
          </c:extLst>
        </c:ser>
        <c:ser>
          <c:idx val="2"/>
          <c:order val="2"/>
          <c:tx>
            <c:strRef>
              <c:f>Overall!$D$11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Overall!$A$12:$A$14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Overall!$D$12:$D$14</c:f>
              <c:numCache>
                <c:formatCode>0.00%</c:formatCode>
                <c:ptCount val="3"/>
                <c:pt idx="0">
                  <c:v>0.33329999999999999</c:v>
                </c:pt>
                <c:pt idx="1">
                  <c:v>0.33329999999999999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0-415E-BD28-F44A881F0CC7}"/>
            </c:ext>
          </c:extLst>
        </c:ser>
        <c:ser>
          <c:idx val="3"/>
          <c:order val="3"/>
          <c:tx>
            <c:strRef>
              <c:f>Overall!$E$11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Overall!$A$12:$A$14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Overall!$E$12:$E$14</c:f>
              <c:numCache>
                <c:formatCode>0.00%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C0-415E-BD28-F44A881F0CC7}"/>
            </c:ext>
          </c:extLst>
        </c:ser>
        <c:ser>
          <c:idx val="4"/>
          <c:order val="4"/>
          <c:tx>
            <c:strRef>
              <c:f>Overall!$F$11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Overall!$A$12:$A$14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Overall!$F$12:$F$14</c:f>
              <c:numCache>
                <c:formatCode>0.00%</c:formatCode>
                <c:ptCount val="3"/>
                <c:pt idx="0">
                  <c:v>0</c:v>
                </c:pt>
                <c:pt idx="1">
                  <c:v>0.66669999999999996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C0-415E-BD28-F44A881F0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962216"/>
        <c:axId val="502968448"/>
      </c:barChart>
      <c:catAx>
        <c:axId val="5029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2968448"/>
        <c:crosses val="autoZero"/>
        <c:auto val="1"/>
        <c:lblAlgn val="ctr"/>
        <c:lblOffset val="100"/>
        <c:noMultiLvlLbl val="0"/>
      </c:catAx>
      <c:valAx>
        <c:axId val="50296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0296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Overall!$B$19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Overall!$A$20:$A$22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Overall!$B$20:$B$22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0.1429</c:v>
                </c:pt>
                <c:pt idx="2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1-455C-9150-DF76A7D4BE56}"/>
            </c:ext>
          </c:extLst>
        </c:ser>
        <c:ser>
          <c:idx val="1"/>
          <c:order val="1"/>
          <c:tx>
            <c:strRef>
              <c:f>Overall!$C$19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Overall!$A$20:$A$22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Overall!$C$20:$C$22</c:f>
              <c:numCache>
                <c:formatCode>0.00%</c:formatCode>
                <c:ptCount val="3"/>
                <c:pt idx="0">
                  <c:v>0.2</c:v>
                </c:pt>
                <c:pt idx="1">
                  <c:v>0.5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1-455C-9150-DF76A7D4BE56}"/>
            </c:ext>
          </c:extLst>
        </c:ser>
        <c:ser>
          <c:idx val="2"/>
          <c:order val="2"/>
          <c:tx>
            <c:strRef>
              <c:f>Overall!$D$19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Overall!$A$20:$A$22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Overall!$D$20:$D$22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0.1429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1-455C-9150-DF76A7D4BE56}"/>
            </c:ext>
          </c:extLst>
        </c:ser>
        <c:ser>
          <c:idx val="3"/>
          <c:order val="3"/>
          <c:tx>
            <c:strRef>
              <c:f>Overall!$E$19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Overall!$A$20:$A$22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Overall!$E$20:$E$22</c:f>
              <c:numCache>
                <c:formatCode>0.00%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F1-455C-9150-DF76A7D4BE56}"/>
            </c:ext>
          </c:extLst>
        </c:ser>
        <c:ser>
          <c:idx val="4"/>
          <c:order val="4"/>
          <c:tx>
            <c:strRef>
              <c:f>Overall!$F$19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Overall!$A$20:$A$22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Overall!$F$20:$F$22</c:f>
              <c:numCache>
                <c:formatCode>0.00%</c:formatCode>
                <c:ptCount val="3"/>
                <c:pt idx="0">
                  <c:v>0</c:v>
                </c:pt>
                <c:pt idx="1">
                  <c:v>0.66669999999999996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455C-9150-DF76A7D4B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162559"/>
        <c:axId val="1648535135"/>
      </c:barChart>
      <c:catAx>
        <c:axId val="97716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8535135"/>
        <c:crosses val="autoZero"/>
        <c:auto val="1"/>
        <c:lblAlgn val="ctr"/>
        <c:lblOffset val="100"/>
        <c:noMultiLvlLbl val="0"/>
      </c:catAx>
      <c:valAx>
        <c:axId val="164853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7716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Overall!$B$27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Overall!$A$28:$A$30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Overall!$B$28:$B$30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</c:v>
                </c:pt>
                <c:pt idx="2">
                  <c:v>0.71430000000000005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9-4F4A-98AD-6F5D41C711EB}"/>
            </c:ext>
          </c:extLst>
        </c:ser>
        <c:ser>
          <c:idx val="1"/>
          <c:order val="1"/>
          <c:tx>
            <c:strRef>
              <c:f>Overall!$C$27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Overall!$A$28:$A$30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Overall!$C$28:$C$30</c:f>
              <c:numCache>
                <c:formatCode>0.00%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9-4F4A-98AD-6F5D41C711EB}"/>
            </c:ext>
          </c:extLst>
        </c:ser>
        <c:ser>
          <c:idx val="2"/>
          <c:order val="2"/>
          <c:tx>
            <c:strRef>
              <c:f>Overall!$D$27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Overall!$A$28:$A$30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Overall!$D$28:$D$30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0.1429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9-4F4A-98AD-6F5D41C711EB}"/>
            </c:ext>
          </c:extLst>
        </c:ser>
        <c:ser>
          <c:idx val="3"/>
          <c:order val="3"/>
          <c:tx>
            <c:strRef>
              <c:f>Overall!$E$27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Overall!$A$28:$A$30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Overall!$E$28:$E$30</c:f>
              <c:numCache>
                <c:formatCode>0.00%</c:formatCode>
                <c:ptCount val="3"/>
                <c:pt idx="0">
                  <c:v>0.75</c:v>
                </c:pt>
                <c:pt idx="1">
                  <c:v>0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9-4F4A-98AD-6F5D41C711EB}"/>
            </c:ext>
          </c:extLst>
        </c:ser>
        <c:ser>
          <c:idx val="4"/>
          <c:order val="4"/>
          <c:tx>
            <c:strRef>
              <c:f>Overall!$F$27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Overall!$A$28:$A$30</c:f>
              <c:strCache>
                <c:ptCount val="3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</c:strCache>
            </c:strRef>
          </c:cat>
          <c:val>
            <c:numRef>
              <c:f>Overall!$F$28:$F$30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69-4F4A-98AD-6F5D41C7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8445295"/>
        <c:axId val="1668162175"/>
      </c:barChart>
      <c:catAx>
        <c:axId val="166844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8162175"/>
        <c:crosses val="autoZero"/>
        <c:auto val="1"/>
        <c:lblAlgn val="ctr"/>
        <c:lblOffset val="100"/>
        <c:noMultiLvlLbl val="0"/>
      </c:catAx>
      <c:valAx>
        <c:axId val="166816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844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Overall!$B$35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Overall!$A$36:$A$38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Overall!$B$36:$B$38</c:f>
              <c:numCache>
                <c:formatCode>0.00%</c:formatCode>
                <c:ptCount val="3"/>
                <c:pt idx="0">
                  <c:v>0.1429</c:v>
                </c:pt>
                <c:pt idx="1">
                  <c:v>0.57140000000000002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5-40C1-AFDD-EE4BA7CCC84B}"/>
            </c:ext>
          </c:extLst>
        </c:ser>
        <c:ser>
          <c:idx val="1"/>
          <c:order val="1"/>
          <c:tx>
            <c:strRef>
              <c:f>Overall!$C$35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Overall!$A$36:$A$38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Overall!$C$36:$C$38</c:f>
              <c:numCache>
                <c:formatCode>0.00%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5-40C1-AFDD-EE4BA7CCC84B}"/>
            </c:ext>
          </c:extLst>
        </c:ser>
        <c:ser>
          <c:idx val="2"/>
          <c:order val="2"/>
          <c:tx>
            <c:strRef>
              <c:f>Overall!$D$35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Overall!$A$36:$A$38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Overall!$D$36:$D$38</c:f>
              <c:numCache>
                <c:formatCode>0.00%</c:formatCode>
                <c:ptCount val="3"/>
                <c:pt idx="0">
                  <c:v>0.1429</c:v>
                </c:pt>
                <c:pt idx="1">
                  <c:v>0.57140000000000002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B5-40C1-AFDD-EE4BA7CCC84B}"/>
            </c:ext>
          </c:extLst>
        </c:ser>
        <c:ser>
          <c:idx val="3"/>
          <c:order val="3"/>
          <c:tx>
            <c:strRef>
              <c:f>Overall!$E$35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Overall!$A$36:$A$38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Overall!$E$36:$E$38</c:f>
              <c:numCache>
                <c:formatCode>0.00%</c:formatCode>
                <c:ptCount val="3"/>
                <c:pt idx="0">
                  <c:v>0.75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5-40C1-AFDD-EE4BA7CCC84B}"/>
            </c:ext>
          </c:extLst>
        </c:ser>
        <c:ser>
          <c:idx val="4"/>
          <c:order val="4"/>
          <c:tx>
            <c:strRef>
              <c:f>Overall!$F$35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Overall!$A$36:$A$38</c:f>
              <c:strCache>
                <c:ptCount val="3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</c:strCache>
            </c:strRef>
          </c:cat>
          <c:val>
            <c:numRef>
              <c:f>Overall!$F$36:$F$38</c:f>
              <c:numCache>
                <c:formatCode>0.00%</c:formatCode>
                <c:ptCount val="3"/>
                <c:pt idx="0">
                  <c:v>0</c:v>
                </c:pt>
                <c:pt idx="1">
                  <c:v>0.66669999999999996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5-40C1-AFDD-EE4BA7CCC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5891967"/>
        <c:axId val="1664339647"/>
      </c:barChart>
      <c:catAx>
        <c:axId val="166589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4339647"/>
        <c:crosses val="autoZero"/>
        <c:auto val="1"/>
        <c:lblAlgn val="ctr"/>
        <c:lblOffset val="100"/>
        <c:noMultiLvlLbl val="0"/>
      </c:catAx>
      <c:valAx>
        <c:axId val="166433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6589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Overall!$B$43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Overall!$A$44:$A$46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Overall!$B$44:$B$46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</c:v>
                </c:pt>
                <c:pt idx="2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1-46C4-99A9-1C3228565CB3}"/>
            </c:ext>
          </c:extLst>
        </c:ser>
        <c:ser>
          <c:idx val="1"/>
          <c:order val="1"/>
          <c:tx>
            <c:strRef>
              <c:f>Overall!$C$43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Overall!$A$44:$A$46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Overall!$C$44:$C$46</c:f>
              <c:numCache>
                <c:formatCode>0.00%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1-46C4-99A9-1C3228565CB3}"/>
            </c:ext>
          </c:extLst>
        </c:ser>
        <c:ser>
          <c:idx val="2"/>
          <c:order val="2"/>
          <c:tx>
            <c:strRef>
              <c:f>Overall!$D$43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Overall!$A$44:$A$46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Overall!$D$44:$D$46</c:f>
              <c:numCache>
                <c:formatCode>0.00%</c:formatCode>
                <c:ptCount val="3"/>
                <c:pt idx="0">
                  <c:v>0.42859999999999998</c:v>
                </c:pt>
                <c:pt idx="1">
                  <c:v>0.28570000000000001</c:v>
                </c:pt>
                <c:pt idx="2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D1-46C4-99A9-1C3228565CB3}"/>
            </c:ext>
          </c:extLst>
        </c:ser>
        <c:ser>
          <c:idx val="3"/>
          <c:order val="3"/>
          <c:tx>
            <c:strRef>
              <c:f>Overall!$E$43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Overall!$A$44:$A$46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Overall!$E$44:$E$46</c:f>
              <c:numCache>
                <c:formatCode>0.00%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D1-46C4-99A9-1C3228565CB3}"/>
            </c:ext>
          </c:extLst>
        </c:ser>
        <c:ser>
          <c:idx val="4"/>
          <c:order val="4"/>
          <c:tx>
            <c:strRef>
              <c:f>Overall!$F$43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Overall!$A$44:$A$46</c:f>
              <c:strCache>
                <c:ptCount val="3"/>
                <c:pt idx="0">
                  <c:v>Een groei</c:v>
                </c:pt>
                <c:pt idx="1">
                  <c:v>Gelijk blijven</c:v>
                </c:pt>
                <c:pt idx="2">
                  <c:v>Een afname</c:v>
                </c:pt>
              </c:strCache>
            </c:strRef>
          </c:cat>
          <c:val>
            <c:numRef>
              <c:f>Overall!$F$44:$F$46</c:f>
              <c:numCache>
                <c:formatCode>0.00%</c:formatCode>
                <c:ptCount val="3"/>
                <c:pt idx="0">
                  <c:v>0</c:v>
                </c:pt>
                <c:pt idx="1">
                  <c:v>0.66669999999999996</c:v>
                </c:pt>
                <c:pt idx="2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D1-46C4-99A9-1C3228565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85919"/>
        <c:axId val="1648534719"/>
      </c:barChart>
      <c:catAx>
        <c:axId val="164898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8534719"/>
        <c:crosses val="autoZero"/>
        <c:auto val="1"/>
        <c:lblAlgn val="ctr"/>
        <c:lblOffset val="100"/>
        <c:noMultiLvlLbl val="0"/>
      </c:catAx>
      <c:valAx>
        <c:axId val="164853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898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Overall!$A$52</c:f>
              <c:strCache>
                <c:ptCount val="1"/>
                <c:pt idx="0">
                  <c:v>Gemiddeld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D-4951-8643-8203E10F2B24}"/>
              </c:ext>
            </c:extLst>
          </c:dPt>
          <c:dPt>
            <c:idx val="1"/>
            <c:invertIfNegative val="0"/>
            <c:bubble3D val="0"/>
            <c:spPr>
              <a:solidFill>
                <a:srgbClr val="359A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BD-4951-8643-8203E10F2B24}"/>
              </c:ext>
            </c:extLst>
          </c:dPt>
          <c:dPt>
            <c:idx val="2"/>
            <c:invertIfNegative val="0"/>
            <c:bubble3D val="0"/>
            <c:spPr>
              <a:solidFill>
                <a:srgbClr val="FAB9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BD-4951-8643-8203E10F2B24}"/>
              </c:ext>
            </c:extLst>
          </c:dPt>
          <c:dPt>
            <c:idx val="3"/>
            <c:invertIfNegative val="0"/>
            <c:bubble3D val="0"/>
            <c:spPr>
              <a:solidFill>
                <a:srgbClr val="E955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6BD-4951-8643-8203E10F2B24}"/>
              </c:ext>
            </c:extLst>
          </c:dPt>
          <c:cat>
            <c:strRef>
              <c:f>Overall!$B$51:$F$51</c:f>
              <c:strCache>
                <c:ptCount val="5"/>
                <c:pt idx="0">
                  <c:v>Industriële Automatisering</c:v>
                </c:pt>
                <c:pt idx="1">
                  <c:v>Industriële Elektronica</c:v>
                </c:pt>
                <c:pt idx="2">
                  <c:v>Laboratorium Technologie</c:v>
                </c:pt>
                <c:pt idx="3">
                  <c:v>Medische Technologie</c:v>
                </c:pt>
                <c:pt idx="4">
                  <c:v>Gebouw Automatisering</c:v>
                </c:pt>
              </c:strCache>
            </c:strRef>
          </c:cat>
          <c:val>
            <c:numRef>
              <c:f>Overall!$B$52:$F$52</c:f>
              <c:numCache>
                <c:formatCode>0%</c:formatCode>
                <c:ptCount val="5"/>
                <c:pt idx="0">
                  <c:v>0.39</c:v>
                </c:pt>
                <c:pt idx="1">
                  <c:v>0.23</c:v>
                </c:pt>
                <c:pt idx="2">
                  <c:v>0.31</c:v>
                </c:pt>
                <c:pt idx="3">
                  <c:v>0.49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D-4951-8643-8203E10F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93119"/>
        <c:axId val="977857359"/>
      </c:barChart>
      <c:catAx>
        <c:axId val="164899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977857359"/>
        <c:crosses val="autoZero"/>
        <c:auto val="1"/>
        <c:lblAlgn val="ctr"/>
        <c:lblOffset val="100"/>
        <c:noMultiLvlLbl val="0"/>
      </c:catAx>
      <c:valAx>
        <c:axId val="97785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899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Overall!$B$55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Overall!$A$56:$A$59</c:f>
              <c:strCache>
                <c:ptCount val="4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  <c:pt idx="3">
                  <c:v>Nvt</c:v>
                </c:pt>
              </c:strCache>
            </c:strRef>
          </c:cat>
          <c:val>
            <c:numRef>
              <c:f>Overall!$B$56:$B$59</c:f>
              <c:numCache>
                <c:formatCode>0.00%</c:formatCode>
                <c:ptCount val="4"/>
                <c:pt idx="0">
                  <c:v>0</c:v>
                </c:pt>
                <c:pt idx="1">
                  <c:v>0.28570000000000001</c:v>
                </c:pt>
                <c:pt idx="2">
                  <c:v>0.1429</c:v>
                </c:pt>
                <c:pt idx="3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0-416B-86BE-0DBF1957AECE}"/>
            </c:ext>
          </c:extLst>
        </c:ser>
        <c:ser>
          <c:idx val="1"/>
          <c:order val="1"/>
          <c:tx>
            <c:strRef>
              <c:f>Overall!$C$55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Overall!$A$56:$A$59</c:f>
              <c:strCache>
                <c:ptCount val="4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  <c:pt idx="3">
                  <c:v>Nvt</c:v>
                </c:pt>
              </c:strCache>
            </c:strRef>
          </c:cat>
          <c:val>
            <c:numRef>
              <c:f>Overall!$C$56:$C$59</c:f>
              <c:numCache>
                <c:formatCode>0.00%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0-416B-86BE-0DBF1957AECE}"/>
            </c:ext>
          </c:extLst>
        </c:ser>
        <c:ser>
          <c:idx val="2"/>
          <c:order val="2"/>
          <c:tx>
            <c:strRef>
              <c:f>Overall!$D$55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Overall!$A$56:$A$59</c:f>
              <c:strCache>
                <c:ptCount val="4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  <c:pt idx="3">
                  <c:v>Nvt</c:v>
                </c:pt>
              </c:strCache>
            </c:strRef>
          </c:cat>
          <c:val>
            <c:numRef>
              <c:f>Overall!$D$56:$D$59</c:f>
              <c:numCache>
                <c:formatCode>0.00%</c:formatCode>
                <c:ptCount val="4"/>
                <c:pt idx="0">
                  <c:v>0.42859999999999998</c:v>
                </c:pt>
                <c:pt idx="1">
                  <c:v>0.28570000000000001</c:v>
                </c:pt>
                <c:pt idx="2">
                  <c:v>0</c:v>
                </c:pt>
                <c:pt idx="3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0-416B-86BE-0DBF1957AECE}"/>
            </c:ext>
          </c:extLst>
        </c:ser>
        <c:ser>
          <c:idx val="3"/>
          <c:order val="3"/>
          <c:tx>
            <c:strRef>
              <c:f>Overall!$E$55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Overall!$A$56:$A$59</c:f>
              <c:strCache>
                <c:ptCount val="4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  <c:pt idx="3">
                  <c:v>Nvt</c:v>
                </c:pt>
              </c:strCache>
            </c:strRef>
          </c:cat>
          <c:val>
            <c:numRef>
              <c:f>Overall!$E$56:$E$59</c:f>
              <c:numCache>
                <c:formatCode>0.00%</c:formatCode>
                <c:ptCount val="4"/>
                <c:pt idx="0">
                  <c:v>0.25</c:v>
                </c:pt>
                <c:pt idx="1">
                  <c:v>0</c:v>
                </c:pt>
                <c:pt idx="2">
                  <c:v>0.25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80-416B-86BE-0DBF1957AECE}"/>
            </c:ext>
          </c:extLst>
        </c:ser>
        <c:ser>
          <c:idx val="4"/>
          <c:order val="4"/>
          <c:tx>
            <c:strRef>
              <c:f>Overall!$F$55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Overall!$A$56:$A$59</c:f>
              <c:strCache>
                <c:ptCount val="4"/>
                <c:pt idx="0">
                  <c:v>Beter</c:v>
                </c:pt>
                <c:pt idx="1">
                  <c:v>Hetzelfde</c:v>
                </c:pt>
                <c:pt idx="2">
                  <c:v>Slechter</c:v>
                </c:pt>
                <c:pt idx="3">
                  <c:v>Nvt</c:v>
                </c:pt>
              </c:strCache>
            </c:strRef>
          </c:cat>
          <c:val>
            <c:numRef>
              <c:f>Overall!$F$56:$F$59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80-416B-86BE-0DBF1957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8993519"/>
        <c:axId val="1027523119"/>
      </c:barChart>
      <c:catAx>
        <c:axId val="164899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27523119"/>
        <c:crosses val="autoZero"/>
        <c:auto val="1"/>
        <c:lblAlgn val="ctr"/>
        <c:lblOffset val="100"/>
        <c:noMultiLvlLbl val="0"/>
      </c:catAx>
      <c:valAx>
        <c:axId val="102752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4899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Overall!$B$64</c:f>
              <c:strCache>
                <c:ptCount val="1"/>
                <c:pt idx="0">
                  <c:v>Industriële Automatisering</c:v>
                </c:pt>
              </c:strCache>
            </c:strRef>
          </c:tx>
          <c:spPr>
            <a:solidFill>
              <a:srgbClr val="0060A0"/>
            </a:solidFill>
            <a:ln>
              <a:noFill/>
            </a:ln>
            <a:effectLst/>
          </c:spPr>
          <c:invertIfNegative val="0"/>
          <c:cat>
            <c:strRef>
              <c:f>Overall!$A$65:$A$68</c:f>
              <c:strCache>
                <c:ptCount val="4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  <c:pt idx="3">
                  <c:v>Nvt</c:v>
                </c:pt>
              </c:strCache>
            </c:strRef>
          </c:cat>
          <c:val>
            <c:numRef>
              <c:f>Overall!$B$65:$B$68</c:f>
              <c:numCache>
                <c:formatCode>0.00%</c:formatCode>
                <c:ptCount val="4"/>
                <c:pt idx="0">
                  <c:v>0</c:v>
                </c:pt>
                <c:pt idx="1">
                  <c:v>0.28570000000000001</c:v>
                </c:pt>
                <c:pt idx="2">
                  <c:v>0.1429</c:v>
                </c:pt>
                <c:pt idx="3">
                  <c:v>0.57140000000000002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4-46DC-8746-DDA001456EF9}"/>
            </c:ext>
          </c:extLst>
        </c:ser>
        <c:ser>
          <c:idx val="1"/>
          <c:order val="1"/>
          <c:tx>
            <c:strRef>
              <c:f>Overall!$C$64</c:f>
              <c:strCache>
                <c:ptCount val="1"/>
                <c:pt idx="0">
                  <c:v>Industriële Elektronica</c:v>
                </c:pt>
              </c:strCache>
            </c:strRef>
          </c:tx>
          <c:spPr>
            <a:solidFill>
              <a:srgbClr val="359A32"/>
            </a:solidFill>
            <a:ln>
              <a:noFill/>
            </a:ln>
            <a:effectLst/>
          </c:spPr>
          <c:invertIfNegative val="0"/>
          <c:cat>
            <c:strRef>
              <c:f>Overall!$A$65:$A$68</c:f>
              <c:strCache>
                <c:ptCount val="4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  <c:pt idx="3">
                  <c:v>Nvt</c:v>
                </c:pt>
              </c:strCache>
            </c:strRef>
          </c:cat>
          <c:val>
            <c:numRef>
              <c:f>Overall!$C$65:$C$68</c:f>
              <c:numCache>
                <c:formatCode>0.00%</c:formatCode>
                <c:ptCount val="4"/>
                <c:pt idx="0">
                  <c:v>0</c:v>
                </c:pt>
                <c:pt idx="1">
                  <c:v>0.3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4-46DC-8746-DDA001456EF9}"/>
            </c:ext>
          </c:extLst>
        </c:ser>
        <c:ser>
          <c:idx val="2"/>
          <c:order val="2"/>
          <c:tx>
            <c:strRef>
              <c:f>Overall!$D$64</c:f>
              <c:strCache>
                <c:ptCount val="1"/>
                <c:pt idx="0">
                  <c:v>Laboratorium Technologie</c:v>
                </c:pt>
              </c:strCache>
            </c:strRef>
          </c:tx>
          <c:spPr>
            <a:solidFill>
              <a:srgbClr val="FAB907"/>
            </a:solidFill>
            <a:ln>
              <a:noFill/>
            </a:ln>
            <a:effectLst/>
          </c:spPr>
          <c:invertIfNegative val="0"/>
          <c:cat>
            <c:strRef>
              <c:f>Overall!$A$65:$A$68</c:f>
              <c:strCache>
                <c:ptCount val="4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  <c:pt idx="3">
                  <c:v>Nvt</c:v>
                </c:pt>
              </c:strCache>
            </c:strRef>
          </c:cat>
          <c:val>
            <c:numRef>
              <c:f>Overall!$D$65:$D$68</c:f>
              <c:numCache>
                <c:formatCode>0.00%</c:formatCode>
                <c:ptCount val="4"/>
                <c:pt idx="0">
                  <c:v>0.1429</c:v>
                </c:pt>
                <c:pt idx="1">
                  <c:v>0.57140000000000002</c:v>
                </c:pt>
                <c:pt idx="2">
                  <c:v>0</c:v>
                </c:pt>
                <c:pt idx="3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4-46DC-8746-DDA001456EF9}"/>
            </c:ext>
          </c:extLst>
        </c:ser>
        <c:ser>
          <c:idx val="3"/>
          <c:order val="3"/>
          <c:tx>
            <c:strRef>
              <c:f>Overall!$E$64</c:f>
              <c:strCache>
                <c:ptCount val="1"/>
                <c:pt idx="0">
                  <c:v>Medische Technologie</c:v>
                </c:pt>
              </c:strCache>
            </c:strRef>
          </c:tx>
          <c:spPr>
            <a:solidFill>
              <a:srgbClr val="E95527"/>
            </a:solidFill>
            <a:ln>
              <a:noFill/>
            </a:ln>
            <a:effectLst/>
          </c:spPr>
          <c:invertIfNegative val="0"/>
          <c:cat>
            <c:strRef>
              <c:f>Overall!$A$65:$A$68</c:f>
              <c:strCache>
                <c:ptCount val="4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  <c:pt idx="3">
                  <c:v>Nvt</c:v>
                </c:pt>
              </c:strCache>
            </c:strRef>
          </c:cat>
          <c:val>
            <c:numRef>
              <c:f>Overall!$E$65:$E$68</c:f>
              <c:numCache>
                <c:formatCode>0.00%</c:formatCode>
                <c:ptCount val="4"/>
                <c:pt idx="0">
                  <c:v>0.25</c:v>
                </c:pt>
                <c:pt idx="1">
                  <c:v>0</c:v>
                </c:pt>
                <c:pt idx="2">
                  <c:v>0.25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4-46DC-8746-DDA001456EF9}"/>
            </c:ext>
          </c:extLst>
        </c:ser>
        <c:ser>
          <c:idx val="4"/>
          <c:order val="4"/>
          <c:tx>
            <c:strRef>
              <c:f>Overall!$F$64</c:f>
              <c:strCache>
                <c:ptCount val="1"/>
                <c:pt idx="0">
                  <c:v>Gebouw Automatisering</c:v>
                </c:pt>
              </c:strCache>
            </c:strRef>
          </c:tx>
          <c:spPr>
            <a:solidFill>
              <a:srgbClr val="3A237B"/>
            </a:solidFill>
            <a:ln>
              <a:noFill/>
            </a:ln>
            <a:effectLst/>
          </c:spPr>
          <c:invertIfNegative val="0"/>
          <c:cat>
            <c:strRef>
              <c:f>Overall!$A$65:$A$68</c:f>
              <c:strCache>
                <c:ptCount val="4"/>
                <c:pt idx="0">
                  <c:v>Gunstig</c:v>
                </c:pt>
                <c:pt idx="1">
                  <c:v>Neutraal</c:v>
                </c:pt>
                <c:pt idx="2">
                  <c:v>Ongunstig</c:v>
                </c:pt>
                <c:pt idx="3">
                  <c:v>Nvt</c:v>
                </c:pt>
              </c:strCache>
            </c:strRef>
          </c:cat>
          <c:val>
            <c:numRef>
              <c:f>Overall!$F$65:$F$68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4-46DC-8746-DDA001456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0769263"/>
        <c:axId val="1027930847"/>
      </c:barChart>
      <c:catAx>
        <c:axId val="167076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027930847"/>
        <c:crosses val="autoZero"/>
        <c:auto val="1"/>
        <c:lblAlgn val="ctr"/>
        <c:lblOffset val="100"/>
        <c:noMultiLvlLbl val="0"/>
      </c:catAx>
      <c:valAx>
        <c:axId val="1027930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67076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D7788-9E7A-F04F-AFFC-D41C361C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84" y="4807974"/>
            <a:ext cx="10515600" cy="924232"/>
          </a:xfrm>
          <a:prstGeom prst="rect">
            <a:avLst/>
          </a:prstGeom>
        </p:spPr>
        <p:txBody>
          <a:bodyPr lIns="0" tIns="0" rIns="0" bIns="0" numCol="1" anchor="t" anchorCtr="0">
            <a:normAutofit/>
          </a:bodyPr>
          <a:lstStyle>
            <a:lvl1pPr algn="l">
              <a:defRPr sz="4800">
                <a:solidFill>
                  <a:srgbClr val="0060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537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8AA3-FB30-6645-9180-AE50DA0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5732207" cy="69675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rgbClr val="0060A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0441E9-FCD8-734A-9E39-28BA2B6C73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2" y="1524000"/>
            <a:ext cx="5732207" cy="963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D4D4C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 sz="1600">
                <a:solidFill>
                  <a:srgbClr val="4D4D4C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solidFill>
                  <a:srgbClr val="4D4D4C"/>
                </a:solidFill>
              </a:defRPr>
            </a:lvl3pPr>
            <a:lvl4pPr>
              <a:defRPr>
                <a:solidFill>
                  <a:srgbClr val="0060A0"/>
                </a:solidFill>
              </a:defRPr>
            </a:lvl4pPr>
            <a:lvl5pPr>
              <a:defRPr>
                <a:solidFill>
                  <a:srgbClr val="0060A0"/>
                </a:solidFill>
              </a:defRPr>
            </a:lvl5pPr>
          </a:lstStyle>
          <a:p>
            <a:pPr lvl="0"/>
            <a:r>
              <a:rPr lang="nl-NL" dirty="0"/>
              <a:t>Opsomming a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B609ECE-55FA-7E41-B81F-E7F4EDDF28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9432" y="2753032"/>
            <a:ext cx="5732207" cy="963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D4D4C"/>
                </a:solidFill>
              </a:defRPr>
            </a:lvl1pPr>
            <a:lvl2pPr marL="685800" indent="-228600">
              <a:buFontTx/>
              <a:buBlip>
                <a:blip r:embed="rId5"/>
              </a:buBlip>
              <a:defRPr sz="1600">
                <a:solidFill>
                  <a:srgbClr val="4D4D4C"/>
                </a:solidFill>
              </a:defRPr>
            </a:lvl2pPr>
            <a:lvl3pPr marL="1143000" indent="-228600">
              <a:buFontTx/>
              <a:buBlip>
                <a:blip r:embed="rId4"/>
              </a:buBlip>
              <a:defRPr sz="1600">
                <a:solidFill>
                  <a:srgbClr val="4D4D4C"/>
                </a:solidFill>
              </a:defRPr>
            </a:lvl3pPr>
            <a:lvl4pPr>
              <a:defRPr>
                <a:solidFill>
                  <a:srgbClr val="0060A0"/>
                </a:solidFill>
              </a:defRPr>
            </a:lvl4pPr>
            <a:lvl5pPr>
              <a:defRPr>
                <a:solidFill>
                  <a:srgbClr val="0060A0"/>
                </a:solidFill>
              </a:defRPr>
            </a:lvl5pPr>
          </a:lstStyle>
          <a:p>
            <a:pPr lvl="0"/>
            <a:r>
              <a:rPr lang="nl-NL" dirty="0"/>
              <a:t>Opsomming b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42411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apparaat, man&#10;&#10;Automatisch gegenereerde beschrijving">
            <a:extLst>
              <a:ext uri="{FF2B5EF4-FFF2-40B4-BE49-F238E27FC236}">
                <a16:creationId xmlns:a16="http://schemas.microsoft.com/office/drawing/2014/main" id="{13870ADE-6041-FA4D-A54B-B07B1602E9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computer&#10;&#10;Automatisch gegenereerde beschrijving">
            <a:extLst>
              <a:ext uri="{FF2B5EF4-FFF2-40B4-BE49-F238E27FC236}">
                <a16:creationId xmlns:a16="http://schemas.microsoft.com/office/drawing/2014/main" id="{7CFF2CCD-7E5B-6044-854D-65C3EB6DE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A7E3F-B4F5-C04F-B81D-500DFF2D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7200" dirty="0"/>
              <a:t>Economische Barometer</a:t>
            </a:r>
            <a:br>
              <a:rPr lang="nl-NL" sz="7200" dirty="0"/>
            </a:br>
            <a:r>
              <a:rPr lang="nl-NL"/>
              <a:t>Kwartaal 3 </a:t>
            </a:r>
            <a:r>
              <a:rPr lang="nl-NL" dirty="0"/>
              <a:t>van het jaar 2020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83351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FDBFB-0A84-4D96-9D50-5713527A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1033852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was uw orderpositie in export, buiten de Benelux, afgelopen kwartaal ten opzichte van het kwartaal daarvoor?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9E5E0868-573A-4E9C-926E-5EB34FD2C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1188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60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F1496-6707-435F-95D8-EFFA67D0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24868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waardeert u uw huidige orderpositie buiten de Benelux?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92DB6D6D-779E-4478-BB48-3977C38296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956590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338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DC7E1-4F19-45EB-90BE-DB864B42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86768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Wat verwacht u van uw orderpositie in export buiten de Benelux dit kwartaal?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117B1D34-77B0-4825-9157-462C211FA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35741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4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0AC76-95F0-45A4-8BA8-7ADFAD86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96293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beoordeelt u de huidige bedrijfsresultaten ten opzichte van het afgelopen kwartaal?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F6CEBEB7-AC81-4AEE-9CDA-8AA505D9B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292572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92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1C836-3C72-4303-87B2-4BF12343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300205" cy="696759"/>
          </a:xfrm>
        </p:spPr>
        <p:txBody>
          <a:bodyPr>
            <a:normAutofit/>
          </a:bodyPr>
          <a:lstStyle/>
          <a:p>
            <a:r>
              <a:rPr lang="nl-NL" dirty="0"/>
              <a:t>Hoe waardeert u uw huidige bedrijfsresultaten?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22E7D547-B453-4210-ABB8-E4A9AE22B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946180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48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2BB5C-DE8F-46AB-9C21-AA6705B2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15343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beoordeelt u de huidige bedrijfsresultaten ten opzichte van het afgelopen kwartaal? 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41D0F623-ADF5-45F3-8A48-3BDCEE674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767234"/>
              </p:ext>
            </p:extLst>
          </p:nvPr>
        </p:nvGraphicFramePr>
        <p:xfrm>
          <a:off x="876000" y="1446675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61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7F04E-D14A-4A42-B441-4E7F19EF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31833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Verwacht u dit kwartaal meer of minder investeringen te doen dan het afgelopen kwartaal?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682DA6F0-3826-4B20-A3EB-D92628EF4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284867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38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351AC-9739-4977-9118-8F3A26C5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16894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was uw totale orderpositie afgelopen kwartaal ten opzichte van hetzelfde kwartaal vorig jaar?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DB67F854-E079-4570-8865-988217D8E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650078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14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71FDA-5764-4109-8D36-EBF15189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74363" cy="696759"/>
          </a:xfrm>
        </p:spPr>
        <p:txBody>
          <a:bodyPr>
            <a:normAutofit fontScale="90000"/>
          </a:bodyPr>
          <a:lstStyle/>
          <a:p>
            <a:r>
              <a:rPr lang="nl-NL"/>
              <a:t>Hoe was uw totale omzet afgelopen kwartaal ten opzichte van hetzelfde kwartaal vorig jaar?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C5D451B6-7814-4A9A-9BF0-CC18BFBF1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114079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07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A1ECE-55CD-4C82-BAB5-9C928431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1097647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Gaat uw bedrijf groeien of krimpen in het aantal medewerkers?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806EA78E-D2DC-4EB4-8F49-51A8A3B9A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756093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51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2C912-53F2-2B40-A6A2-63A91C86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De Economische Barometer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2C9D92FD-CD46-4870-8752-1853E796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524000"/>
            <a:ext cx="5732207" cy="1513114"/>
          </a:xfrm>
        </p:spPr>
        <p:txBody>
          <a:bodyPr/>
          <a:lstStyle/>
          <a:p>
            <a:r>
              <a:rPr lang="nl-NL" dirty="0">
                <a:latin typeface="+mj-lt"/>
              </a:rPr>
              <a:t>Dit onderzoek werd afgenomen in het derde kwartaal van 2020 en ging over het tweede kwartaal van 2020 vergeleken met het eerste kwartaal van 2020.  </a:t>
            </a:r>
          </a:p>
          <a:p>
            <a:r>
              <a:rPr lang="nl-NL" dirty="0">
                <a:latin typeface="+mj-lt"/>
              </a:rPr>
              <a:t>Ook zijn er vragen gesteld over de verwachtingen van het derde kwartaal van 2020. </a:t>
            </a:r>
          </a:p>
        </p:txBody>
      </p:sp>
      <p:pic>
        <p:nvPicPr>
          <p:cNvPr id="11" name="Graphic 10" descr="Staafdiagram met stijgende lijn van rechts naar links">
            <a:extLst>
              <a:ext uri="{FF2B5EF4-FFF2-40B4-BE49-F238E27FC236}">
                <a16:creationId xmlns:a16="http://schemas.microsoft.com/office/drawing/2014/main" id="{8271A148-F751-476D-BEB8-D56A6340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280557"/>
            <a:ext cx="5476568" cy="41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5F67B-1D8A-4EB9-BB46-C41E9427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89077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was uw orderpositie in de Benelux afgelopen kwartaal ten opzichte van het kwartaal daarvoor?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D8318E1F-9790-4BDA-A0CA-244424433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25090"/>
              </p:ext>
            </p:extLst>
          </p:nvPr>
        </p:nvGraphicFramePr>
        <p:xfrm>
          <a:off x="876000" y="1452815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3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0C058-8033-45EB-8317-862704A2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52132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waardeert u uw huidige orderpositie in de Benelux?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9BEE48E3-5280-4035-A99B-3169651AB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81923"/>
              </p:ext>
            </p:extLst>
          </p:nvPr>
        </p:nvGraphicFramePr>
        <p:xfrm>
          <a:off x="876000" y="1456787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93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92A28-6E05-44F6-933C-4A468C9B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24868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Wat verwacht u van uw orderpositie in de Benelux dit kwartaal vergeleken met het afgelopen kwartaal?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71DC16A-94F6-42B9-8257-1BE655293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169203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56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B8246-AEA8-4628-84F2-347DBC17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96293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 was uw omzetontwikkeling in de Benelux afgelopen kwartaal ten opzichte van het kwartaal daarvoor?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E70E0909-B3F8-4A03-BA82-C14719E57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884619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93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F197F-8FB0-4CFB-996B-4F0D2034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58193" cy="696759"/>
          </a:xfrm>
        </p:spPr>
        <p:txBody>
          <a:bodyPr>
            <a:normAutofit/>
          </a:bodyPr>
          <a:lstStyle/>
          <a:p>
            <a:r>
              <a:rPr lang="nl-NL" dirty="0"/>
              <a:t>Hoe waardeert u uw huidige omzet in de Benelux?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78EBA599-7B73-43D7-87E2-19B1D376F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75545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70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777C0-5DCD-438C-8D61-61871F02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06261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Wat verwacht u van uw omzet in de Benelux dit kwartaal vergeleken met het afgelopen kwartaal?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766533AB-4D4C-4750-9F23-B4163DAC2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193260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63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45EC5-1658-42B0-AC93-91CAEA2B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884996" cy="696759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procent van uw omzet komt van buiten de Benelux? 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8E6D51CB-4525-4DC3-B24F-64957C78D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250179"/>
              </p:ext>
            </p:extLst>
          </p:nvPr>
        </p:nvGraphicFramePr>
        <p:xfrm>
          <a:off x="876000" y="1447800"/>
          <a:ext cx="104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0741661"/>
      </p:ext>
    </p:extLst>
  </p:cSld>
  <p:clrMapOvr>
    <a:masterClrMapping/>
  </p:clrMapOvr>
</p:sld>
</file>

<file path=ppt/theme/theme1.xml><?xml version="1.0" encoding="utf-8"?>
<a:theme xmlns:a="http://schemas.openxmlformats.org/drawingml/2006/main" name="FHI - voorblad">
  <a:themeElements>
    <a:clrScheme name="FH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HI - vervolgblad">
  <a:themeElements>
    <a:clrScheme name="FH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285</Words>
  <Application>Microsoft Office PowerPoint</Application>
  <PresentationFormat>Breedbeeld</PresentationFormat>
  <Paragraphs>21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FHI - voorblad</vt:lpstr>
      <vt:lpstr>FHI - vervolgblad</vt:lpstr>
      <vt:lpstr>Economische Barometer Kwartaal 3 van het jaar 2020</vt:lpstr>
      <vt:lpstr>De Economische Barometer</vt:lpstr>
      <vt:lpstr>Hoe was uw orderpositie in de Benelux afgelopen kwartaal ten opzichte van het kwartaal daarvoor? </vt:lpstr>
      <vt:lpstr>Hoe waardeert u uw huidige orderpositie in de Benelux? </vt:lpstr>
      <vt:lpstr>Wat verwacht u van uw orderpositie in de Benelux dit kwartaal vergeleken met het afgelopen kwartaal?</vt:lpstr>
      <vt:lpstr>Hoe was uw omzetontwikkeling in de Benelux afgelopen kwartaal ten opzichte van het kwartaal daarvoor?</vt:lpstr>
      <vt:lpstr>Hoe waardeert u uw huidige omzet in de Benelux?</vt:lpstr>
      <vt:lpstr>Wat verwacht u van uw omzet in de Benelux dit kwartaal vergeleken met het afgelopen kwartaal?</vt:lpstr>
      <vt:lpstr>Hoeveel procent van uw omzet komt van buiten de Benelux? </vt:lpstr>
      <vt:lpstr>Hoe was uw orderpositie in export, buiten de Benelux, afgelopen kwartaal ten opzichte van het kwartaal daarvoor?</vt:lpstr>
      <vt:lpstr>Hoe waardeert u uw huidige orderpositie buiten de Benelux?</vt:lpstr>
      <vt:lpstr>Wat verwacht u van uw orderpositie in export buiten de Benelux dit kwartaal?</vt:lpstr>
      <vt:lpstr>Hoe beoordeelt u de huidige bedrijfsresultaten ten opzichte van het afgelopen kwartaal?</vt:lpstr>
      <vt:lpstr>Hoe waardeert u uw huidige bedrijfsresultaten?</vt:lpstr>
      <vt:lpstr>Hoe beoordeelt u de huidige bedrijfsresultaten ten opzichte van het afgelopen kwartaal? </vt:lpstr>
      <vt:lpstr>Verwacht u dit kwartaal meer of minder investeringen te doen dan het afgelopen kwartaal?</vt:lpstr>
      <vt:lpstr>Hoe was uw totale orderpositie afgelopen kwartaal ten opzichte van hetzelfde kwartaal vorig jaar?</vt:lpstr>
      <vt:lpstr>Hoe was uw totale omzet afgelopen kwartaal ten opzichte van hetzelfde kwartaal vorig jaar?</vt:lpstr>
      <vt:lpstr>Gaat uw bedrijf groeien of krimpen in het aantal medewerkers?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Ronald Vesterink</dc:creator>
  <cp:lastModifiedBy>Loes Smit</cp:lastModifiedBy>
  <cp:revision>17</cp:revision>
  <dcterms:created xsi:type="dcterms:W3CDTF">2019-10-24T14:26:01Z</dcterms:created>
  <dcterms:modified xsi:type="dcterms:W3CDTF">2020-09-01T14:17:38Z</dcterms:modified>
</cp:coreProperties>
</file>