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BD"/>
    <a:srgbClr val="4D4D4C"/>
    <a:srgbClr val="006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54"/>
    <p:restoredTop sz="94664"/>
  </p:normalViewPr>
  <p:slideViewPr>
    <p:cSldViewPr snapToGrid="0" snapToObjects="1">
      <p:cViewPr varScale="1">
        <p:scale>
          <a:sx n="104" d="100"/>
          <a:sy n="104" d="100"/>
        </p:scale>
        <p:origin x="12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c01\interactie\Onderzoeken\Economische%20Barometer\Economische%20Barometer%202020%20Q3\2020%20Q3%20I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Sheet!$B$3</c:f>
              <c:strCache>
                <c:ptCount val="1"/>
                <c:pt idx="0">
                  <c:v>Responses</c:v>
                </c:pt>
              </c:strCache>
            </c:strRef>
          </c:tx>
          <c:spPr>
            <a:solidFill>
              <a:schemeClr val="accent1"/>
            </a:solidFill>
            <a:ln>
              <a:noFill/>
            </a:ln>
            <a:effectLst/>
          </c:spPr>
          <c:invertIfNegative val="0"/>
          <c:dPt>
            <c:idx val="0"/>
            <c:invertIfNegative val="0"/>
            <c:bubble3D val="0"/>
            <c:spPr>
              <a:solidFill>
                <a:srgbClr val="007ABD"/>
              </a:solidFill>
              <a:ln>
                <a:noFill/>
              </a:ln>
              <a:effectLst/>
            </c:spPr>
            <c:extLst>
              <c:ext xmlns:c16="http://schemas.microsoft.com/office/drawing/2014/chart" uri="{C3380CC4-5D6E-409C-BE32-E72D297353CC}">
                <c16:uniqueId val="{00000001-8BB2-4FD2-AF5C-B69691A38E46}"/>
              </c:ext>
            </c:extLst>
          </c:dPt>
          <c:dPt>
            <c:idx val="2"/>
            <c:invertIfNegative val="0"/>
            <c:bubble3D val="0"/>
            <c:spPr>
              <a:solidFill>
                <a:srgbClr val="007ABD"/>
              </a:solidFill>
              <a:ln>
                <a:noFill/>
              </a:ln>
              <a:effectLst/>
            </c:spPr>
            <c:extLst>
              <c:ext xmlns:c16="http://schemas.microsoft.com/office/drawing/2014/chart" uri="{C3380CC4-5D6E-409C-BE32-E72D297353CC}">
                <c16:uniqueId val="{00000000-8BB2-4FD2-AF5C-B69691A38E46}"/>
              </c:ext>
            </c:extLst>
          </c:dPt>
          <c:cat>
            <c:strRef>
              <c:f>Sheet!$A$4:$A$6</c:f>
              <c:strCache>
                <c:ptCount val="3"/>
                <c:pt idx="0">
                  <c:v>Beter</c:v>
                </c:pt>
                <c:pt idx="1">
                  <c:v>Hetzelfde</c:v>
                </c:pt>
                <c:pt idx="2">
                  <c:v>Slechter</c:v>
                </c:pt>
              </c:strCache>
            </c:strRef>
          </c:cat>
          <c:val>
            <c:numRef>
              <c:f>Sheet!$B$4:$B$6</c:f>
              <c:numCache>
                <c:formatCode>0.00%</c:formatCode>
                <c:ptCount val="3"/>
                <c:pt idx="0">
                  <c:v>0.2857142857142857</c:v>
                </c:pt>
                <c:pt idx="1">
                  <c:v>0</c:v>
                </c:pt>
                <c:pt idx="2">
                  <c:v>0.71428571428571419</c:v>
                </c:pt>
              </c:numCache>
            </c:numRef>
          </c:val>
          <c:extLst>
            <c:ext xmlns:c16="http://schemas.microsoft.com/office/drawing/2014/chart" uri="{C3380CC4-5D6E-409C-BE32-E72D297353CC}">
              <c16:uniqueId val="{00000000-CE49-433D-833F-B0B39EE9A47E}"/>
            </c:ext>
          </c:extLst>
        </c:ser>
        <c:dLbls>
          <c:showLegendKey val="0"/>
          <c:showVal val="0"/>
          <c:showCatName val="0"/>
          <c:showSerName val="0"/>
          <c:showPercent val="0"/>
          <c:showBubbleSize val="0"/>
        </c:dLbls>
        <c:gapWidth val="219"/>
        <c:overlap val="-27"/>
        <c:axId val="426220312"/>
        <c:axId val="426219656"/>
      </c:barChart>
      <c:catAx>
        <c:axId val="42622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9656"/>
        <c:crosses val="autoZero"/>
        <c:auto val="1"/>
        <c:lblAlgn val="ctr"/>
        <c:lblOffset val="100"/>
        <c:noMultiLvlLbl val="0"/>
      </c:catAx>
      <c:valAx>
        <c:axId val="426219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2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Sheet!$B$84</c:f>
              <c:strCache>
                <c:ptCount val="1"/>
                <c:pt idx="0">
                  <c:v>Responses</c:v>
                </c:pt>
              </c:strCache>
            </c:strRef>
          </c:tx>
          <c:spPr>
            <a:solidFill>
              <a:srgbClr val="007ABD"/>
            </a:solidFill>
            <a:ln>
              <a:noFill/>
            </a:ln>
            <a:effectLst/>
          </c:spPr>
          <c:invertIfNegative val="0"/>
          <c:cat>
            <c:strRef>
              <c:f>Sheet!$A$85:$A$88</c:f>
              <c:strCache>
                <c:ptCount val="4"/>
                <c:pt idx="0">
                  <c:v>Een groei</c:v>
                </c:pt>
                <c:pt idx="1">
                  <c:v>Gelijk blijven</c:v>
                </c:pt>
                <c:pt idx="2">
                  <c:v>Een afname</c:v>
                </c:pt>
                <c:pt idx="3">
                  <c:v>n.v.t.</c:v>
                </c:pt>
              </c:strCache>
            </c:strRef>
          </c:cat>
          <c:val>
            <c:numRef>
              <c:f>Sheet!$B$85:$B$88</c:f>
              <c:numCache>
                <c:formatCode>0.00%</c:formatCode>
                <c:ptCount val="4"/>
                <c:pt idx="0">
                  <c:v>0</c:v>
                </c:pt>
                <c:pt idx="1">
                  <c:v>0.14285714285714285</c:v>
                </c:pt>
                <c:pt idx="2">
                  <c:v>0.2857142857142857</c:v>
                </c:pt>
                <c:pt idx="3">
                  <c:v>0.5714285714285714</c:v>
                </c:pt>
              </c:numCache>
            </c:numRef>
          </c:val>
          <c:extLst>
            <c:ext xmlns:c16="http://schemas.microsoft.com/office/drawing/2014/chart" uri="{C3380CC4-5D6E-409C-BE32-E72D297353CC}">
              <c16:uniqueId val="{00000000-5DEB-45A1-8583-58309204C1B6}"/>
            </c:ext>
          </c:extLst>
        </c:ser>
        <c:dLbls>
          <c:showLegendKey val="0"/>
          <c:showVal val="0"/>
          <c:showCatName val="0"/>
          <c:showSerName val="0"/>
          <c:showPercent val="0"/>
          <c:showBubbleSize val="0"/>
        </c:dLbls>
        <c:gapWidth val="219"/>
        <c:overlap val="-27"/>
        <c:axId val="530916808"/>
        <c:axId val="530919760"/>
      </c:barChart>
      <c:catAx>
        <c:axId val="53091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9760"/>
        <c:crosses val="autoZero"/>
        <c:auto val="1"/>
        <c:lblAlgn val="ctr"/>
        <c:lblOffset val="100"/>
        <c:noMultiLvlLbl val="0"/>
      </c:catAx>
      <c:valAx>
        <c:axId val="530919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6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Sheet!$B$93</c:f>
              <c:strCache>
                <c:ptCount val="1"/>
                <c:pt idx="0">
                  <c:v>Responses</c:v>
                </c:pt>
              </c:strCache>
            </c:strRef>
          </c:tx>
          <c:spPr>
            <a:solidFill>
              <a:srgbClr val="007ABD"/>
            </a:solidFill>
            <a:ln>
              <a:noFill/>
            </a:ln>
            <a:effectLst/>
          </c:spPr>
          <c:invertIfNegative val="0"/>
          <c:cat>
            <c:strRef>
              <c:f>Sheet!$A$94:$A$96</c:f>
              <c:strCache>
                <c:ptCount val="3"/>
                <c:pt idx="0">
                  <c:v>Beter</c:v>
                </c:pt>
                <c:pt idx="1">
                  <c:v>Hetzelfde</c:v>
                </c:pt>
                <c:pt idx="2">
                  <c:v>Slechter</c:v>
                </c:pt>
              </c:strCache>
            </c:strRef>
          </c:cat>
          <c:val>
            <c:numRef>
              <c:f>Sheet!$B$94:$B$96</c:f>
              <c:numCache>
                <c:formatCode>0.00%</c:formatCode>
                <c:ptCount val="3"/>
                <c:pt idx="0">
                  <c:v>0.2857142857142857</c:v>
                </c:pt>
                <c:pt idx="1">
                  <c:v>0.42857142857142855</c:v>
                </c:pt>
                <c:pt idx="2">
                  <c:v>0.2857142857142857</c:v>
                </c:pt>
              </c:numCache>
            </c:numRef>
          </c:val>
          <c:extLst>
            <c:ext xmlns:c16="http://schemas.microsoft.com/office/drawing/2014/chart" uri="{C3380CC4-5D6E-409C-BE32-E72D297353CC}">
              <c16:uniqueId val="{00000000-EA6D-455B-8C8D-2C28BBBED34F}"/>
            </c:ext>
          </c:extLst>
        </c:ser>
        <c:dLbls>
          <c:showLegendKey val="0"/>
          <c:showVal val="0"/>
          <c:showCatName val="0"/>
          <c:showSerName val="0"/>
          <c:showPercent val="0"/>
          <c:showBubbleSize val="0"/>
        </c:dLbls>
        <c:gapWidth val="219"/>
        <c:overlap val="-27"/>
        <c:axId val="432765616"/>
        <c:axId val="530916480"/>
      </c:barChart>
      <c:catAx>
        <c:axId val="43276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6480"/>
        <c:crosses val="autoZero"/>
        <c:auto val="1"/>
        <c:lblAlgn val="ctr"/>
        <c:lblOffset val="100"/>
        <c:noMultiLvlLbl val="0"/>
      </c:catAx>
      <c:valAx>
        <c:axId val="530916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Sheet!$B$101</c:f>
              <c:strCache>
                <c:ptCount val="1"/>
                <c:pt idx="0">
                  <c:v>Responses</c:v>
                </c:pt>
              </c:strCache>
            </c:strRef>
          </c:tx>
          <c:spPr>
            <a:solidFill>
              <a:srgbClr val="007ABD"/>
            </a:solidFill>
            <a:ln>
              <a:noFill/>
            </a:ln>
            <a:effectLst/>
          </c:spPr>
          <c:invertIfNegative val="0"/>
          <c:cat>
            <c:strRef>
              <c:f>Sheet!$A$102:$A$104</c:f>
              <c:strCache>
                <c:ptCount val="3"/>
                <c:pt idx="0">
                  <c:v>Positief</c:v>
                </c:pt>
                <c:pt idx="1">
                  <c:v>Neutraal</c:v>
                </c:pt>
                <c:pt idx="2">
                  <c:v>Negatief</c:v>
                </c:pt>
              </c:strCache>
            </c:strRef>
          </c:cat>
          <c:val>
            <c:numRef>
              <c:f>Sheet!$B$102:$B$104</c:f>
              <c:numCache>
                <c:formatCode>0.00%</c:formatCode>
                <c:ptCount val="3"/>
                <c:pt idx="0">
                  <c:v>0.14285714285714285</c:v>
                </c:pt>
                <c:pt idx="1">
                  <c:v>0.8571428571428571</c:v>
                </c:pt>
                <c:pt idx="2">
                  <c:v>0</c:v>
                </c:pt>
              </c:numCache>
            </c:numRef>
          </c:val>
          <c:extLst>
            <c:ext xmlns:c16="http://schemas.microsoft.com/office/drawing/2014/chart" uri="{C3380CC4-5D6E-409C-BE32-E72D297353CC}">
              <c16:uniqueId val="{00000000-E72F-48CF-9737-7FD8E9C4101B}"/>
            </c:ext>
          </c:extLst>
        </c:ser>
        <c:dLbls>
          <c:showLegendKey val="0"/>
          <c:showVal val="0"/>
          <c:showCatName val="0"/>
          <c:showSerName val="0"/>
          <c:showPercent val="0"/>
          <c:showBubbleSize val="0"/>
        </c:dLbls>
        <c:gapWidth val="219"/>
        <c:overlap val="-27"/>
        <c:axId val="426221296"/>
        <c:axId val="530914184"/>
      </c:barChart>
      <c:catAx>
        <c:axId val="42622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14184"/>
        <c:crosses val="autoZero"/>
        <c:auto val="1"/>
        <c:lblAlgn val="ctr"/>
        <c:lblOffset val="100"/>
        <c:noMultiLvlLbl val="0"/>
      </c:catAx>
      <c:valAx>
        <c:axId val="530914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2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Sheet!$B$109</c:f>
              <c:strCache>
                <c:ptCount val="1"/>
                <c:pt idx="0">
                  <c:v>Responses</c:v>
                </c:pt>
              </c:strCache>
            </c:strRef>
          </c:tx>
          <c:spPr>
            <a:solidFill>
              <a:srgbClr val="007ABD"/>
            </a:solidFill>
            <a:ln>
              <a:noFill/>
            </a:ln>
            <a:effectLst/>
          </c:spPr>
          <c:invertIfNegative val="0"/>
          <c:cat>
            <c:strRef>
              <c:f>Sheet!$A$110:$A$112</c:f>
              <c:strCache>
                <c:ptCount val="3"/>
                <c:pt idx="0">
                  <c:v>Een groei</c:v>
                </c:pt>
                <c:pt idx="1">
                  <c:v>Gelijk blijven</c:v>
                </c:pt>
                <c:pt idx="2">
                  <c:v>Een afname</c:v>
                </c:pt>
              </c:strCache>
            </c:strRef>
          </c:cat>
          <c:val>
            <c:numRef>
              <c:f>Sheet!$B$110:$B$112</c:f>
              <c:numCache>
                <c:formatCode>0.00%</c:formatCode>
                <c:ptCount val="3"/>
                <c:pt idx="0">
                  <c:v>0.2857142857142857</c:v>
                </c:pt>
                <c:pt idx="1">
                  <c:v>0.42857142857142855</c:v>
                </c:pt>
                <c:pt idx="2">
                  <c:v>0.2857142857142857</c:v>
                </c:pt>
              </c:numCache>
            </c:numRef>
          </c:val>
          <c:extLst>
            <c:ext xmlns:c16="http://schemas.microsoft.com/office/drawing/2014/chart" uri="{C3380CC4-5D6E-409C-BE32-E72D297353CC}">
              <c16:uniqueId val="{00000000-D30A-43DE-9943-E5BFEEEAD9B4}"/>
            </c:ext>
          </c:extLst>
        </c:ser>
        <c:dLbls>
          <c:showLegendKey val="0"/>
          <c:showVal val="0"/>
          <c:showCatName val="0"/>
          <c:showSerName val="0"/>
          <c:showPercent val="0"/>
          <c:showBubbleSize val="0"/>
        </c:dLbls>
        <c:gapWidth val="219"/>
        <c:overlap val="-27"/>
        <c:axId val="429721896"/>
        <c:axId val="537646136"/>
      </c:barChart>
      <c:catAx>
        <c:axId val="42972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6136"/>
        <c:crosses val="autoZero"/>
        <c:auto val="1"/>
        <c:lblAlgn val="ctr"/>
        <c:lblOffset val="100"/>
        <c:noMultiLvlLbl val="0"/>
      </c:catAx>
      <c:valAx>
        <c:axId val="537646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9721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Sheet!$B$117</c:f>
              <c:strCache>
                <c:ptCount val="1"/>
                <c:pt idx="0">
                  <c:v>Responses</c:v>
                </c:pt>
              </c:strCache>
            </c:strRef>
          </c:tx>
          <c:spPr>
            <a:solidFill>
              <a:srgbClr val="007ABD"/>
            </a:solidFill>
            <a:ln>
              <a:noFill/>
            </a:ln>
            <a:effectLst/>
          </c:spPr>
          <c:invertIfNegative val="0"/>
          <c:cat>
            <c:strRef>
              <c:f>Sheet!$A$118:$A$120</c:f>
              <c:strCache>
                <c:ptCount val="3"/>
                <c:pt idx="0">
                  <c:v>Meer investeringen</c:v>
                </c:pt>
                <c:pt idx="1">
                  <c:v>Hetzelfde</c:v>
                </c:pt>
                <c:pt idx="2">
                  <c:v>Minder investeringen</c:v>
                </c:pt>
              </c:strCache>
            </c:strRef>
          </c:cat>
          <c:val>
            <c:numRef>
              <c:f>Sheet!$B$118:$B$120</c:f>
              <c:numCache>
                <c:formatCode>0.00%</c:formatCode>
                <c:ptCount val="3"/>
                <c:pt idx="0">
                  <c:v>0.2857142857142857</c:v>
                </c:pt>
                <c:pt idx="1">
                  <c:v>0.14285714285714285</c:v>
                </c:pt>
                <c:pt idx="2">
                  <c:v>0.5714285714285714</c:v>
                </c:pt>
              </c:numCache>
            </c:numRef>
          </c:val>
          <c:extLst>
            <c:ext xmlns:c16="http://schemas.microsoft.com/office/drawing/2014/chart" uri="{C3380CC4-5D6E-409C-BE32-E72D297353CC}">
              <c16:uniqueId val="{00000000-CBFE-493C-89B1-2B22F6804BA5}"/>
            </c:ext>
          </c:extLst>
        </c:ser>
        <c:dLbls>
          <c:showLegendKey val="0"/>
          <c:showVal val="0"/>
          <c:showCatName val="0"/>
          <c:showSerName val="0"/>
          <c:showPercent val="0"/>
          <c:showBubbleSize val="0"/>
        </c:dLbls>
        <c:gapWidth val="219"/>
        <c:overlap val="-27"/>
        <c:axId val="537646464"/>
        <c:axId val="537642856"/>
      </c:barChart>
      <c:catAx>
        <c:axId val="53764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2856"/>
        <c:crosses val="autoZero"/>
        <c:auto val="1"/>
        <c:lblAlgn val="ctr"/>
        <c:lblOffset val="100"/>
        <c:noMultiLvlLbl val="0"/>
      </c:catAx>
      <c:valAx>
        <c:axId val="537642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764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Sheet!$B$125</c:f>
              <c:strCache>
                <c:ptCount val="1"/>
                <c:pt idx="0">
                  <c:v>Responses</c:v>
                </c:pt>
              </c:strCache>
            </c:strRef>
          </c:tx>
          <c:spPr>
            <a:solidFill>
              <a:srgbClr val="007ABD"/>
            </a:solidFill>
            <a:ln>
              <a:noFill/>
            </a:ln>
            <a:effectLst/>
          </c:spPr>
          <c:invertIfNegative val="0"/>
          <c:cat>
            <c:strRef>
              <c:f>Sheet!$A$126:$A$128</c:f>
              <c:strCache>
                <c:ptCount val="3"/>
                <c:pt idx="0">
                  <c:v>Beter</c:v>
                </c:pt>
                <c:pt idx="1">
                  <c:v>Hetzelfde</c:v>
                </c:pt>
                <c:pt idx="2">
                  <c:v>Slechter</c:v>
                </c:pt>
              </c:strCache>
            </c:strRef>
          </c:cat>
          <c:val>
            <c:numRef>
              <c:f>Sheet!$B$126:$B$128</c:f>
              <c:numCache>
                <c:formatCode>0.00%</c:formatCode>
                <c:ptCount val="3"/>
                <c:pt idx="0">
                  <c:v>0.2857142857142857</c:v>
                </c:pt>
                <c:pt idx="1">
                  <c:v>0</c:v>
                </c:pt>
                <c:pt idx="2">
                  <c:v>0.71428571428571419</c:v>
                </c:pt>
              </c:numCache>
            </c:numRef>
          </c:val>
          <c:extLst>
            <c:ext xmlns:c16="http://schemas.microsoft.com/office/drawing/2014/chart" uri="{C3380CC4-5D6E-409C-BE32-E72D297353CC}">
              <c16:uniqueId val="{00000000-6F57-453F-82C2-317BF6D4E9C5}"/>
            </c:ext>
          </c:extLst>
        </c:ser>
        <c:dLbls>
          <c:showLegendKey val="0"/>
          <c:showVal val="0"/>
          <c:showCatName val="0"/>
          <c:showSerName val="0"/>
          <c:showPercent val="0"/>
          <c:showBubbleSize val="0"/>
        </c:dLbls>
        <c:gapWidth val="219"/>
        <c:overlap val="-27"/>
        <c:axId val="437730552"/>
        <c:axId val="437732192"/>
      </c:barChart>
      <c:catAx>
        <c:axId val="43773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7732192"/>
        <c:crosses val="autoZero"/>
        <c:auto val="1"/>
        <c:lblAlgn val="ctr"/>
        <c:lblOffset val="100"/>
        <c:noMultiLvlLbl val="0"/>
      </c:catAx>
      <c:valAx>
        <c:axId val="437732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773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Sheet!$B$133</c:f>
              <c:strCache>
                <c:ptCount val="1"/>
                <c:pt idx="0">
                  <c:v>Responses</c:v>
                </c:pt>
              </c:strCache>
            </c:strRef>
          </c:tx>
          <c:spPr>
            <a:solidFill>
              <a:srgbClr val="007ABD"/>
            </a:solidFill>
            <a:ln>
              <a:noFill/>
            </a:ln>
            <a:effectLst/>
          </c:spPr>
          <c:invertIfNegative val="0"/>
          <c:cat>
            <c:strRef>
              <c:f>Sheet!$A$134:$A$136</c:f>
              <c:strCache>
                <c:ptCount val="3"/>
                <c:pt idx="0">
                  <c:v>Gestegen</c:v>
                </c:pt>
                <c:pt idx="1">
                  <c:v>Gelijk</c:v>
                </c:pt>
                <c:pt idx="2">
                  <c:v>Gedaald</c:v>
                </c:pt>
              </c:strCache>
            </c:strRef>
          </c:cat>
          <c:val>
            <c:numRef>
              <c:f>Sheet!$B$134:$B$136</c:f>
              <c:numCache>
                <c:formatCode>0.00%</c:formatCode>
                <c:ptCount val="3"/>
                <c:pt idx="0">
                  <c:v>0.2857142857142857</c:v>
                </c:pt>
                <c:pt idx="1">
                  <c:v>0</c:v>
                </c:pt>
                <c:pt idx="2">
                  <c:v>0.71428571428571419</c:v>
                </c:pt>
              </c:numCache>
            </c:numRef>
          </c:val>
          <c:extLst>
            <c:ext xmlns:c16="http://schemas.microsoft.com/office/drawing/2014/chart" uri="{C3380CC4-5D6E-409C-BE32-E72D297353CC}">
              <c16:uniqueId val="{00000000-560B-4794-A720-AB98C474F5A5}"/>
            </c:ext>
          </c:extLst>
        </c:ser>
        <c:dLbls>
          <c:showLegendKey val="0"/>
          <c:showVal val="0"/>
          <c:showCatName val="0"/>
          <c:showSerName val="0"/>
          <c:showPercent val="0"/>
          <c:showBubbleSize val="0"/>
        </c:dLbls>
        <c:gapWidth val="219"/>
        <c:overlap val="-27"/>
        <c:axId val="536822728"/>
        <c:axId val="536823056"/>
      </c:barChart>
      <c:catAx>
        <c:axId val="53682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6823056"/>
        <c:crosses val="autoZero"/>
        <c:auto val="1"/>
        <c:lblAlgn val="ctr"/>
        <c:lblOffset val="100"/>
        <c:noMultiLvlLbl val="0"/>
      </c:catAx>
      <c:valAx>
        <c:axId val="536823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6822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Sheet!$B$154</c:f>
              <c:strCache>
                <c:ptCount val="1"/>
                <c:pt idx="0">
                  <c:v>Responses</c:v>
                </c:pt>
              </c:strCache>
            </c:strRef>
          </c:tx>
          <c:spPr>
            <a:solidFill>
              <a:srgbClr val="007ABD"/>
            </a:solidFill>
            <a:ln>
              <a:noFill/>
            </a:ln>
            <a:effectLst/>
          </c:spPr>
          <c:invertIfNegative val="0"/>
          <c:cat>
            <c:strRef>
              <c:f>Sheet!$A$155:$A$157</c:f>
              <c:strCache>
                <c:ptCount val="3"/>
                <c:pt idx="0">
                  <c:v>Groeien, we krijgen meer medewerkers</c:v>
                </c:pt>
                <c:pt idx="1">
                  <c:v>Gelijk</c:v>
                </c:pt>
                <c:pt idx="2">
                  <c:v>Krimpen, er gaan medewerkers weg</c:v>
                </c:pt>
              </c:strCache>
            </c:strRef>
          </c:cat>
          <c:val>
            <c:numRef>
              <c:f>Sheet!$B$155:$B$157</c:f>
              <c:numCache>
                <c:formatCode>0.00%</c:formatCode>
                <c:ptCount val="3"/>
                <c:pt idx="0">
                  <c:v>0.2857142857142857</c:v>
                </c:pt>
                <c:pt idx="1">
                  <c:v>0.5714285714285714</c:v>
                </c:pt>
                <c:pt idx="2">
                  <c:v>0.14285714285714285</c:v>
                </c:pt>
              </c:numCache>
            </c:numRef>
          </c:val>
          <c:extLst>
            <c:ext xmlns:c16="http://schemas.microsoft.com/office/drawing/2014/chart" uri="{C3380CC4-5D6E-409C-BE32-E72D297353CC}">
              <c16:uniqueId val="{00000000-B921-450B-9A0C-42056C8209CE}"/>
            </c:ext>
          </c:extLst>
        </c:ser>
        <c:dLbls>
          <c:showLegendKey val="0"/>
          <c:showVal val="0"/>
          <c:showCatName val="0"/>
          <c:showSerName val="0"/>
          <c:showPercent val="0"/>
          <c:showBubbleSize val="0"/>
        </c:dLbls>
        <c:gapWidth val="219"/>
        <c:overlap val="-27"/>
        <c:axId val="532286616"/>
        <c:axId val="532285960"/>
      </c:barChart>
      <c:catAx>
        <c:axId val="53228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2285960"/>
        <c:crosses val="autoZero"/>
        <c:auto val="1"/>
        <c:lblAlgn val="ctr"/>
        <c:lblOffset val="100"/>
        <c:noMultiLvlLbl val="0"/>
      </c:catAx>
      <c:valAx>
        <c:axId val="532285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2286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Sheet!$B$11</c:f>
              <c:strCache>
                <c:ptCount val="1"/>
                <c:pt idx="0">
                  <c:v>Responses</c:v>
                </c:pt>
              </c:strCache>
            </c:strRef>
          </c:tx>
          <c:spPr>
            <a:solidFill>
              <a:srgbClr val="007ABD"/>
            </a:solidFill>
            <a:ln>
              <a:noFill/>
            </a:ln>
            <a:effectLst/>
          </c:spPr>
          <c:invertIfNegative val="0"/>
          <c:cat>
            <c:strRef>
              <c:f>Sheet!$A$12:$A$14</c:f>
              <c:strCache>
                <c:ptCount val="3"/>
                <c:pt idx="0">
                  <c:v>Gunstig</c:v>
                </c:pt>
                <c:pt idx="1">
                  <c:v>Neutraal</c:v>
                </c:pt>
                <c:pt idx="2">
                  <c:v>Ongunstig</c:v>
                </c:pt>
              </c:strCache>
            </c:strRef>
          </c:cat>
          <c:val>
            <c:numRef>
              <c:f>Sheet!$B$12:$B$14</c:f>
              <c:numCache>
                <c:formatCode>0.00%</c:formatCode>
                <c:ptCount val="3"/>
                <c:pt idx="0">
                  <c:v>0.14285714285714285</c:v>
                </c:pt>
                <c:pt idx="1">
                  <c:v>0.5714285714285714</c:v>
                </c:pt>
                <c:pt idx="2">
                  <c:v>0.2857142857142857</c:v>
                </c:pt>
              </c:numCache>
            </c:numRef>
          </c:val>
          <c:extLst>
            <c:ext xmlns:c16="http://schemas.microsoft.com/office/drawing/2014/chart" uri="{C3380CC4-5D6E-409C-BE32-E72D297353CC}">
              <c16:uniqueId val="{00000000-CE4A-4C8C-ADAC-1D65D0D20D23}"/>
            </c:ext>
          </c:extLst>
        </c:ser>
        <c:dLbls>
          <c:showLegendKey val="0"/>
          <c:showVal val="0"/>
          <c:showCatName val="0"/>
          <c:showSerName val="0"/>
          <c:showPercent val="0"/>
          <c:showBubbleSize val="0"/>
        </c:dLbls>
        <c:gapWidth val="219"/>
        <c:overlap val="-27"/>
        <c:axId val="433903000"/>
        <c:axId val="433900376"/>
      </c:barChart>
      <c:catAx>
        <c:axId val="43390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0376"/>
        <c:crosses val="autoZero"/>
        <c:auto val="1"/>
        <c:lblAlgn val="ctr"/>
        <c:lblOffset val="100"/>
        <c:noMultiLvlLbl val="0"/>
      </c:catAx>
      <c:valAx>
        <c:axId val="433900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Sheet!$B$19</c:f>
              <c:strCache>
                <c:ptCount val="1"/>
                <c:pt idx="0">
                  <c:v>Responses</c:v>
                </c:pt>
              </c:strCache>
            </c:strRef>
          </c:tx>
          <c:spPr>
            <a:solidFill>
              <a:srgbClr val="007ABD"/>
            </a:solidFill>
            <a:ln>
              <a:noFill/>
            </a:ln>
            <a:effectLst/>
          </c:spPr>
          <c:invertIfNegative val="0"/>
          <c:cat>
            <c:strRef>
              <c:f>Sheet!$A$20:$A$22</c:f>
              <c:strCache>
                <c:ptCount val="3"/>
                <c:pt idx="0">
                  <c:v>Een groei</c:v>
                </c:pt>
                <c:pt idx="1">
                  <c:v>Gelijk blijven</c:v>
                </c:pt>
                <c:pt idx="2">
                  <c:v>Een afname</c:v>
                </c:pt>
              </c:strCache>
            </c:strRef>
          </c:cat>
          <c:val>
            <c:numRef>
              <c:f>Sheet!$B$20:$B$22</c:f>
              <c:numCache>
                <c:formatCode>0.00%</c:formatCode>
                <c:ptCount val="3"/>
                <c:pt idx="0">
                  <c:v>0.2857142857142857</c:v>
                </c:pt>
                <c:pt idx="1">
                  <c:v>0.14285714285714285</c:v>
                </c:pt>
                <c:pt idx="2">
                  <c:v>0.5714285714285714</c:v>
                </c:pt>
              </c:numCache>
            </c:numRef>
          </c:val>
          <c:extLst>
            <c:ext xmlns:c16="http://schemas.microsoft.com/office/drawing/2014/chart" uri="{C3380CC4-5D6E-409C-BE32-E72D297353CC}">
              <c16:uniqueId val="{00000000-B8ED-4C46-99F9-91E86907398D}"/>
            </c:ext>
          </c:extLst>
        </c:ser>
        <c:dLbls>
          <c:showLegendKey val="0"/>
          <c:showVal val="0"/>
          <c:showCatName val="0"/>
          <c:showSerName val="0"/>
          <c:showPercent val="0"/>
          <c:showBubbleSize val="0"/>
        </c:dLbls>
        <c:gapWidth val="219"/>
        <c:overlap val="-27"/>
        <c:axId val="426216048"/>
        <c:axId val="426217688"/>
      </c:barChart>
      <c:catAx>
        <c:axId val="42621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7688"/>
        <c:crosses val="autoZero"/>
        <c:auto val="1"/>
        <c:lblAlgn val="ctr"/>
        <c:lblOffset val="100"/>
        <c:noMultiLvlLbl val="0"/>
      </c:catAx>
      <c:valAx>
        <c:axId val="426217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6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Sheet!$B$27</c:f>
              <c:strCache>
                <c:ptCount val="1"/>
                <c:pt idx="0">
                  <c:v>Responses</c:v>
                </c:pt>
              </c:strCache>
            </c:strRef>
          </c:tx>
          <c:spPr>
            <a:solidFill>
              <a:srgbClr val="007ABD"/>
            </a:solidFill>
            <a:ln>
              <a:noFill/>
            </a:ln>
            <a:effectLst/>
          </c:spPr>
          <c:invertIfNegative val="0"/>
          <c:cat>
            <c:strRef>
              <c:f>Sheet!$A$28:$A$30</c:f>
              <c:strCache>
                <c:ptCount val="3"/>
                <c:pt idx="0">
                  <c:v>Beter</c:v>
                </c:pt>
                <c:pt idx="1">
                  <c:v>Hetzelfde</c:v>
                </c:pt>
                <c:pt idx="2">
                  <c:v>Slechter</c:v>
                </c:pt>
              </c:strCache>
            </c:strRef>
          </c:cat>
          <c:val>
            <c:numRef>
              <c:f>Sheet!$B$28:$B$30</c:f>
              <c:numCache>
                <c:formatCode>0.00%</c:formatCode>
                <c:ptCount val="3"/>
                <c:pt idx="0">
                  <c:v>0.2857142857142857</c:v>
                </c:pt>
                <c:pt idx="1">
                  <c:v>0</c:v>
                </c:pt>
                <c:pt idx="2">
                  <c:v>0.71428571428571419</c:v>
                </c:pt>
              </c:numCache>
            </c:numRef>
          </c:val>
          <c:extLst>
            <c:ext xmlns:c16="http://schemas.microsoft.com/office/drawing/2014/chart" uri="{C3380CC4-5D6E-409C-BE32-E72D297353CC}">
              <c16:uniqueId val="{00000000-FE48-4AC3-9EA6-3EB0EF96B69F}"/>
            </c:ext>
          </c:extLst>
        </c:ser>
        <c:dLbls>
          <c:showLegendKey val="0"/>
          <c:showVal val="0"/>
          <c:showCatName val="0"/>
          <c:showSerName val="0"/>
          <c:showPercent val="0"/>
          <c:showBubbleSize val="0"/>
        </c:dLbls>
        <c:gapWidth val="219"/>
        <c:overlap val="-27"/>
        <c:axId val="433908248"/>
        <c:axId val="433908904"/>
      </c:barChart>
      <c:catAx>
        <c:axId val="43390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8904"/>
        <c:crosses val="autoZero"/>
        <c:auto val="1"/>
        <c:lblAlgn val="ctr"/>
        <c:lblOffset val="100"/>
        <c:noMultiLvlLbl val="0"/>
      </c:catAx>
      <c:valAx>
        <c:axId val="433908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8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Sheet!$B$35</c:f>
              <c:strCache>
                <c:ptCount val="1"/>
                <c:pt idx="0">
                  <c:v>Responses</c:v>
                </c:pt>
              </c:strCache>
            </c:strRef>
          </c:tx>
          <c:spPr>
            <a:solidFill>
              <a:srgbClr val="007ABD"/>
            </a:solidFill>
            <a:ln>
              <a:noFill/>
            </a:ln>
            <a:effectLst/>
          </c:spPr>
          <c:invertIfNegative val="0"/>
          <c:cat>
            <c:strRef>
              <c:f>Sheet!$A$36:$A$38</c:f>
              <c:strCache>
                <c:ptCount val="3"/>
                <c:pt idx="0">
                  <c:v>Gunstig</c:v>
                </c:pt>
                <c:pt idx="1">
                  <c:v>Neutraal</c:v>
                </c:pt>
                <c:pt idx="2">
                  <c:v>Ongunstig</c:v>
                </c:pt>
              </c:strCache>
            </c:strRef>
          </c:cat>
          <c:val>
            <c:numRef>
              <c:f>Sheet!$B$36:$B$38</c:f>
              <c:numCache>
                <c:formatCode>0.00%</c:formatCode>
                <c:ptCount val="3"/>
                <c:pt idx="0">
                  <c:v>0.14285714285714285</c:v>
                </c:pt>
                <c:pt idx="1">
                  <c:v>0.5714285714285714</c:v>
                </c:pt>
                <c:pt idx="2">
                  <c:v>0.2857142857142857</c:v>
                </c:pt>
              </c:numCache>
            </c:numRef>
          </c:val>
          <c:extLst>
            <c:ext xmlns:c16="http://schemas.microsoft.com/office/drawing/2014/chart" uri="{C3380CC4-5D6E-409C-BE32-E72D297353CC}">
              <c16:uniqueId val="{00000000-B2C5-4B49-87BD-8B09C7E59500}"/>
            </c:ext>
          </c:extLst>
        </c:ser>
        <c:dLbls>
          <c:showLegendKey val="0"/>
          <c:showVal val="0"/>
          <c:showCatName val="0"/>
          <c:showSerName val="0"/>
          <c:showPercent val="0"/>
          <c:showBubbleSize val="0"/>
        </c:dLbls>
        <c:gapWidth val="219"/>
        <c:overlap val="-27"/>
        <c:axId val="433905952"/>
        <c:axId val="433906608"/>
      </c:barChart>
      <c:catAx>
        <c:axId val="43390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6608"/>
        <c:crosses val="autoZero"/>
        <c:auto val="1"/>
        <c:lblAlgn val="ctr"/>
        <c:lblOffset val="100"/>
        <c:noMultiLvlLbl val="0"/>
      </c:catAx>
      <c:valAx>
        <c:axId val="433906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390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Sheet!$B$43</c:f>
              <c:strCache>
                <c:ptCount val="1"/>
                <c:pt idx="0">
                  <c:v>Responses</c:v>
                </c:pt>
              </c:strCache>
            </c:strRef>
          </c:tx>
          <c:spPr>
            <a:solidFill>
              <a:srgbClr val="007ABD"/>
            </a:solidFill>
            <a:ln>
              <a:noFill/>
            </a:ln>
            <a:effectLst/>
          </c:spPr>
          <c:invertIfNegative val="0"/>
          <c:cat>
            <c:strRef>
              <c:f>Sheet!$A$44:$A$46</c:f>
              <c:strCache>
                <c:ptCount val="3"/>
                <c:pt idx="0">
                  <c:v>Een groei</c:v>
                </c:pt>
                <c:pt idx="1">
                  <c:v>Gelijk blijven</c:v>
                </c:pt>
                <c:pt idx="2">
                  <c:v>Een afname</c:v>
                </c:pt>
              </c:strCache>
            </c:strRef>
          </c:cat>
          <c:val>
            <c:numRef>
              <c:f>Sheet!$B$44:$B$46</c:f>
              <c:numCache>
                <c:formatCode>0.00%</c:formatCode>
                <c:ptCount val="3"/>
                <c:pt idx="0">
                  <c:v>0.42857142857142855</c:v>
                </c:pt>
                <c:pt idx="1">
                  <c:v>0</c:v>
                </c:pt>
                <c:pt idx="2">
                  <c:v>0.5714285714285714</c:v>
                </c:pt>
              </c:numCache>
            </c:numRef>
          </c:val>
          <c:extLst>
            <c:ext xmlns:c16="http://schemas.microsoft.com/office/drawing/2014/chart" uri="{C3380CC4-5D6E-409C-BE32-E72D297353CC}">
              <c16:uniqueId val="{00000000-5609-4A43-B6B8-3BDC39616CA8}"/>
            </c:ext>
          </c:extLst>
        </c:ser>
        <c:dLbls>
          <c:showLegendKey val="0"/>
          <c:showVal val="0"/>
          <c:showCatName val="0"/>
          <c:showSerName val="0"/>
          <c:showPercent val="0"/>
          <c:showBubbleSize val="0"/>
        </c:dLbls>
        <c:gapWidth val="219"/>
        <c:overlap val="-27"/>
        <c:axId val="432767256"/>
        <c:axId val="432767584"/>
      </c:barChart>
      <c:catAx>
        <c:axId val="43276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7584"/>
        <c:crosses val="autoZero"/>
        <c:auto val="1"/>
        <c:lblAlgn val="ctr"/>
        <c:lblOffset val="100"/>
        <c:noMultiLvlLbl val="0"/>
      </c:catAx>
      <c:valAx>
        <c:axId val="432767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3276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Sheet!$B$51</c:f>
              <c:strCache>
                <c:ptCount val="1"/>
                <c:pt idx="0">
                  <c:v>Average Number</c:v>
                </c:pt>
              </c:strCache>
            </c:strRef>
          </c:tx>
          <c:spPr>
            <a:solidFill>
              <a:srgbClr val="007ABD"/>
            </a:solidFill>
            <a:ln>
              <a:noFill/>
            </a:ln>
            <a:effectLst/>
          </c:spPr>
          <c:invertIfNegative val="0"/>
          <c:cat>
            <c:strRef>
              <c:f>Sheet!$A$52</c:f>
              <c:strCache>
                <c:ptCount val="1"/>
                <c:pt idx="0">
                  <c:v>(no label)</c:v>
                </c:pt>
              </c:strCache>
            </c:strRef>
          </c:cat>
          <c:val>
            <c:numRef>
              <c:f>Sheet!$B$52</c:f>
              <c:numCache>
                <c:formatCode>0%</c:formatCode>
                <c:ptCount val="1"/>
                <c:pt idx="0">
                  <c:v>0.38857142857142851</c:v>
                </c:pt>
              </c:numCache>
            </c:numRef>
          </c:val>
          <c:extLst>
            <c:ext xmlns:c16="http://schemas.microsoft.com/office/drawing/2014/chart" uri="{C3380CC4-5D6E-409C-BE32-E72D297353CC}">
              <c16:uniqueId val="{00000000-62E8-48D2-9389-3C9C21CC04EF}"/>
            </c:ext>
          </c:extLst>
        </c:ser>
        <c:dLbls>
          <c:showLegendKey val="0"/>
          <c:showVal val="0"/>
          <c:showCatName val="0"/>
          <c:showSerName val="0"/>
          <c:showPercent val="0"/>
          <c:showBubbleSize val="0"/>
        </c:dLbls>
        <c:gapWidth val="219"/>
        <c:overlap val="-27"/>
        <c:axId val="426213752"/>
        <c:axId val="426210144"/>
      </c:barChart>
      <c:catAx>
        <c:axId val="426213752"/>
        <c:scaling>
          <c:orientation val="minMax"/>
        </c:scaling>
        <c:delete val="1"/>
        <c:axPos val="b"/>
        <c:numFmt formatCode="General" sourceLinked="1"/>
        <c:majorTickMark val="none"/>
        <c:minorTickMark val="none"/>
        <c:tickLblPos val="nextTo"/>
        <c:crossAx val="426210144"/>
        <c:crosses val="autoZero"/>
        <c:auto val="1"/>
        <c:lblAlgn val="ctr"/>
        <c:lblOffset val="100"/>
        <c:noMultiLvlLbl val="0"/>
      </c:catAx>
      <c:valAx>
        <c:axId val="426210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3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Sheet!$B$66</c:f>
              <c:strCache>
                <c:ptCount val="1"/>
                <c:pt idx="0">
                  <c:v>Responses</c:v>
                </c:pt>
              </c:strCache>
            </c:strRef>
          </c:tx>
          <c:spPr>
            <a:solidFill>
              <a:srgbClr val="007ABD"/>
            </a:solidFill>
            <a:ln>
              <a:noFill/>
            </a:ln>
            <a:effectLst/>
          </c:spPr>
          <c:invertIfNegative val="0"/>
          <c:cat>
            <c:strRef>
              <c:f>Sheet!$A$67:$A$70</c:f>
              <c:strCache>
                <c:ptCount val="4"/>
                <c:pt idx="0">
                  <c:v>Beter</c:v>
                </c:pt>
                <c:pt idx="1">
                  <c:v>Hetzelfde</c:v>
                </c:pt>
                <c:pt idx="2">
                  <c:v>Slechter</c:v>
                </c:pt>
                <c:pt idx="3">
                  <c:v>n.v.t.</c:v>
                </c:pt>
              </c:strCache>
            </c:strRef>
          </c:cat>
          <c:val>
            <c:numRef>
              <c:f>Sheet!$B$67:$B$70</c:f>
              <c:numCache>
                <c:formatCode>0.00%</c:formatCode>
                <c:ptCount val="4"/>
                <c:pt idx="0">
                  <c:v>0</c:v>
                </c:pt>
                <c:pt idx="1">
                  <c:v>0.2857142857142857</c:v>
                </c:pt>
                <c:pt idx="2">
                  <c:v>0.14285714285714285</c:v>
                </c:pt>
                <c:pt idx="3">
                  <c:v>0.5714285714285714</c:v>
                </c:pt>
              </c:numCache>
            </c:numRef>
          </c:val>
          <c:extLst>
            <c:ext xmlns:c16="http://schemas.microsoft.com/office/drawing/2014/chart" uri="{C3380CC4-5D6E-409C-BE32-E72D297353CC}">
              <c16:uniqueId val="{00000000-0FB8-4F98-BE98-78B7B5545C34}"/>
            </c:ext>
          </c:extLst>
        </c:ser>
        <c:dLbls>
          <c:showLegendKey val="0"/>
          <c:showVal val="0"/>
          <c:showCatName val="0"/>
          <c:showSerName val="0"/>
          <c:showPercent val="0"/>
          <c:showBubbleSize val="0"/>
        </c:dLbls>
        <c:gapWidth val="219"/>
        <c:overlap val="-27"/>
        <c:axId val="426217688"/>
        <c:axId val="426208176"/>
      </c:barChart>
      <c:catAx>
        <c:axId val="42621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08176"/>
        <c:crosses val="autoZero"/>
        <c:auto val="1"/>
        <c:lblAlgn val="ctr"/>
        <c:lblOffset val="100"/>
        <c:noMultiLvlLbl val="0"/>
      </c:catAx>
      <c:valAx>
        <c:axId val="426208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426217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Sheet!$B$75</c:f>
              <c:strCache>
                <c:ptCount val="1"/>
                <c:pt idx="0">
                  <c:v>Responses</c:v>
                </c:pt>
              </c:strCache>
            </c:strRef>
          </c:tx>
          <c:spPr>
            <a:solidFill>
              <a:srgbClr val="007ABD"/>
            </a:solidFill>
            <a:ln>
              <a:noFill/>
            </a:ln>
            <a:effectLst/>
          </c:spPr>
          <c:invertIfNegative val="0"/>
          <c:cat>
            <c:strRef>
              <c:f>Sheet!$A$76:$A$79</c:f>
              <c:strCache>
                <c:ptCount val="4"/>
                <c:pt idx="0">
                  <c:v>Gunstig</c:v>
                </c:pt>
                <c:pt idx="1">
                  <c:v>Neutraal</c:v>
                </c:pt>
                <c:pt idx="2">
                  <c:v>Ongunstig</c:v>
                </c:pt>
                <c:pt idx="3">
                  <c:v>n.v.t.</c:v>
                </c:pt>
              </c:strCache>
            </c:strRef>
          </c:cat>
          <c:val>
            <c:numRef>
              <c:f>Sheet!$B$76:$B$79</c:f>
              <c:numCache>
                <c:formatCode>0.00%</c:formatCode>
                <c:ptCount val="4"/>
                <c:pt idx="0">
                  <c:v>0</c:v>
                </c:pt>
                <c:pt idx="1">
                  <c:v>0.2857142857142857</c:v>
                </c:pt>
                <c:pt idx="2">
                  <c:v>0.14285714285714285</c:v>
                </c:pt>
                <c:pt idx="3">
                  <c:v>0.5714285714285714</c:v>
                </c:pt>
              </c:numCache>
            </c:numRef>
          </c:val>
          <c:extLst>
            <c:ext xmlns:c16="http://schemas.microsoft.com/office/drawing/2014/chart" uri="{C3380CC4-5D6E-409C-BE32-E72D297353CC}">
              <c16:uniqueId val="{00000000-6CFD-47D7-B85A-883A80CCC1F0}"/>
            </c:ext>
          </c:extLst>
        </c:ser>
        <c:dLbls>
          <c:showLegendKey val="0"/>
          <c:showVal val="0"/>
          <c:showCatName val="0"/>
          <c:showSerName val="0"/>
          <c:showPercent val="0"/>
          <c:showBubbleSize val="0"/>
        </c:dLbls>
        <c:gapWidth val="219"/>
        <c:overlap val="-27"/>
        <c:axId val="530922384"/>
        <c:axId val="530922712"/>
      </c:barChart>
      <c:catAx>
        <c:axId val="5309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22712"/>
        <c:crosses val="autoZero"/>
        <c:auto val="1"/>
        <c:lblAlgn val="ctr"/>
        <c:lblOffset val="100"/>
        <c:noMultiLvlLbl val="0"/>
      </c:catAx>
      <c:valAx>
        <c:axId val="5309227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53092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D7788-9E7A-F04F-AFFC-D41C361CE933}"/>
              </a:ext>
            </a:extLst>
          </p:cNvPr>
          <p:cNvSpPr>
            <a:spLocks noGrp="1"/>
          </p:cNvSpPr>
          <p:nvPr>
            <p:ph type="title"/>
          </p:nvPr>
        </p:nvSpPr>
        <p:spPr>
          <a:xfrm>
            <a:off x="680884" y="4807974"/>
            <a:ext cx="10515600" cy="924232"/>
          </a:xfrm>
          <a:prstGeom prst="rect">
            <a:avLst/>
          </a:prstGeom>
        </p:spPr>
        <p:txBody>
          <a:bodyPr lIns="0" tIns="0" rIns="0" bIns="0" numCol="1" anchor="t" anchorCtr="0">
            <a:normAutofit/>
          </a:bodyPr>
          <a:lstStyle>
            <a:lvl1pPr algn="l">
              <a:defRPr sz="4800">
                <a:solidFill>
                  <a:srgbClr val="0060A0"/>
                </a:solidFill>
              </a:defRPr>
            </a:lvl1pPr>
          </a:lstStyle>
          <a:p>
            <a:r>
              <a:rPr lang="nl-NL" dirty="0"/>
              <a:t>Klik om stijl te bewerken</a:t>
            </a:r>
          </a:p>
        </p:txBody>
      </p:sp>
    </p:spTree>
    <p:extLst>
      <p:ext uri="{BB962C8B-B14F-4D97-AF65-F5344CB8AC3E}">
        <p14:creationId xmlns:p14="http://schemas.microsoft.com/office/powerpoint/2010/main" val="275379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8AA3-FB30-6645-9180-AE50DA0863F6}"/>
              </a:ext>
            </a:extLst>
          </p:cNvPr>
          <p:cNvSpPr>
            <a:spLocks noGrp="1"/>
          </p:cNvSpPr>
          <p:nvPr>
            <p:ph type="title"/>
          </p:nvPr>
        </p:nvSpPr>
        <p:spPr>
          <a:xfrm>
            <a:off x="619432" y="365125"/>
            <a:ext cx="5732207" cy="696759"/>
          </a:xfrm>
          <a:prstGeom prst="rect">
            <a:avLst/>
          </a:prstGeom>
        </p:spPr>
        <p:txBody>
          <a:bodyPr lIns="0" tIns="0" rIns="0" bIns="0" anchor="t" anchorCtr="0">
            <a:normAutofit/>
          </a:bodyPr>
          <a:lstStyle>
            <a:lvl1pPr>
              <a:defRPr sz="4000">
                <a:solidFill>
                  <a:srgbClr val="0060A0"/>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770441E9-FCD8-734A-9E39-28BA2B6C73AF}"/>
              </a:ext>
            </a:extLst>
          </p:cNvPr>
          <p:cNvSpPr>
            <a:spLocks noGrp="1"/>
          </p:cNvSpPr>
          <p:nvPr>
            <p:ph idx="1" hasCustomPrompt="1"/>
          </p:nvPr>
        </p:nvSpPr>
        <p:spPr>
          <a:xfrm>
            <a:off x="619432" y="1524000"/>
            <a:ext cx="5732207" cy="963561"/>
          </a:xfrm>
          <a:prstGeom prst="rect">
            <a:avLst/>
          </a:prstGeom>
        </p:spPr>
        <p:txBody>
          <a:bodyPr lIns="0" tIns="0" rIns="0" bIns="0"/>
          <a:lstStyle>
            <a:lvl1pPr marL="0" indent="0">
              <a:buNone/>
              <a:defRPr sz="2000">
                <a:solidFill>
                  <a:srgbClr val="4D4D4C"/>
                </a:solidFill>
              </a:defRPr>
            </a:lvl1pPr>
            <a:lvl2pPr marL="685800" indent="-228600">
              <a:buFontTx/>
              <a:buBlip>
                <a:blip r:embed="rId3"/>
              </a:buBlip>
              <a:defRPr sz="1600">
                <a:solidFill>
                  <a:srgbClr val="4D4D4C"/>
                </a:solidFill>
              </a:defRPr>
            </a:lvl2pPr>
            <a:lvl3pPr marL="1143000" indent="-228600">
              <a:buFontTx/>
              <a:buBlip>
                <a:blip r:embed="rId4"/>
              </a:buBlip>
              <a:defRPr sz="1600">
                <a:solidFill>
                  <a:srgbClr val="4D4D4C"/>
                </a:solidFill>
              </a:defRPr>
            </a:lvl3pPr>
            <a:lvl4pPr>
              <a:defRPr>
                <a:solidFill>
                  <a:srgbClr val="0060A0"/>
                </a:solidFill>
              </a:defRPr>
            </a:lvl4pPr>
            <a:lvl5pPr>
              <a:defRPr>
                <a:solidFill>
                  <a:srgbClr val="0060A0"/>
                </a:solidFill>
              </a:defRPr>
            </a:lvl5pPr>
          </a:lstStyle>
          <a:p>
            <a:pPr lvl="0"/>
            <a:r>
              <a:rPr lang="nl-NL" dirty="0"/>
              <a:t>Opsomming a</a:t>
            </a:r>
          </a:p>
          <a:p>
            <a:pPr lvl="1"/>
            <a:r>
              <a:rPr lang="nl-NL" dirty="0"/>
              <a:t>Tweede niveau</a:t>
            </a:r>
          </a:p>
          <a:p>
            <a:pPr lvl="2"/>
            <a:r>
              <a:rPr lang="nl-NL" dirty="0"/>
              <a:t>Derde niveau</a:t>
            </a:r>
          </a:p>
        </p:txBody>
      </p:sp>
      <p:sp>
        <p:nvSpPr>
          <p:cNvPr id="4" name="Tijdelijke aanduiding voor inhoud 2">
            <a:extLst>
              <a:ext uri="{FF2B5EF4-FFF2-40B4-BE49-F238E27FC236}">
                <a16:creationId xmlns:a16="http://schemas.microsoft.com/office/drawing/2014/main" id="{9B609ECE-55FA-7E41-B81F-E7F4EDDF28DD}"/>
              </a:ext>
            </a:extLst>
          </p:cNvPr>
          <p:cNvSpPr>
            <a:spLocks noGrp="1"/>
          </p:cNvSpPr>
          <p:nvPr>
            <p:ph idx="10" hasCustomPrompt="1"/>
          </p:nvPr>
        </p:nvSpPr>
        <p:spPr>
          <a:xfrm>
            <a:off x="619432" y="2753032"/>
            <a:ext cx="5732207" cy="963561"/>
          </a:xfrm>
          <a:prstGeom prst="rect">
            <a:avLst/>
          </a:prstGeom>
        </p:spPr>
        <p:txBody>
          <a:bodyPr lIns="0" tIns="0" rIns="0" bIns="0"/>
          <a:lstStyle>
            <a:lvl1pPr marL="0" indent="0">
              <a:buNone/>
              <a:defRPr sz="2000">
                <a:solidFill>
                  <a:srgbClr val="4D4D4C"/>
                </a:solidFill>
              </a:defRPr>
            </a:lvl1pPr>
            <a:lvl2pPr marL="685800" indent="-228600">
              <a:buFontTx/>
              <a:buBlip>
                <a:blip r:embed="rId5"/>
              </a:buBlip>
              <a:defRPr sz="1600">
                <a:solidFill>
                  <a:srgbClr val="4D4D4C"/>
                </a:solidFill>
              </a:defRPr>
            </a:lvl2pPr>
            <a:lvl3pPr marL="1143000" indent="-228600">
              <a:buFontTx/>
              <a:buBlip>
                <a:blip r:embed="rId4"/>
              </a:buBlip>
              <a:defRPr sz="1600">
                <a:solidFill>
                  <a:srgbClr val="4D4D4C"/>
                </a:solidFill>
              </a:defRPr>
            </a:lvl3pPr>
            <a:lvl4pPr>
              <a:defRPr>
                <a:solidFill>
                  <a:srgbClr val="0060A0"/>
                </a:solidFill>
              </a:defRPr>
            </a:lvl4pPr>
            <a:lvl5pPr>
              <a:defRPr>
                <a:solidFill>
                  <a:srgbClr val="0060A0"/>
                </a:solidFill>
              </a:defRPr>
            </a:lvl5pPr>
          </a:lstStyle>
          <a:p>
            <a:pPr lvl="0"/>
            <a:r>
              <a:rPr lang="nl-NL" dirty="0"/>
              <a:t>Opsomming b</a:t>
            </a:r>
          </a:p>
          <a:p>
            <a:pPr lvl="1"/>
            <a:r>
              <a:rPr lang="nl-NL" dirty="0"/>
              <a:t>Tweede niveau</a:t>
            </a:r>
          </a:p>
          <a:p>
            <a:pPr lvl="2"/>
            <a:r>
              <a:rPr lang="nl-NL" dirty="0"/>
              <a:t>Derde niveau</a:t>
            </a:r>
          </a:p>
        </p:txBody>
      </p:sp>
    </p:spTree>
    <p:extLst>
      <p:ext uri="{BB962C8B-B14F-4D97-AF65-F5344CB8AC3E}">
        <p14:creationId xmlns:p14="http://schemas.microsoft.com/office/powerpoint/2010/main" val="3424117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3870ADE-6041-FA4D-A54B-B07B1602E9C4}"/>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553881825"/>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CFF2CCD-7E5B-6044-854D-65C3EB6DE19C}"/>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3169525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www.fhi.nl/mijnfhi"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A7E3F-B4F5-C04F-B81D-500DFF2DDAB6}"/>
              </a:ext>
            </a:extLst>
          </p:cNvPr>
          <p:cNvSpPr>
            <a:spLocks noGrp="1"/>
          </p:cNvSpPr>
          <p:nvPr>
            <p:ph type="title"/>
          </p:nvPr>
        </p:nvSpPr>
        <p:spPr/>
        <p:txBody>
          <a:bodyPr>
            <a:noAutofit/>
          </a:bodyPr>
          <a:lstStyle/>
          <a:p>
            <a:r>
              <a:rPr lang="nl-NL" sz="4400" dirty="0"/>
              <a:t>Economische barometer</a:t>
            </a:r>
            <a:br>
              <a:rPr lang="nl-NL" sz="4400" dirty="0"/>
            </a:br>
            <a:r>
              <a:rPr lang="nl-NL" sz="4400" dirty="0"/>
              <a:t>branche Industriële Automatisering, Q3 2020</a:t>
            </a:r>
          </a:p>
        </p:txBody>
      </p:sp>
    </p:spTree>
    <p:extLst>
      <p:ext uri="{BB962C8B-B14F-4D97-AF65-F5344CB8AC3E}">
        <p14:creationId xmlns:p14="http://schemas.microsoft.com/office/powerpoint/2010/main" val="183351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2F308-D980-4977-A2F1-465A16C82175}"/>
              </a:ext>
            </a:extLst>
          </p:cNvPr>
          <p:cNvSpPr>
            <a:spLocks noGrp="1"/>
          </p:cNvSpPr>
          <p:nvPr>
            <p:ph type="title"/>
          </p:nvPr>
        </p:nvSpPr>
        <p:spPr>
          <a:xfrm>
            <a:off x="619432" y="365125"/>
            <a:ext cx="11055332" cy="696759"/>
          </a:xfrm>
        </p:spPr>
        <p:txBody>
          <a:bodyPr>
            <a:normAutofit fontScale="90000"/>
          </a:bodyPr>
          <a:lstStyle/>
          <a:p>
            <a:r>
              <a:rPr lang="nl-NL" dirty="0"/>
              <a:t>Hoe was uw orderpositie in export, buiten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6A6E014A-324E-4F55-A661-1DE0FA6B6E4B}"/>
              </a:ext>
            </a:extLst>
          </p:cNvPr>
          <p:cNvGraphicFramePr>
            <a:graphicFrameLocks noGrp="1"/>
          </p:cNvGraphicFramePr>
          <p:nvPr>
            <p:extLst>
              <p:ext uri="{D42A27DB-BD31-4B8C-83A1-F6EECF244321}">
                <p14:modId xmlns:p14="http://schemas.microsoft.com/office/powerpoint/2010/main" val="3863499289"/>
              </p:ext>
            </p:extLst>
          </p:nvPr>
        </p:nvGraphicFramePr>
        <p:xfrm>
          <a:off x="1416000" y="1456791"/>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233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D7E03-696B-4411-AF6B-BD5C38F4E847}"/>
              </a:ext>
            </a:extLst>
          </p:cNvPr>
          <p:cNvSpPr>
            <a:spLocks noGrp="1"/>
          </p:cNvSpPr>
          <p:nvPr>
            <p:ph type="title"/>
          </p:nvPr>
        </p:nvSpPr>
        <p:spPr>
          <a:xfrm>
            <a:off x="619432" y="365125"/>
            <a:ext cx="10852132" cy="696759"/>
          </a:xfrm>
        </p:spPr>
        <p:txBody>
          <a:bodyPr>
            <a:normAutofit fontScale="90000"/>
          </a:bodyPr>
          <a:lstStyle/>
          <a:p>
            <a:r>
              <a:rPr lang="nl-NL" dirty="0"/>
              <a:t>Hoe waardeert u uw huidige orderpositie buiten de Benelux?</a:t>
            </a:r>
            <a:br>
              <a:rPr lang="nl-NL" dirty="0"/>
            </a:br>
            <a:endParaRPr lang="nl-NL" dirty="0"/>
          </a:p>
        </p:txBody>
      </p:sp>
      <p:graphicFrame>
        <p:nvGraphicFramePr>
          <p:cNvPr id="5" name="Grafiek 4">
            <a:extLst>
              <a:ext uri="{FF2B5EF4-FFF2-40B4-BE49-F238E27FC236}">
                <a16:creationId xmlns:a16="http://schemas.microsoft.com/office/drawing/2014/main" id="{EAE502B9-5925-4BAE-A1D8-49DCAEE67C70}"/>
              </a:ext>
            </a:extLst>
          </p:cNvPr>
          <p:cNvGraphicFramePr>
            <a:graphicFrameLocks noGrp="1"/>
          </p:cNvGraphicFramePr>
          <p:nvPr>
            <p:extLst>
              <p:ext uri="{D42A27DB-BD31-4B8C-83A1-F6EECF244321}">
                <p14:modId xmlns:p14="http://schemas.microsoft.com/office/powerpoint/2010/main" val="1097365362"/>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103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BA530-3D9B-4389-9942-BB0C5D0A05C3}"/>
              </a:ext>
            </a:extLst>
          </p:cNvPr>
          <p:cNvSpPr>
            <a:spLocks noGrp="1"/>
          </p:cNvSpPr>
          <p:nvPr>
            <p:ph type="title"/>
          </p:nvPr>
        </p:nvSpPr>
        <p:spPr>
          <a:xfrm>
            <a:off x="619432" y="365125"/>
            <a:ext cx="10916786" cy="696759"/>
          </a:xfrm>
        </p:spPr>
        <p:txBody>
          <a:bodyPr>
            <a:normAutofit fontScale="90000"/>
          </a:bodyPr>
          <a:lstStyle/>
          <a:p>
            <a:r>
              <a:rPr lang="nl-NL" dirty="0"/>
              <a:t>Wat verwacht u van uw orderpositie in export buiten de Benelux dit kwartaal?</a:t>
            </a:r>
            <a:br>
              <a:rPr lang="nl-NL" dirty="0"/>
            </a:br>
            <a:endParaRPr lang="nl-NL" dirty="0"/>
          </a:p>
        </p:txBody>
      </p:sp>
      <p:graphicFrame>
        <p:nvGraphicFramePr>
          <p:cNvPr id="5" name="Grafiek 4">
            <a:extLst>
              <a:ext uri="{FF2B5EF4-FFF2-40B4-BE49-F238E27FC236}">
                <a16:creationId xmlns:a16="http://schemas.microsoft.com/office/drawing/2014/main" id="{9CD64C2E-72F0-4279-A953-74263A9B1A2A}"/>
              </a:ext>
            </a:extLst>
          </p:cNvPr>
          <p:cNvGraphicFramePr>
            <a:graphicFrameLocks noGrp="1"/>
          </p:cNvGraphicFramePr>
          <p:nvPr>
            <p:extLst>
              <p:ext uri="{D42A27DB-BD31-4B8C-83A1-F6EECF244321}">
                <p14:modId xmlns:p14="http://schemas.microsoft.com/office/powerpoint/2010/main" val="3876985475"/>
              </p:ext>
            </p:extLst>
          </p:nvPr>
        </p:nvGraphicFramePr>
        <p:xfrm>
          <a:off x="1416000" y="1456781"/>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002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CA873-F347-43D6-A27C-8C6D1E6EC980}"/>
              </a:ext>
            </a:extLst>
          </p:cNvPr>
          <p:cNvSpPr>
            <a:spLocks noGrp="1"/>
          </p:cNvSpPr>
          <p:nvPr>
            <p:ph type="title"/>
          </p:nvPr>
        </p:nvSpPr>
        <p:spPr>
          <a:xfrm>
            <a:off x="619432" y="365125"/>
            <a:ext cx="11009150" cy="696759"/>
          </a:xfrm>
        </p:spPr>
        <p:txBody>
          <a:bodyPr>
            <a:normAutofit fontScale="90000"/>
          </a:bodyPr>
          <a:lstStyle/>
          <a:p>
            <a:r>
              <a:rPr lang="nl-NL" dirty="0"/>
              <a:t>Hoe beoordeelt u de huidige bedrijfsresultaten ten opzichte van het afgelopen kwartaal?</a:t>
            </a:r>
            <a:br>
              <a:rPr lang="nl-NL" dirty="0"/>
            </a:br>
            <a:endParaRPr lang="nl-NL" dirty="0"/>
          </a:p>
        </p:txBody>
      </p:sp>
      <p:graphicFrame>
        <p:nvGraphicFramePr>
          <p:cNvPr id="5" name="Grafiek 4">
            <a:extLst>
              <a:ext uri="{FF2B5EF4-FFF2-40B4-BE49-F238E27FC236}">
                <a16:creationId xmlns:a16="http://schemas.microsoft.com/office/drawing/2014/main" id="{0E95D538-7031-48C8-8E40-44E07A2FF482}"/>
              </a:ext>
            </a:extLst>
          </p:cNvPr>
          <p:cNvGraphicFramePr>
            <a:graphicFrameLocks noGrp="1"/>
          </p:cNvGraphicFramePr>
          <p:nvPr>
            <p:extLst>
              <p:ext uri="{D42A27DB-BD31-4B8C-83A1-F6EECF244321}">
                <p14:modId xmlns:p14="http://schemas.microsoft.com/office/powerpoint/2010/main" val="955009495"/>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875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9146F-66E2-409C-9F21-888A306A621B}"/>
              </a:ext>
            </a:extLst>
          </p:cNvPr>
          <p:cNvSpPr>
            <a:spLocks noGrp="1"/>
          </p:cNvSpPr>
          <p:nvPr>
            <p:ph type="title"/>
          </p:nvPr>
        </p:nvSpPr>
        <p:spPr>
          <a:xfrm>
            <a:off x="619432" y="365125"/>
            <a:ext cx="10907550" cy="696759"/>
          </a:xfrm>
        </p:spPr>
        <p:txBody>
          <a:bodyPr>
            <a:normAutofit fontScale="90000"/>
          </a:bodyPr>
          <a:lstStyle/>
          <a:p>
            <a:r>
              <a:rPr lang="nl-NL" dirty="0"/>
              <a:t>Hoe waardeert u uw huidige bedrijfsresultaten?</a:t>
            </a:r>
            <a:br>
              <a:rPr lang="nl-NL" dirty="0"/>
            </a:br>
            <a:endParaRPr lang="nl-NL" dirty="0"/>
          </a:p>
        </p:txBody>
      </p:sp>
      <p:graphicFrame>
        <p:nvGraphicFramePr>
          <p:cNvPr id="5" name="Grafiek 4">
            <a:extLst>
              <a:ext uri="{FF2B5EF4-FFF2-40B4-BE49-F238E27FC236}">
                <a16:creationId xmlns:a16="http://schemas.microsoft.com/office/drawing/2014/main" id="{E89B9FE2-FF21-4077-8600-2A5F77F6EAFB}"/>
              </a:ext>
            </a:extLst>
          </p:cNvPr>
          <p:cNvGraphicFramePr>
            <a:graphicFrameLocks noGrp="1"/>
          </p:cNvGraphicFramePr>
          <p:nvPr>
            <p:extLst>
              <p:ext uri="{D42A27DB-BD31-4B8C-83A1-F6EECF244321}">
                <p14:modId xmlns:p14="http://schemas.microsoft.com/office/powerpoint/2010/main" val="3399075430"/>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243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FC3AF-77E1-4769-A40E-88D7ED81A2C0}"/>
              </a:ext>
            </a:extLst>
          </p:cNvPr>
          <p:cNvSpPr>
            <a:spLocks noGrp="1"/>
          </p:cNvSpPr>
          <p:nvPr>
            <p:ph type="title"/>
          </p:nvPr>
        </p:nvSpPr>
        <p:spPr>
          <a:xfrm>
            <a:off x="619432" y="365125"/>
            <a:ext cx="10916786" cy="696759"/>
          </a:xfrm>
        </p:spPr>
        <p:txBody>
          <a:bodyPr>
            <a:normAutofit fontScale="90000"/>
          </a:bodyPr>
          <a:lstStyle/>
          <a:p>
            <a:r>
              <a:rPr lang="nl-NL" dirty="0"/>
              <a:t>Welk bedrijfsresultaat verwacht u het huidige kwartaal ten opzichte van afgelopen kwartaal?</a:t>
            </a:r>
            <a:br>
              <a:rPr lang="nl-NL" dirty="0"/>
            </a:br>
            <a:endParaRPr lang="nl-NL" dirty="0"/>
          </a:p>
        </p:txBody>
      </p:sp>
      <p:graphicFrame>
        <p:nvGraphicFramePr>
          <p:cNvPr id="5" name="Grafiek 4">
            <a:extLst>
              <a:ext uri="{FF2B5EF4-FFF2-40B4-BE49-F238E27FC236}">
                <a16:creationId xmlns:a16="http://schemas.microsoft.com/office/drawing/2014/main" id="{F6365545-9201-47D7-A0A0-7002C8D7AC44}"/>
              </a:ext>
            </a:extLst>
          </p:cNvPr>
          <p:cNvGraphicFramePr>
            <a:graphicFrameLocks noGrp="1"/>
          </p:cNvGraphicFramePr>
          <p:nvPr>
            <p:extLst>
              <p:ext uri="{D42A27DB-BD31-4B8C-83A1-F6EECF244321}">
                <p14:modId xmlns:p14="http://schemas.microsoft.com/office/powerpoint/2010/main" val="320552243"/>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498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87AA5-72A3-4C8F-8E64-DE142BC3040C}"/>
              </a:ext>
            </a:extLst>
          </p:cNvPr>
          <p:cNvSpPr>
            <a:spLocks noGrp="1"/>
          </p:cNvSpPr>
          <p:nvPr>
            <p:ph type="title"/>
          </p:nvPr>
        </p:nvSpPr>
        <p:spPr>
          <a:xfrm>
            <a:off x="619432" y="365125"/>
            <a:ext cx="10870604" cy="696759"/>
          </a:xfrm>
        </p:spPr>
        <p:txBody>
          <a:bodyPr>
            <a:normAutofit fontScale="90000"/>
          </a:bodyPr>
          <a:lstStyle/>
          <a:p>
            <a:r>
              <a:rPr lang="nl-NL" dirty="0"/>
              <a:t>Verwacht u dit kwartaal meer of minder investeringen te doen dan het afgelopen kwartaal?</a:t>
            </a:r>
            <a:br>
              <a:rPr lang="nl-NL" dirty="0"/>
            </a:br>
            <a:endParaRPr lang="nl-NL" dirty="0"/>
          </a:p>
        </p:txBody>
      </p:sp>
      <p:graphicFrame>
        <p:nvGraphicFramePr>
          <p:cNvPr id="5" name="Grafiek 4">
            <a:extLst>
              <a:ext uri="{FF2B5EF4-FFF2-40B4-BE49-F238E27FC236}">
                <a16:creationId xmlns:a16="http://schemas.microsoft.com/office/drawing/2014/main" id="{FE52C97D-4B4D-4008-9E2D-63F7BAFA804E}"/>
              </a:ext>
            </a:extLst>
          </p:cNvPr>
          <p:cNvGraphicFramePr>
            <a:graphicFrameLocks noGrp="1"/>
          </p:cNvGraphicFramePr>
          <p:nvPr>
            <p:extLst>
              <p:ext uri="{D42A27DB-BD31-4B8C-83A1-F6EECF244321}">
                <p14:modId xmlns:p14="http://schemas.microsoft.com/office/powerpoint/2010/main" val="3780242704"/>
              </p:ext>
            </p:extLst>
          </p:nvPr>
        </p:nvGraphicFramePr>
        <p:xfrm>
          <a:off x="1416000" y="1456792"/>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067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8BEDF-A3F8-4256-8F36-E63542B5AFB7}"/>
              </a:ext>
            </a:extLst>
          </p:cNvPr>
          <p:cNvSpPr>
            <a:spLocks noGrp="1"/>
          </p:cNvSpPr>
          <p:nvPr>
            <p:ph type="title"/>
          </p:nvPr>
        </p:nvSpPr>
        <p:spPr>
          <a:xfrm>
            <a:off x="619432" y="365125"/>
            <a:ext cx="10879841" cy="696759"/>
          </a:xfrm>
        </p:spPr>
        <p:txBody>
          <a:bodyPr>
            <a:normAutofit fontScale="90000"/>
          </a:bodyPr>
          <a:lstStyle/>
          <a:p>
            <a:r>
              <a:rPr lang="nl-NL" dirty="0"/>
              <a:t>Hoe was uw totale orderpositie afgelopen kwartaal ten opzichte van hetzelfde kwartaal vorig jaar?</a:t>
            </a:r>
            <a:br>
              <a:rPr lang="nl-NL" dirty="0"/>
            </a:br>
            <a:endParaRPr lang="nl-NL" dirty="0"/>
          </a:p>
        </p:txBody>
      </p:sp>
      <p:graphicFrame>
        <p:nvGraphicFramePr>
          <p:cNvPr id="5" name="Grafiek 4">
            <a:extLst>
              <a:ext uri="{FF2B5EF4-FFF2-40B4-BE49-F238E27FC236}">
                <a16:creationId xmlns:a16="http://schemas.microsoft.com/office/drawing/2014/main" id="{0E622BE4-D7D9-479B-9856-3DC2ABDF958A}"/>
              </a:ext>
            </a:extLst>
          </p:cNvPr>
          <p:cNvGraphicFramePr>
            <a:graphicFrameLocks noGrp="1"/>
          </p:cNvGraphicFramePr>
          <p:nvPr>
            <p:extLst>
              <p:ext uri="{D42A27DB-BD31-4B8C-83A1-F6EECF244321}">
                <p14:modId xmlns:p14="http://schemas.microsoft.com/office/powerpoint/2010/main" val="1168540522"/>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613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D24E0-236F-4288-AE3E-9179E622532D}"/>
              </a:ext>
            </a:extLst>
          </p:cNvPr>
          <p:cNvSpPr>
            <a:spLocks noGrp="1"/>
          </p:cNvSpPr>
          <p:nvPr>
            <p:ph type="title"/>
          </p:nvPr>
        </p:nvSpPr>
        <p:spPr>
          <a:xfrm>
            <a:off x="619432" y="365125"/>
            <a:ext cx="10889077" cy="696759"/>
          </a:xfrm>
        </p:spPr>
        <p:txBody>
          <a:bodyPr>
            <a:normAutofit fontScale="90000"/>
          </a:bodyPr>
          <a:lstStyle/>
          <a:p>
            <a:r>
              <a:rPr lang="nl-NL" dirty="0"/>
              <a:t>Hoe was uw totale omzet afgelopen kwartaal ten opzichte van hetzelfde kwartaal vorig jaar?</a:t>
            </a:r>
            <a:br>
              <a:rPr lang="nl-NL" dirty="0"/>
            </a:br>
            <a:endParaRPr lang="nl-NL" dirty="0"/>
          </a:p>
        </p:txBody>
      </p:sp>
      <p:graphicFrame>
        <p:nvGraphicFramePr>
          <p:cNvPr id="5" name="Grafiek 4">
            <a:extLst>
              <a:ext uri="{FF2B5EF4-FFF2-40B4-BE49-F238E27FC236}">
                <a16:creationId xmlns:a16="http://schemas.microsoft.com/office/drawing/2014/main" id="{4EA90C61-4461-4E21-A747-2A233BBF748C}"/>
              </a:ext>
            </a:extLst>
          </p:cNvPr>
          <p:cNvGraphicFramePr>
            <a:graphicFrameLocks noGrp="1"/>
          </p:cNvGraphicFramePr>
          <p:nvPr>
            <p:extLst>
              <p:ext uri="{D42A27DB-BD31-4B8C-83A1-F6EECF244321}">
                <p14:modId xmlns:p14="http://schemas.microsoft.com/office/powerpoint/2010/main" val="280225993"/>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419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CBEC4-DCFD-4518-9C8E-379593D0A20F}"/>
              </a:ext>
            </a:extLst>
          </p:cNvPr>
          <p:cNvSpPr>
            <a:spLocks noGrp="1"/>
          </p:cNvSpPr>
          <p:nvPr>
            <p:ph type="title"/>
          </p:nvPr>
        </p:nvSpPr>
        <p:spPr>
          <a:xfrm>
            <a:off x="619432" y="365125"/>
            <a:ext cx="10916786" cy="696759"/>
          </a:xfrm>
        </p:spPr>
        <p:txBody>
          <a:bodyPr>
            <a:normAutofit fontScale="90000"/>
          </a:bodyPr>
          <a:lstStyle/>
          <a:p>
            <a:r>
              <a:rPr lang="nl-NL" dirty="0"/>
              <a:t>Gaat uw bedrijf groeien of krimpen in het aantal medewerkers?</a:t>
            </a:r>
            <a:br>
              <a:rPr lang="nl-NL" dirty="0"/>
            </a:br>
            <a:endParaRPr lang="nl-NL" dirty="0"/>
          </a:p>
        </p:txBody>
      </p:sp>
      <p:graphicFrame>
        <p:nvGraphicFramePr>
          <p:cNvPr id="5" name="Grafiek 4">
            <a:extLst>
              <a:ext uri="{FF2B5EF4-FFF2-40B4-BE49-F238E27FC236}">
                <a16:creationId xmlns:a16="http://schemas.microsoft.com/office/drawing/2014/main" id="{980A58EA-F477-420E-9CA7-95843B539EA1}"/>
              </a:ext>
            </a:extLst>
          </p:cNvPr>
          <p:cNvGraphicFramePr>
            <a:graphicFrameLocks noGrp="1"/>
          </p:cNvGraphicFramePr>
          <p:nvPr>
            <p:extLst>
              <p:ext uri="{D42A27DB-BD31-4B8C-83A1-F6EECF244321}">
                <p14:modId xmlns:p14="http://schemas.microsoft.com/office/powerpoint/2010/main" val="281451159"/>
              </p:ext>
            </p:extLst>
          </p:nvPr>
        </p:nvGraphicFramePr>
        <p:xfrm>
          <a:off x="1416000" y="145678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699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2C912-53F2-2B40-A6A2-63A91C86B2F8}"/>
              </a:ext>
            </a:extLst>
          </p:cNvPr>
          <p:cNvSpPr>
            <a:spLocks noGrp="1"/>
          </p:cNvSpPr>
          <p:nvPr>
            <p:ph type="title"/>
          </p:nvPr>
        </p:nvSpPr>
        <p:spPr>
          <a:xfrm>
            <a:off x="619432" y="365125"/>
            <a:ext cx="10898313" cy="696759"/>
          </a:xfrm>
        </p:spPr>
        <p:txBody>
          <a:bodyPr>
            <a:normAutofit/>
          </a:bodyPr>
          <a:lstStyle/>
          <a:p>
            <a:r>
              <a:rPr lang="nl-NL" sz="4000" dirty="0"/>
              <a:t>Economische Barometer Q3 2020</a:t>
            </a:r>
          </a:p>
        </p:txBody>
      </p:sp>
      <p:sp>
        <p:nvSpPr>
          <p:cNvPr id="14" name="Tijdelijke aanduiding voor inhoud 2">
            <a:extLst>
              <a:ext uri="{FF2B5EF4-FFF2-40B4-BE49-F238E27FC236}">
                <a16:creationId xmlns:a16="http://schemas.microsoft.com/office/drawing/2014/main" id="{123155A8-464C-4441-AFEC-2343D1276CB5}"/>
              </a:ext>
            </a:extLst>
          </p:cNvPr>
          <p:cNvSpPr>
            <a:spLocks noGrp="1"/>
          </p:cNvSpPr>
          <p:nvPr>
            <p:ph idx="1" hasCustomPrompt="1"/>
          </p:nvPr>
        </p:nvSpPr>
        <p:spPr>
          <a:xfrm>
            <a:off x="619432" y="1524000"/>
            <a:ext cx="7028277" cy="4451927"/>
          </a:xfrm>
          <a:prstGeom prst="rect">
            <a:avLst/>
          </a:prstGeom>
        </p:spPr>
        <p:txBody>
          <a:bodyPr lIns="0" tIns="0" rIns="0" bIns="0"/>
          <a:lstStyle>
            <a:lvl1pPr marL="0" indent="0">
              <a:buNone/>
              <a:defRPr sz="1500">
                <a:solidFill>
                  <a:srgbClr val="4D4D4C"/>
                </a:solidFill>
              </a:defRPr>
            </a:lvl1pPr>
            <a:lvl2pPr marL="685800" indent="-228600">
              <a:buFontTx/>
              <a:buBlip>
                <a:blip r:embed="rId2"/>
              </a:buBlip>
              <a:defRPr sz="1100">
                <a:solidFill>
                  <a:srgbClr val="4D4D4C"/>
                </a:solidFill>
              </a:defRPr>
            </a:lvl2pPr>
            <a:lvl3pPr marL="1143000" indent="-228600">
              <a:buFontTx/>
              <a:buBlip>
                <a:blip r:embed="rId3"/>
              </a:buBlip>
              <a:defRPr sz="1100">
                <a:solidFill>
                  <a:srgbClr val="4D4D4C"/>
                </a:solidFill>
              </a:defRPr>
            </a:lvl3pPr>
            <a:lvl4pPr>
              <a:defRPr>
                <a:solidFill>
                  <a:srgbClr val="0060A0"/>
                </a:solidFill>
              </a:defRPr>
            </a:lvl4pPr>
            <a:lvl5pPr>
              <a:defRPr>
                <a:solidFill>
                  <a:srgbClr val="0060A0"/>
                </a:solidFill>
              </a:defRPr>
            </a:lvl5pPr>
          </a:lstStyle>
          <a:p>
            <a:r>
              <a:rPr lang="nl-NL" sz="2000" dirty="0">
                <a:latin typeface="+mj-lt"/>
              </a:rPr>
              <a:t>Op de volgende pagina’s vindt u het resultaat van de Economische Barometer branche Industriële Automatisering van kwartaal 3 in het jaar 2020. </a:t>
            </a:r>
          </a:p>
          <a:p>
            <a:r>
              <a:rPr lang="nl-NL" sz="2000" dirty="0">
                <a:latin typeface="+mj-lt"/>
              </a:rPr>
              <a:t>Deze barometer was de derde van de serie. We zijn er trotst op dat vele leden hebben deelgenomen aan dit derde onderzoek vanuit FHI Digitale Service, echter moet de responsgraad nog groeien om betere conclusies te kunnen trekken. </a:t>
            </a:r>
          </a:p>
          <a:p>
            <a:r>
              <a:rPr lang="nl-NL" sz="2000" dirty="0">
                <a:latin typeface="+mj-lt"/>
              </a:rPr>
              <a:t>We zijn ermee bezig leden op de hoogte te stellen van de FHI Marktonderzoeken voor een hogere responsgraad. We stellen het zeer op prijs als we uit kunnen blijven gaan van uw deelname.</a:t>
            </a:r>
          </a:p>
          <a:p>
            <a:r>
              <a:rPr lang="nl-NL" sz="2000" dirty="0">
                <a:latin typeface="+mj-lt"/>
              </a:rPr>
              <a:t>Wanneer u de resultaten doorneemt moet u er rekening mee houden dat de uitvraag plaatsvond voordat ons land getroffen werd door COVID-19.</a:t>
            </a:r>
          </a:p>
          <a:p>
            <a:r>
              <a:rPr lang="nl-NL" sz="2000" dirty="0">
                <a:latin typeface="+mj-lt"/>
              </a:rPr>
              <a:t>Hartelijk dank voor uw deelname namens FHI</a:t>
            </a:r>
          </a:p>
        </p:txBody>
      </p:sp>
      <p:sp>
        <p:nvSpPr>
          <p:cNvPr id="8" name="Rechthoek: afgeronde hoeken 7">
            <a:hlinkClick r:id="rId4"/>
            <a:extLst>
              <a:ext uri="{FF2B5EF4-FFF2-40B4-BE49-F238E27FC236}">
                <a16:creationId xmlns:a16="http://schemas.microsoft.com/office/drawing/2014/main" id="{93014195-26D2-42A3-8E61-5BF993C930D6}"/>
              </a:ext>
            </a:extLst>
          </p:cNvPr>
          <p:cNvSpPr/>
          <p:nvPr/>
        </p:nvSpPr>
        <p:spPr>
          <a:xfrm>
            <a:off x="8712364" y="1682579"/>
            <a:ext cx="2518117" cy="1814732"/>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nl-NL" dirty="0"/>
              <a:t>Doe mee met de Economische Barometer Q3 2020</a:t>
            </a:r>
          </a:p>
        </p:txBody>
      </p:sp>
    </p:spTree>
    <p:extLst>
      <p:ext uri="{BB962C8B-B14F-4D97-AF65-F5344CB8AC3E}">
        <p14:creationId xmlns:p14="http://schemas.microsoft.com/office/powerpoint/2010/main" val="281062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12971-295A-47BD-A217-B2BF2DD54E15}"/>
              </a:ext>
            </a:extLst>
          </p:cNvPr>
          <p:cNvSpPr>
            <a:spLocks noGrp="1"/>
          </p:cNvSpPr>
          <p:nvPr>
            <p:ph type="title"/>
          </p:nvPr>
        </p:nvSpPr>
        <p:spPr>
          <a:xfrm>
            <a:off x="619432" y="365125"/>
            <a:ext cx="10916786" cy="696759"/>
          </a:xfrm>
        </p:spPr>
        <p:txBody>
          <a:bodyPr>
            <a:normAutofit fontScale="90000"/>
          </a:bodyPr>
          <a:lstStyle/>
          <a:p>
            <a:r>
              <a:rPr lang="nl-NL" dirty="0"/>
              <a:t>Hoe was uw orderpositie in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817A7753-93F1-49EA-95C7-277F9D335AB8}"/>
              </a:ext>
            </a:extLst>
          </p:cNvPr>
          <p:cNvGraphicFramePr>
            <a:graphicFrameLocks noGrp="1"/>
          </p:cNvGraphicFramePr>
          <p:nvPr>
            <p:extLst>
              <p:ext uri="{D42A27DB-BD31-4B8C-83A1-F6EECF244321}">
                <p14:modId xmlns:p14="http://schemas.microsoft.com/office/powerpoint/2010/main" val="43774694"/>
              </p:ext>
            </p:extLst>
          </p:nvPr>
        </p:nvGraphicFramePr>
        <p:xfrm>
          <a:off x="1416000" y="1448824"/>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897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AB136-E4D7-4146-B566-1DEC29F381D2}"/>
              </a:ext>
            </a:extLst>
          </p:cNvPr>
          <p:cNvSpPr>
            <a:spLocks noGrp="1"/>
          </p:cNvSpPr>
          <p:nvPr>
            <p:ph type="title"/>
          </p:nvPr>
        </p:nvSpPr>
        <p:spPr>
          <a:xfrm>
            <a:off x="619432" y="365125"/>
            <a:ext cx="10907550" cy="696759"/>
          </a:xfrm>
        </p:spPr>
        <p:txBody>
          <a:bodyPr>
            <a:normAutofit fontScale="90000"/>
          </a:bodyPr>
          <a:lstStyle/>
          <a:p>
            <a:r>
              <a:rPr lang="nl-NL" dirty="0"/>
              <a:t>Hoe waardeert u uw huidige orderpositie in de Benelux?</a:t>
            </a:r>
            <a:br>
              <a:rPr lang="nl-NL" dirty="0"/>
            </a:br>
            <a:endParaRPr lang="nl-NL" dirty="0"/>
          </a:p>
        </p:txBody>
      </p:sp>
      <p:graphicFrame>
        <p:nvGraphicFramePr>
          <p:cNvPr id="5" name="Grafiek 4">
            <a:extLst>
              <a:ext uri="{FF2B5EF4-FFF2-40B4-BE49-F238E27FC236}">
                <a16:creationId xmlns:a16="http://schemas.microsoft.com/office/drawing/2014/main" id="{B57E7ACF-FE98-4504-A104-E5FBF832F405}"/>
              </a:ext>
            </a:extLst>
          </p:cNvPr>
          <p:cNvGraphicFramePr>
            <a:graphicFrameLocks noGrp="1"/>
          </p:cNvGraphicFramePr>
          <p:nvPr>
            <p:extLst>
              <p:ext uri="{D42A27DB-BD31-4B8C-83A1-F6EECF244321}">
                <p14:modId xmlns:p14="http://schemas.microsoft.com/office/powerpoint/2010/main" val="2534357820"/>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110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AA63A-0370-4190-917E-50C320720D61}"/>
              </a:ext>
            </a:extLst>
          </p:cNvPr>
          <p:cNvSpPr>
            <a:spLocks noGrp="1"/>
          </p:cNvSpPr>
          <p:nvPr>
            <p:ph type="title"/>
          </p:nvPr>
        </p:nvSpPr>
        <p:spPr>
          <a:xfrm>
            <a:off x="619432" y="365125"/>
            <a:ext cx="10898313" cy="696759"/>
          </a:xfrm>
        </p:spPr>
        <p:txBody>
          <a:bodyPr>
            <a:normAutofit fontScale="90000"/>
          </a:bodyPr>
          <a:lstStyle/>
          <a:p>
            <a:r>
              <a:rPr lang="nl-NL" dirty="0"/>
              <a:t>Wat verwacht u van uw orderpositie in de Benelux dit kwartaal vergeleken met het afgelopen kwartaal?</a:t>
            </a:r>
            <a:br>
              <a:rPr lang="nl-NL" dirty="0"/>
            </a:br>
            <a:endParaRPr lang="nl-NL" dirty="0"/>
          </a:p>
        </p:txBody>
      </p:sp>
      <p:graphicFrame>
        <p:nvGraphicFramePr>
          <p:cNvPr id="5" name="Grafiek 4">
            <a:extLst>
              <a:ext uri="{FF2B5EF4-FFF2-40B4-BE49-F238E27FC236}">
                <a16:creationId xmlns:a16="http://schemas.microsoft.com/office/drawing/2014/main" id="{5F36F8ED-5C62-4694-961C-71CD90D63733}"/>
              </a:ext>
            </a:extLst>
          </p:cNvPr>
          <p:cNvGraphicFramePr>
            <a:graphicFrameLocks noGrp="1"/>
          </p:cNvGraphicFramePr>
          <p:nvPr>
            <p:extLst>
              <p:ext uri="{D42A27DB-BD31-4B8C-83A1-F6EECF244321}">
                <p14:modId xmlns:p14="http://schemas.microsoft.com/office/powerpoint/2010/main" val="1610787126"/>
              </p:ext>
            </p:extLst>
          </p:nvPr>
        </p:nvGraphicFramePr>
        <p:xfrm>
          <a:off x="1416000" y="1451579"/>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85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C8087-DBA9-40B6-9DD6-5CBEB9729E02}"/>
              </a:ext>
            </a:extLst>
          </p:cNvPr>
          <p:cNvSpPr>
            <a:spLocks noGrp="1"/>
          </p:cNvSpPr>
          <p:nvPr>
            <p:ph type="title"/>
          </p:nvPr>
        </p:nvSpPr>
        <p:spPr>
          <a:xfrm>
            <a:off x="619432" y="365125"/>
            <a:ext cx="10889077" cy="696759"/>
          </a:xfrm>
        </p:spPr>
        <p:txBody>
          <a:bodyPr>
            <a:normAutofit fontScale="90000"/>
          </a:bodyPr>
          <a:lstStyle/>
          <a:p>
            <a:r>
              <a:rPr lang="nl-NL" dirty="0"/>
              <a:t>Hoe was uw omzetontwikkeling in de Benelux afgelopen kwartaal ten opzichte van het kwartaal daarvoor?</a:t>
            </a:r>
            <a:br>
              <a:rPr lang="nl-NL" dirty="0"/>
            </a:br>
            <a:endParaRPr lang="nl-NL" dirty="0"/>
          </a:p>
        </p:txBody>
      </p:sp>
      <p:graphicFrame>
        <p:nvGraphicFramePr>
          <p:cNvPr id="5" name="Grafiek 4">
            <a:extLst>
              <a:ext uri="{FF2B5EF4-FFF2-40B4-BE49-F238E27FC236}">
                <a16:creationId xmlns:a16="http://schemas.microsoft.com/office/drawing/2014/main" id="{66160681-B5E0-4B5E-9CFC-5E4BD4D03CA5}"/>
              </a:ext>
            </a:extLst>
          </p:cNvPr>
          <p:cNvGraphicFramePr>
            <a:graphicFrameLocks noGrp="1"/>
          </p:cNvGraphicFramePr>
          <p:nvPr>
            <p:extLst>
              <p:ext uri="{D42A27DB-BD31-4B8C-83A1-F6EECF244321}">
                <p14:modId xmlns:p14="http://schemas.microsoft.com/office/powerpoint/2010/main" val="3669646495"/>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445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B9CB3-0498-4C51-B452-C7DE04A38325}"/>
              </a:ext>
            </a:extLst>
          </p:cNvPr>
          <p:cNvSpPr>
            <a:spLocks noGrp="1"/>
          </p:cNvSpPr>
          <p:nvPr>
            <p:ph type="title"/>
          </p:nvPr>
        </p:nvSpPr>
        <p:spPr>
          <a:xfrm>
            <a:off x="619432" y="365125"/>
            <a:ext cx="10926023" cy="696759"/>
          </a:xfrm>
        </p:spPr>
        <p:txBody>
          <a:bodyPr>
            <a:normAutofit fontScale="90000"/>
          </a:bodyPr>
          <a:lstStyle/>
          <a:p>
            <a:r>
              <a:rPr lang="nl-NL" dirty="0"/>
              <a:t>Hoe waardeert u uw huidige omzet in de Benelux?</a:t>
            </a:r>
            <a:br>
              <a:rPr lang="nl-NL" dirty="0"/>
            </a:br>
            <a:endParaRPr lang="nl-NL" dirty="0"/>
          </a:p>
        </p:txBody>
      </p:sp>
      <p:graphicFrame>
        <p:nvGraphicFramePr>
          <p:cNvPr id="5" name="Grafiek 4">
            <a:extLst>
              <a:ext uri="{FF2B5EF4-FFF2-40B4-BE49-F238E27FC236}">
                <a16:creationId xmlns:a16="http://schemas.microsoft.com/office/drawing/2014/main" id="{914BE5AD-5C62-40EC-871F-AD40ACC46858}"/>
              </a:ext>
            </a:extLst>
          </p:cNvPr>
          <p:cNvGraphicFramePr>
            <a:graphicFrameLocks noGrp="1"/>
          </p:cNvGraphicFramePr>
          <p:nvPr>
            <p:extLst>
              <p:ext uri="{D42A27DB-BD31-4B8C-83A1-F6EECF244321}">
                <p14:modId xmlns:p14="http://schemas.microsoft.com/office/powerpoint/2010/main" val="2074481302"/>
              </p:ext>
            </p:extLst>
          </p:nvPr>
        </p:nvGraphicFramePr>
        <p:xfrm>
          <a:off x="1416000" y="1456786"/>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099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29A63-D555-445D-ABCA-7442624BA256}"/>
              </a:ext>
            </a:extLst>
          </p:cNvPr>
          <p:cNvSpPr>
            <a:spLocks noGrp="1"/>
          </p:cNvSpPr>
          <p:nvPr>
            <p:ph type="title"/>
          </p:nvPr>
        </p:nvSpPr>
        <p:spPr>
          <a:xfrm>
            <a:off x="619432" y="365125"/>
            <a:ext cx="10907550" cy="696759"/>
          </a:xfrm>
        </p:spPr>
        <p:txBody>
          <a:bodyPr>
            <a:normAutofit fontScale="90000"/>
          </a:bodyPr>
          <a:lstStyle/>
          <a:p>
            <a:r>
              <a:rPr lang="nl-NL" dirty="0"/>
              <a:t>Wat verwacht u van uw omzet in de Benelux dit kwartaal vergeleken met het afgelopen kwartaal?</a:t>
            </a:r>
            <a:br>
              <a:rPr lang="nl-NL" dirty="0"/>
            </a:br>
            <a:endParaRPr lang="nl-NL" dirty="0"/>
          </a:p>
        </p:txBody>
      </p:sp>
      <p:graphicFrame>
        <p:nvGraphicFramePr>
          <p:cNvPr id="5" name="Grafiek 4">
            <a:extLst>
              <a:ext uri="{FF2B5EF4-FFF2-40B4-BE49-F238E27FC236}">
                <a16:creationId xmlns:a16="http://schemas.microsoft.com/office/drawing/2014/main" id="{C49D16EA-084E-4B60-B1D5-090DA16F12F5}"/>
              </a:ext>
            </a:extLst>
          </p:cNvPr>
          <p:cNvGraphicFramePr>
            <a:graphicFrameLocks noGrp="1"/>
          </p:cNvGraphicFramePr>
          <p:nvPr>
            <p:extLst>
              <p:ext uri="{D42A27DB-BD31-4B8C-83A1-F6EECF244321}">
                <p14:modId xmlns:p14="http://schemas.microsoft.com/office/powerpoint/2010/main" val="1074884267"/>
              </p:ext>
            </p:extLst>
          </p:nvPr>
        </p:nvGraphicFramePr>
        <p:xfrm>
          <a:off x="1449159" y="1451575"/>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92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F502A-C37B-47A3-9DF0-8AD12C844213}"/>
              </a:ext>
            </a:extLst>
          </p:cNvPr>
          <p:cNvSpPr>
            <a:spLocks noGrp="1"/>
          </p:cNvSpPr>
          <p:nvPr>
            <p:ph type="title"/>
          </p:nvPr>
        </p:nvSpPr>
        <p:spPr>
          <a:xfrm>
            <a:off x="619432" y="365125"/>
            <a:ext cx="10898313" cy="696759"/>
          </a:xfrm>
        </p:spPr>
        <p:txBody>
          <a:bodyPr>
            <a:normAutofit fontScale="90000"/>
          </a:bodyPr>
          <a:lstStyle/>
          <a:p>
            <a:r>
              <a:rPr lang="nl-NL" dirty="0"/>
              <a:t>Hoeveel procent van uw omzet komt gemiddeld van buiten de Benelux?</a:t>
            </a:r>
            <a:br>
              <a:rPr lang="nl-NL" dirty="0"/>
            </a:br>
            <a:endParaRPr lang="nl-NL" dirty="0"/>
          </a:p>
        </p:txBody>
      </p:sp>
      <p:graphicFrame>
        <p:nvGraphicFramePr>
          <p:cNvPr id="5" name="Grafiek 4">
            <a:extLst>
              <a:ext uri="{FF2B5EF4-FFF2-40B4-BE49-F238E27FC236}">
                <a16:creationId xmlns:a16="http://schemas.microsoft.com/office/drawing/2014/main" id="{A10EBC4D-8864-4EDB-BBD4-1B5DF987AFAA}"/>
              </a:ext>
            </a:extLst>
          </p:cNvPr>
          <p:cNvGraphicFramePr>
            <a:graphicFrameLocks noGrp="1"/>
          </p:cNvGraphicFramePr>
          <p:nvPr>
            <p:extLst>
              <p:ext uri="{D42A27DB-BD31-4B8C-83A1-F6EECF244321}">
                <p14:modId xmlns:p14="http://schemas.microsoft.com/office/powerpoint/2010/main" val="2660384064"/>
              </p:ext>
            </p:extLst>
          </p:nvPr>
        </p:nvGraphicFramePr>
        <p:xfrm>
          <a:off x="1416000" y="1456783"/>
          <a:ext cx="93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3283861"/>
      </p:ext>
    </p:extLst>
  </p:cSld>
  <p:clrMapOvr>
    <a:masterClrMapping/>
  </p:clrMapOvr>
</p:sld>
</file>

<file path=ppt/theme/theme1.xml><?xml version="1.0" encoding="utf-8"?>
<a:theme xmlns:a="http://schemas.openxmlformats.org/drawingml/2006/main" name="FHI - voorblad">
  <a:themeElements>
    <a:clrScheme name="FH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HI - vervolgblad">
  <a:themeElements>
    <a:clrScheme name="FH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TotalTime>
  <Words>398</Words>
  <Application>Microsoft Office PowerPoint</Application>
  <PresentationFormat>Breedbeeld</PresentationFormat>
  <Paragraphs>25</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19</vt:i4>
      </vt:variant>
    </vt:vector>
  </HeadingPairs>
  <TitlesOfParts>
    <vt:vector size="24" baseType="lpstr">
      <vt:lpstr>Arial</vt:lpstr>
      <vt:lpstr>Calibri</vt:lpstr>
      <vt:lpstr>Calibri Light</vt:lpstr>
      <vt:lpstr>FHI - voorblad</vt:lpstr>
      <vt:lpstr>FHI - vervolgblad</vt:lpstr>
      <vt:lpstr>Economische barometer branche Industriële Automatisering, Q3 2020</vt:lpstr>
      <vt:lpstr>Economische Barometer Q3 2020</vt:lpstr>
      <vt:lpstr>Hoe was uw orderpositie in de Benelux afgelopen kwartaal ten opzichte van het kwartaal daarvoor? </vt:lpstr>
      <vt:lpstr>Hoe waardeert u uw huidige orderpositie in de Benelux? </vt:lpstr>
      <vt:lpstr>Wat verwacht u van uw orderpositie in de Benelux dit kwartaal vergeleken met het afgelopen kwartaal? </vt:lpstr>
      <vt:lpstr>Hoe was uw omzetontwikkeling in de Benelux afgelopen kwartaal ten opzichte van het kwartaal daarvoor? </vt:lpstr>
      <vt:lpstr>Hoe waardeert u uw huidige omzet in de Benelux? </vt:lpstr>
      <vt:lpstr>Wat verwacht u van uw omzet in de Benelux dit kwartaal vergeleken met het afgelopen kwartaal? </vt:lpstr>
      <vt:lpstr>Hoeveel procent van uw omzet komt gemiddeld van buiten de Benelux? </vt:lpstr>
      <vt:lpstr>Hoe was uw orderpositie in export, buiten de Benelux, afgelopen kwartaal ten opzichte van het kwartaal daarvoor? </vt:lpstr>
      <vt:lpstr>Hoe waardeert u uw huidige orderpositie buiten de Benelux? </vt:lpstr>
      <vt:lpstr>Wat verwacht u van uw orderpositie in export buiten de Benelux dit kwartaal? </vt:lpstr>
      <vt:lpstr>Hoe beoordeelt u de huidige bedrijfsresultaten ten opzichte van het afgelopen kwartaal? </vt:lpstr>
      <vt:lpstr>Hoe waardeert u uw huidige bedrijfsresultaten? </vt:lpstr>
      <vt:lpstr>Welk bedrijfsresultaat verwacht u het huidige kwartaal ten opzichte van afgelopen kwartaal? </vt:lpstr>
      <vt:lpstr>Verwacht u dit kwartaal meer of minder investeringen te doen dan het afgelopen kwartaal? </vt:lpstr>
      <vt:lpstr>Hoe was uw totale orderpositie afgelopen kwartaal ten opzichte van hetzelfde kwartaal vorig jaar? </vt:lpstr>
      <vt:lpstr>Hoe was uw totale omzet afgelopen kwartaal ten opzichte van hetzelfde kwartaal vorig jaar? </vt:lpstr>
      <vt:lpstr>Gaat uw bedrijf groeien of krimpen in het aantal medewerkers?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Ronald Vesterink</dc:creator>
  <cp:lastModifiedBy>Loes Smit</cp:lastModifiedBy>
  <cp:revision>20</cp:revision>
  <dcterms:created xsi:type="dcterms:W3CDTF">2019-10-24T14:26:01Z</dcterms:created>
  <dcterms:modified xsi:type="dcterms:W3CDTF">2020-09-01T14:19:05Z</dcterms:modified>
</cp:coreProperties>
</file>