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5"/>
  </p:notesMasterIdLst>
  <p:sldIdLst>
    <p:sldId id="256" r:id="rId2"/>
    <p:sldId id="287" r:id="rId3"/>
    <p:sldId id="294" r:id="rId4"/>
    <p:sldId id="295" r:id="rId5"/>
    <p:sldId id="296" r:id="rId6"/>
    <p:sldId id="297" r:id="rId7"/>
    <p:sldId id="298" r:id="rId8"/>
    <p:sldId id="299" r:id="rId9"/>
    <p:sldId id="303" r:id="rId10"/>
    <p:sldId id="301" r:id="rId11"/>
    <p:sldId id="304" r:id="rId12"/>
    <p:sldId id="302" r:id="rId13"/>
    <p:sldId id="30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A2AC634-0C40-092E-9B7A-A008BEE1B1E1}" name="Vanessa Visscher" initials="VV" userId="S::vanessa.visscher@fhi.nl::3b0477cb-c6dc-480f-be94-7852b5302b0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A5CEE"/>
    <a:srgbClr val="05033A"/>
    <a:srgbClr val="F8F5E8"/>
    <a:srgbClr val="08A4BD"/>
    <a:srgbClr val="FFF9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652" autoAdjust="0"/>
  </p:normalViewPr>
  <p:slideViewPr>
    <p:cSldViewPr snapToGrid="0">
      <p:cViewPr varScale="1">
        <p:scale>
          <a:sx n="102" d="100"/>
          <a:sy n="102" d="100"/>
        </p:scale>
        <p:origin x="954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478895591101093E-2"/>
          <c:y val="3.8926258879738482E-2"/>
          <c:w val="0.87937655927228053"/>
          <c:h val="0.751619790029546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IA!$A$5</c:f>
              <c:strCache>
                <c:ptCount val="1"/>
                <c:pt idx="0">
                  <c:v>Beter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IA!$N$3:$S$4</c:f>
              <c:strCache>
                <c:ptCount val="6"/>
                <c:pt idx="0">
                  <c:v>Q3 2024</c:v>
                </c:pt>
                <c:pt idx="1">
                  <c:v>Q4 2024</c:v>
                </c:pt>
                <c:pt idx="2">
                  <c:v>Q1 2025</c:v>
                </c:pt>
                <c:pt idx="3">
                  <c:v>Q2 2025</c:v>
                </c:pt>
                <c:pt idx="4">
                  <c:v>Q3 2025</c:v>
                </c:pt>
                <c:pt idx="5">
                  <c:v>Q4 2025</c:v>
                </c:pt>
              </c:strCache>
            </c:strRef>
          </c:cat>
          <c:val>
            <c:numRef>
              <c:f>IA!$N$5:$S$5</c:f>
              <c:numCache>
                <c:formatCode>0.00%</c:formatCode>
                <c:ptCount val="6"/>
                <c:pt idx="0">
                  <c:v>0.30769999999999997</c:v>
                </c:pt>
                <c:pt idx="1">
                  <c:v>0.29409999999999997</c:v>
                </c:pt>
                <c:pt idx="2">
                  <c:v>0.25</c:v>
                </c:pt>
                <c:pt idx="3">
                  <c:v>0.58329999999999993</c:v>
                </c:pt>
                <c:pt idx="4">
                  <c:v>0.37040000000000001</c:v>
                </c:pt>
                <c:pt idx="5">
                  <c:v>0.47620000000000001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6A-4C67-855F-8AA94E391FDF}"/>
            </c:ext>
          </c:extLst>
        </c:ser>
        <c:ser>
          <c:idx val="1"/>
          <c:order val="1"/>
          <c:tx>
            <c:strRef>
              <c:f>IA!$A$6</c:f>
              <c:strCache>
                <c:ptCount val="1"/>
                <c:pt idx="0">
                  <c:v>Gelijk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IA!$N$3:$S$4</c:f>
              <c:strCache>
                <c:ptCount val="6"/>
                <c:pt idx="0">
                  <c:v>Q3 2024</c:v>
                </c:pt>
                <c:pt idx="1">
                  <c:v>Q4 2024</c:v>
                </c:pt>
                <c:pt idx="2">
                  <c:v>Q1 2025</c:v>
                </c:pt>
                <c:pt idx="3">
                  <c:v>Q2 2025</c:v>
                </c:pt>
                <c:pt idx="4">
                  <c:v>Q3 2025</c:v>
                </c:pt>
                <c:pt idx="5">
                  <c:v>Q4 2025</c:v>
                </c:pt>
              </c:strCache>
            </c:strRef>
          </c:cat>
          <c:val>
            <c:numRef>
              <c:f>IA!$N$6:$S$6</c:f>
              <c:numCache>
                <c:formatCode>0.00%</c:formatCode>
                <c:ptCount val="6"/>
                <c:pt idx="0">
                  <c:v>0.15379999999999999</c:v>
                </c:pt>
                <c:pt idx="1">
                  <c:v>0.29409999999999997</c:v>
                </c:pt>
                <c:pt idx="2">
                  <c:v>0.16669999999999999</c:v>
                </c:pt>
                <c:pt idx="3">
                  <c:v>0.16669999999999999</c:v>
                </c:pt>
                <c:pt idx="4">
                  <c:v>0.29630000000000001</c:v>
                </c:pt>
                <c:pt idx="5">
                  <c:v>0.23810000000000001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6A-4C67-855F-8AA94E391FDF}"/>
            </c:ext>
          </c:extLst>
        </c:ser>
        <c:ser>
          <c:idx val="2"/>
          <c:order val="2"/>
          <c:tx>
            <c:strRef>
              <c:f>IA!$A$7</c:f>
              <c:strCache>
                <c:ptCount val="1"/>
                <c:pt idx="0">
                  <c:v>Slechter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IA!$N$3:$S$4</c:f>
              <c:strCache>
                <c:ptCount val="6"/>
                <c:pt idx="0">
                  <c:v>Q3 2024</c:v>
                </c:pt>
                <c:pt idx="1">
                  <c:v>Q4 2024</c:v>
                </c:pt>
                <c:pt idx="2">
                  <c:v>Q1 2025</c:v>
                </c:pt>
                <c:pt idx="3">
                  <c:v>Q2 2025</c:v>
                </c:pt>
                <c:pt idx="4">
                  <c:v>Q3 2025</c:v>
                </c:pt>
                <c:pt idx="5">
                  <c:v>Q4 2025</c:v>
                </c:pt>
              </c:strCache>
            </c:strRef>
          </c:cat>
          <c:val>
            <c:numRef>
              <c:f>IA!$N$7:$S$7</c:f>
              <c:numCache>
                <c:formatCode>0.00%</c:formatCode>
                <c:ptCount val="6"/>
                <c:pt idx="0">
                  <c:v>0.53849999999999998</c:v>
                </c:pt>
                <c:pt idx="1">
                  <c:v>0.4118</c:v>
                </c:pt>
                <c:pt idx="2">
                  <c:v>0.58329999999999993</c:v>
                </c:pt>
                <c:pt idx="3">
                  <c:v>0.25</c:v>
                </c:pt>
                <c:pt idx="4">
                  <c:v>0.33329999999999999</c:v>
                </c:pt>
                <c:pt idx="5">
                  <c:v>0.28570000000000001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6A-4C67-855F-8AA94E391F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66723519"/>
        <c:axId val="1266732159"/>
      </c:barChart>
      <c:catAx>
        <c:axId val="1266723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66732159"/>
        <c:crosses val="autoZero"/>
        <c:auto val="1"/>
        <c:lblAlgn val="ctr"/>
        <c:lblOffset val="100"/>
        <c:noMultiLvlLbl val="0"/>
      </c:catAx>
      <c:valAx>
        <c:axId val="1266732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667235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IA!$A$11</c:f>
              <c:strCache>
                <c:ptCount val="1"/>
                <c:pt idx="0">
                  <c:v>Beter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IA!$O$9:$S$10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IA!$O$11:$S$11</c:f>
              <c:numCache>
                <c:formatCode>0.00%</c:formatCode>
                <c:ptCount val="5"/>
                <c:pt idx="0">
                  <c:v>0.29409999999999997</c:v>
                </c:pt>
                <c:pt idx="1">
                  <c:v>0.33329999999999999</c:v>
                </c:pt>
                <c:pt idx="2">
                  <c:v>0.375</c:v>
                </c:pt>
                <c:pt idx="3">
                  <c:v>0.33329999999999999</c:v>
                </c:pt>
                <c:pt idx="4">
                  <c:v>0.23810000000000001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9E-4C58-ACCE-F29A429493AD}"/>
            </c:ext>
          </c:extLst>
        </c:ser>
        <c:ser>
          <c:idx val="1"/>
          <c:order val="1"/>
          <c:tx>
            <c:strRef>
              <c:f>IA!$A$12</c:f>
              <c:strCache>
                <c:ptCount val="1"/>
                <c:pt idx="0">
                  <c:v>Gelijk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IA!$O$9:$S$10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IA!$O$12:$S$12</c:f>
              <c:numCache>
                <c:formatCode>0.00%</c:formatCode>
                <c:ptCount val="5"/>
                <c:pt idx="0">
                  <c:v>0.5</c:v>
                </c:pt>
                <c:pt idx="1">
                  <c:v>0.375</c:v>
                </c:pt>
                <c:pt idx="2">
                  <c:v>0.41670000000000001</c:v>
                </c:pt>
                <c:pt idx="3">
                  <c:v>0.37040000000000001</c:v>
                </c:pt>
                <c:pt idx="4">
                  <c:v>0.57140000000000002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9E-4C58-ACCE-F29A429493AD}"/>
            </c:ext>
          </c:extLst>
        </c:ser>
        <c:ser>
          <c:idx val="2"/>
          <c:order val="2"/>
          <c:tx>
            <c:strRef>
              <c:f>IA!$A$13</c:f>
              <c:strCache>
                <c:ptCount val="1"/>
                <c:pt idx="0">
                  <c:v>Slechter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IA!$O$9:$S$10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IA!$O$13:$S$13</c:f>
              <c:numCache>
                <c:formatCode>0.00%</c:formatCode>
                <c:ptCount val="5"/>
                <c:pt idx="0">
                  <c:v>0.2059</c:v>
                </c:pt>
                <c:pt idx="1">
                  <c:v>0.29170000000000001</c:v>
                </c:pt>
                <c:pt idx="2">
                  <c:v>0.20830000000000001</c:v>
                </c:pt>
                <c:pt idx="3">
                  <c:v>0.29630000000000001</c:v>
                </c:pt>
                <c:pt idx="4">
                  <c:v>0.1905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B9E-4C58-ACCE-F29A429493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9897455"/>
        <c:axId val="1259901295"/>
      </c:barChart>
      <c:catAx>
        <c:axId val="1259897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59901295"/>
        <c:crosses val="autoZero"/>
        <c:auto val="1"/>
        <c:lblAlgn val="ctr"/>
        <c:lblOffset val="100"/>
        <c:noMultiLvlLbl val="0"/>
      </c:catAx>
      <c:valAx>
        <c:axId val="12599012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598974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IA!$A$17</c:f>
              <c:strCache>
                <c:ptCount val="1"/>
                <c:pt idx="0">
                  <c:v>Beter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IA!$O$15:$S$16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IA!$O$17:$S$17</c:f>
              <c:numCache>
                <c:formatCode>0.00%</c:formatCode>
                <c:ptCount val="5"/>
                <c:pt idx="0">
                  <c:v>0.29409999999999997</c:v>
                </c:pt>
                <c:pt idx="1">
                  <c:v>0.33329999999999999</c:v>
                </c:pt>
                <c:pt idx="2">
                  <c:v>0.375</c:v>
                </c:pt>
                <c:pt idx="3">
                  <c:v>0.44440000000000002</c:v>
                </c:pt>
                <c:pt idx="4">
                  <c:v>0.33329999999999999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0D-4D7E-885B-6C215BC60478}"/>
            </c:ext>
          </c:extLst>
        </c:ser>
        <c:ser>
          <c:idx val="1"/>
          <c:order val="1"/>
          <c:tx>
            <c:strRef>
              <c:f>IA!$A$18</c:f>
              <c:strCache>
                <c:ptCount val="1"/>
                <c:pt idx="0">
                  <c:v>Gelijk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IA!$O$15:$S$16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IA!$O$18:$S$18</c:f>
              <c:numCache>
                <c:formatCode>0.00%</c:formatCode>
                <c:ptCount val="5"/>
                <c:pt idx="0">
                  <c:v>0.32350000000000001</c:v>
                </c:pt>
                <c:pt idx="1">
                  <c:v>0.16669999999999999</c:v>
                </c:pt>
                <c:pt idx="2">
                  <c:v>0.33329999999999999</c:v>
                </c:pt>
                <c:pt idx="3">
                  <c:v>0.1852</c:v>
                </c:pt>
                <c:pt idx="4">
                  <c:v>0.33329999999999999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0D-4D7E-885B-6C215BC60478}"/>
            </c:ext>
          </c:extLst>
        </c:ser>
        <c:ser>
          <c:idx val="2"/>
          <c:order val="2"/>
          <c:tx>
            <c:strRef>
              <c:f>IA!$A$19</c:f>
              <c:strCache>
                <c:ptCount val="1"/>
                <c:pt idx="0">
                  <c:v>Slechter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IA!$O$15:$S$16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IA!$O$19:$S$19</c:f>
              <c:numCache>
                <c:formatCode>0.00%</c:formatCode>
                <c:ptCount val="5"/>
                <c:pt idx="0">
                  <c:v>0.38240000000000002</c:v>
                </c:pt>
                <c:pt idx="1">
                  <c:v>0.5</c:v>
                </c:pt>
                <c:pt idx="2">
                  <c:v>0.29170000000000001</c:v>
                </c:pt>
                <c:pt idx="3">
                  <c:v>0.37040000000000001</c:v>
                </c:pt>
                <c:pt idx="4">
                  <c:v>0.33329999999999999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A0D-4D7E-885B-6C215BC604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9859535"/>
        <c:axId val="1259854735"/>
      </c:barChart>
      <c:catAx>
        <c:axId val="1259859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59854735"/>
        <c:crosses val="autoZero"/>
        <c:auto val="1"/>
        <c:lblAlgn val="ctr"/>
        <c:lblOffset val="100"/>
        <c:noMultiLvlLbl val="0"/>
      </c:catAx>
      <c:valAx>
        <c:axId val="12598547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59859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IA!$A$23</c:f>
              <c:strCache>
                <c:ptCount val="1"/>
                <c:pt idx="0">
                  <c:v>Beter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IA!$O$21:$S$22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IA!$O$23:$S$23</c:f>
              <c:numCache>
                <c:formatCode>0.00%</c:formatCode>
                <c:ptCount val="5"/>
                <c:pt idx="0">
                  <c:v>0.26469999999999999</c:v>
                </c:pt>
                <c:pt idx="1">
                  <c:v>0.3478</c:v>
                </c:pt>
                <c:pt idx="2">
                  <c:v>0.45829999999999999</c:v>
                </c:pt>
                <c:pt idx="3">
                  <c:v>0.25929999999999997</c:v>
                </c:pt>
                <c:pt idx="4">
                  <c:v>0.42859999999999998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88-4141-B0BF-DA71F3107C40}"/>
            </c:ext>
          </c:extLst>
        </c:ser>
        <c:ser>
          <c:idx val="1"/>
          <c:order val="1"/>
          <c:tx>
            <c:strRef>
              <c:f>IA!$A$24</c:f>
              <c:strCache>
                <c:ptCount val="1"/>
                <c:pt idx="0">
                  <c:v>Gelijk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IA!$O$21:$S$22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IA!$O$24:$S$24</c:f>
              <c:numCache>
                <c:formatCode>0.00%</c:formatCode>
                <c:ptCount val="5"/>
                <c:pt idx="0">
                  <c:v>0.47060000000000002</c:v>
                </c:pt>
                <c:pt idx="1">
                  <c:v>0.3478</c:v>
                </c:pt>
                <c:pt idx="2">
                  <c:v>0.45829999999999999</c:v>
                </c:pt>
                <c:pt idx="3">
                  <c:v>0.48149999999999998</c:v>
                </c:pt>
                <c:pt idx="4">
                  <c:v>0.38100000000000001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88-4141-B0BF-DA71F3107C40}"/>
            </c:ext>
          </c:extLst>
        </c:ser>
        <c:ser>
          <c:idx val="2"/>
          <c:order val="2"/>
          <c:tx>
            <c:strRef>
              <c:f>IA!$A$25</c:f>
              <c:strCache>
                <c:ptCount val="1"/>
                <c:pt idx="0">
                  <c:v>Slechter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IA!$O$21:$S$22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IA!$O$25:$S$25</c:f>
              <c:numCache>
                <c:formatCode>0.00%</c:formatCode>
                <c:ptCount val="5"/>
                <c:pt idx="0">
                  <c:v>0.26469999999999999</c:v>
                </c:pt>
                <c:pt idx="1">
                  <c:v>0.30430000000000001</c:v>
                </c:pt>
                <c:pt idx="2">
                  <c:v>8.3299999999999999E-2</c:v>
                </c:pt>
                <c:pt idx="3">
                  <c:v>0.25929999999999997</c:v>
                </c:pt>
                <c:pt idx="4">
                  <c:v>0.1905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88-4141-B0BF-DA71F3107C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14783695"/>
        <c:axId val="1214780335"/>
      </c:barChart>
      <c:catAx>
        <c:axId val="1214783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14780335"/>
        <c:crosses val="autoZero"/>
        <c:auto val="1"/>
        <c:lblAlgn val="ctr"/>
        <c:lblOffset val="100"/>
        <c:noMultiLvlLbl val="0"/>
      </c:catAx>
      <c:valAx>
        <c:axId val="1214780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14783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131866746100053E-2"/>
          <c:y val="0.11524225632371213"/>
          <c:w val="0.9317033079042959"/>
          <c:h val="0.734698895935420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IA!$A$29</c:f>
              <c:strCache>
                <c:ptCount val="1"/>
                <c:pt idx="0">
                  <c:v>gestegen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IA!$J$27:$N$28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IA!$J$29:$N$29</c:f>
              <c:numCache>
                <c:formatCode>0.00%</c:formatCode>
                <c:ptCount val="5"/>
                <c:pt idx="0">
                  <c:v>0.4118</c:v>
                </c:pt>
                <c:pt idx="1">
                  <c:v>0.43480000000000002</c:v>
                </c:pt>
                <c:pt idx="2">
                  <c:v>0.16669999999999999</c:v>
                </c:pt>
                <c:pt idx="3">
                  <c:v>0.29630000000000001</c:v>
                </c:pt>
                <c:pt idx="4">
                  <c:v>0.61899999999999999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F9-4699-A8DB-5FAF0484DBD8}"/>
            </c:ext>
          </c:extLst>
        </c:ser>
        <c:ser>
          <c:idx val="1"/>
          <c:order val="1"/>
          <c:tx>
            <c:strRef>
              <c:f>IA!$A$30</c:f>
              <c:strCache>
                <c:ptCount val="1"/>
                <c:pt idx="0">
                  <c:v>gelijk gebleven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IA!$J$27:$N$28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IA!$J$30:$N$30</c:f>
              <c:numCache>
                <c:formatCode>0.00%</c:formatCode>
                <c:ptCount val="5"/>
                <c:pt idx="0">
                  <c:v>0.55880000000000007</c:v>
                </c:pt>
                <c:pt idx="1">
                  <c:v>0.52170000000000005</c:v>
                </c:pt>
                <c:pt idx="2">
                  <c:v>0.79170000000000007</c:v>
                </c:pt>
                <c:pt idx="3">
                  <c:v>0.70369999999999999</c:v>
                </c:pt>
                <c:pt idx="4">
                  <c:v>0.38100000000000001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F9-4699-A8DB-5FAF0484DBD8}"/>
            </c:ext>
          </c:extLst>
        </c:ser>
        <c:ser>
          <c:idx val="2"/>
          <c:order val="2"/>
          <c:tx>
            <c:strRef>
              <c:f>IA!$A$31</c:f>
              <c:strCache>
                <c:ptCount val="1"/>
                <c:pt idx="0">
                  <c:v>gedaald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IA!$J$27:$N$28</c:f>
              <c:strCache>
                <c:ptCount val="5"/>
                <c:pt idx="0">
                  <c:v>Q4 2024</c:v>
                </c:pt>
                <c:pt idx="1">
                  <c:v>Q1 2025</c:v>
                </c:pt>
                <c:pt idx="2">
                  <c:v>Q2 2025</c:v>
                </c:pt>
                <c:pt idx="3">
                  <c:v>Q3 2025</c:v>
                </c:pt>
                <c:pt idx="4">
                  <c:v>Q4 2025</c:v>
                </c:pt>
              </c:strCache>
            </c:strRef>
          </c:cat>
          <c:val>
            <c:numRef>
              <c:f>IA!$J$31:$N$31</c:f>
              <c:numCache>
                <c:formatCode>0.00%</c:formatCode>
                <c:ptCount val="5"/>
                <c:pt idx="0">
                  <c:v>2.9399999999999999E-2</c:v>
                </c:pt>
                <c:pt idx="1">
                  <c:v>4.3499999999999997E-2</c:v>
                </c:pt>
                <c:pt idx="2">
                  <c:v>4.1700000000000001E-2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F9-4699-A8DB-5FAF0484DB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93901407"/>
        <c:axId val="1293926367"/>
      </c:barChart>
      <c:catAx>
        <c:axId val="1293901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93926367"/>
        <c:crosses val="autoZero"/>
        <c:auto val="1"/>
        <c:lblAlgn val="ctr"/>
        <c:lblOffset val="100"/>
        <c:noMultiLvlLbl val="0"/>
      </c:catAx>
      <c:valAx>
        <c:axId val="12939263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939014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sz="1400" b="0" i="0" u="none" strike="noStrike" baseline="0">
                <a:effectLst/>
              </a:rPr>
              <a:t>Welke kansen ziet u voor uw bedrijf bestaan?</a:t>
            </a:r>
            <a:r>
              <a:rPr lang="nl-NL" sz="1400" b="0" i="0" u="none" strike="noStrike" baseline="0"/>
              <a:t> </a:t>
            </a:r>
            <a:endParaRPr lang="nl-NL" b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IA!$A$35</c:f>
              <c:strCache>
                <c:ptCount val="1"/>
                <c:pt idx="0">
                  <c:v>Energietransitie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IA!$N$34:$Q$34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IA!$N$35:$Q$35</c:f>
              <c:numCache>
                <c:formatCode>0.00%</c:formatCode>
                <c:ptCount val="4"/>
                <c:pt idx="0">
                  <c:v>0.55000000000000004</c:v>
                </c:pt>
                <c:pt idx="1">
                  <c:v>0.4783</c:v>
                </c:pt>
                <c:pt idx="2">
                  <c:v>0.55559999999999998</c:v>
                </c:pt>
                <c:pt idx="3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E9-4A6E-ACA1-B649A9BD3310}"/>
            </c:ext>
          </c:extLst>
        </c:ser>
        <c:ser>
          <c:idx val="1"/>
          <c:order val="1"/>
          <c:tx>
            <c:strRef>
              <c:f>IA!$A$36</c:f>
              <c:strCache>
                <c:ptCount val="1"/>
                <c:pt idx="0">
                  <c:v>Bedrijfsprocessen beter met AI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IA!$N$34:$Q$34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IA!$N$36:$Q$36</c:f>
              <c:numCache>
                <c:formatCode>0.00%</c:formatCode>
                <c:ptCount val="4"/>
                <c:pt idx="0">
                  <c:v>0</c:v>
                </c:pt>
                <c:pt idx="1">
                  <c:v>0.56520000000000004</c:v>
                </c:pt>
                <c:pt idx="2">
                  <c:v>0.48149999999999998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E9-4A6E-ACA1-B649A9BD3310}"/>
            </c:ext>
          </c:extLst>
        </c:ser>
        <c:ser>
          <c:idx val="2"/>
          <c:order val="2"/>
          <c:tx>
            <c:strRef>
              <c:f>IA!$A$37</c:f>
              <c:strCache>
                <c:ptCount val="1"/>
                <c:pt idx="0">
                  <c:v>Reshoring en nearshoring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IA!$N$34:$Q$34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IA!$N$37:$Q$37</c:f>
              <c:numCache>
                <c:formatCode>0.00%</c:formatCode>
                <c:ptCount val="4"/>
                <c:pt idx="0">
                  <c:v>0.1</c:v>
                </c:pt>
                <c:pt idx="1">
                  <c:v>8.6999999999999994E-2</c:v>
                </c:pt>
                <c:pt idx="2">
                  <c:v>7.4099999999999999E-2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6E9-4A6E-ACA1-B649A9BD3310}"/>
            </c:ext>
          </c:extLst>
        </c:ser>
        <c:ser>
          <c:idx val="3"/>
          <c:order val="3"/>
          <c:tx>
            <c:strRef>
              <c:f>IA!$A$38</c:f>
              <c:strCache>
                <c:ptCount val="1"/>
                <c:pt idx="0">
                  <c:v>Rol van service &amp; onderhoud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IA!$N$34:$Q$34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IA!$N$38:$Q$38</c:f>
              <c:numCache>
                <c:formatCode>0.00%</c:formatCode>
                <c:ptCount val="4"/>
                <c:pt idx="0">
                  <c:v>0.7</c:v>
                </c:pt>
                <c:pt idx="1">
                  <c:v>0.60870000000000002</c:v>
                </c:pt>
                <c:pt idx="2">
                  <c:v>0.33329999999999999</c:v>
                </c:pt>
                <c:pt idx="3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6E9-4A6E-ACA1-B649A9BD3310}"/>
            </c:ext>
          </c:extLst>
        </c:ser>
        <c:ser>
          <c:idx val="4"/>
          <c:order val="4"/>
          <c:tx>
            <c:strRef>
              <c:f>IA!$A$39</c:f>
              <c:strCache>
                <c:ptCount val="1"/>
                <c:pt idx="0">
                  <c:v>Internet of Things/ Industry 4.0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IA!$N$34:$Q$34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IA!$N$39:$Q$39</c:f>
              <c:numCache>
                <c:formatCode>0.00%</c:formatCode>
                <c:ptCount val="4"/>
                <c:pt idx="0">
                  <c:v>0.45</c:v>
                </c:pt>
                <c:pt idx="1">
                  <c:v>0.26090000000000002</c:v>
                </c:pt>
                <c:pt idx="2">
                  <c:v>0.22220000000000001</c:v>
                </c:pt>
                <c:pt idx="3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6E9-4A6E-ACA1-B649A9BD3310}"/>
            </c:ext>
          </c:extLst>
        </c:ser>
        <c:ser>
          <c:idx val="5"/>
          <c:order val="5"/>
          <c:tx>
            <c:strRef>
              <c:f>IA!$A$40</c:f>
              <c:strCache>
                <c:ptCount val="1"/>
                <c:pt idx="0">
                  <c:v>Groei door e-commerce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IA!$N$34:$Q$34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IA!$N$40:$Q$40</c:f>
              <c:numCache>
                <c:formatCode>0.00%</c:formatCode>
                <c:ptCount val="4"/>
                <c:pt idx="0">
                  <c:v>0.25</c:v>
                </c:pt>
                <c:pt idx="1">
                  <c:v>0.30430000000000001</c:v>
                </c:pt>
                <c:pt idx="2">
                  <c:v>0.14810000000000001</c:v>
                </c:pt>
                <c:pt idx="3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6E9-4A6E-ACA1-B649A9BD3310}"/>
            </c:ext>
          </c:extLst>
        </c:ser>
        <c:ser>
          <c:idx val="6"/>
          <c:order val="6"/>
          <c:tx>
            <c:strRef>
              <c:f>IA!$A$41</c:f>
              <c:strCache>
                <c:ptCount val="1"/>
                <c:pt idx="0">
                  <c:v>Overige (geef nadere toelichting)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IA!$N$34:$Q$34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IA!$N$41:$Q$41</c:f>
              <c:numCache>
                <c:formatCode>0.00%</c:formatCode>
                <c:ptCount val="4"/>
                <c:pt idx="0">
                  <c:v>0.05</c:v>
                </c:pt>
                <c:pt idx="1">
                  <c:v>8.6999999999999994E-2</c:v>
                </c:pt>
                <c:pt idx="2">
                  <c:v>0.14810000000000001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6E9-4A6E-ACA1-B649A9BD33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75272095"/>
        <c:axId val="1475270655"/>
      </c:barChart>
      <c:catAx>
        <c:axId val="14752720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475270655"/>
        <c:crosses val="autoZero"/>
        <c:auto val="1"/>
        <c:lblAlgn val="ctr"/>
        <c:lblOffset val="100"/>
        <c:noMultiLvlLbl val="0"/>
      </c:catAx>
      <c:valAx>
        <c:axId val="147527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475272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68288758550957"/>
          <c:y val="0.29705111307731286"/>
          <c:w val="0.85811868787377354"/>
          <c:h val="0.165493618741811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IA!$A$122</c:f>
              <c:strCache>
                <c:ptCount val="1"/>
                <c:pt idx="0">
                  <c:v>Cyberdreiging (bijv. ransomware, phishing, datalekken)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IA!$B$121:$E$121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IA!$B$122:$E$122</c:f>
              <c:numCache>
                <c:formatCode>0.00%</c:formatCode>
                <c:ptCount val="4"/>
                <c:pt idx="0">
                  <c:v>4.3499999999999997E-2</c:v>
                </c:pt>
                <c:pt idx="1">
                  <c:v>0.125</c:v>
                </c:pt>
                <c:pt idx="2">
                  <c:v>0.14810000000000001</c:v>
                </c:pt>
                <c:pt idx="3">
                  <c:v>4.7600000000000003E-2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1C-4F01-A2BC-49B197F04FBE}"/>
            </c:ext>
          </c:extLst>
        </c:ser>
        <c:ser>
          <c:idx val="1"/>
          <c:order val="1"/>
          <c:tx>
            <c:strRef>
              <c:f>IA!$A$123</c:f>
              <c:strCache>
                <c:ptCount val="1"/>
                <c:pt idx="0">
                  <c:v>Arbeidstekort (moeilijkheden bij het vinden of behouden van personeel)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IA!$B$121:$E$121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IA!$B$123:$E$123</c:f>
              <c:numCache>
                <c:formatCode>0.00%</c:formatCode>
                <c:ptCount val="4"/>
                <c:pt idx="0">
                  <c:v>0.21740000000000001</c:v>
                </c:pt>
                <c:pt idx="1">
                  <c:v>0.33329999999999999</c:v>
                </c:pt>
                <c:pt idx="2">
                  <c:v>0.29630000000000001</c:v>
                </c:pt>
                <c:pt idx="3">
                  <c:v>0.1429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1C-4F01-A2BC-49B197F04FBE}"/>
            </c:ext>
          </c:extLst>
        </c:ser>
        <c:ser>
          <c:idx val="2"/>
          <c:order val="2"/>
          <c:tx>
            <c:strRef>
              <c:f>IA!$A$124</c:f>
              <c:strCache>
                <c:ptCount val="1"/>
                <c:pt idx="0">
                  <c:v>Grondstoffentekort (leveringsproblemen of stijgende kosten van materialen)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IA!$B$121:$E$121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IA!$B$124:$E$124</c:f>
              <c:numCache>
                <c:formatCode>0.00%</c:formatCode>
                <c:ptCount val="4"/>
                <c:pt idx="0">
                  <c:v>0</c:v>
                </c:pt>
                <c:pt idx="1">
                  <c:v>4.1700000000000001E-2</c:v>
                </c:pt>
                <c:pt idx="2">
                  <c:v>0</c:v>
                </c:pt>
                <c:pt idx="3">
                  <c:v>0.1429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A1C-4F01-A2BC-49B197F04FBE}"/>
            </c:ext>
          </c:extLst>
        </c:ser>
        <c:ser>
          <c:idx val="3"/>
          <c:order val="3"/>
          <c:tx>
            <c:strRef>
              <c:f>IA!$A$125</c:f>
              <c:strCache>
                <c:ptCount val="1"/>
                <c:pt idx="0">
                  <c:v>Oorlogs- en geopolitieke dreiging (effecten van internationale conflicten)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IA!$B$121:$E$121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IA!$B$125:$E$125</c:f>
              <c:numCache>
                <c:formatCode>0.00%</c:formatCode>
                <c:ptCount val="4"/>
                <c:pt idx="0">
                  <c:v>0.1739</c:v>
                </c:pt>
                <c:pt idx="1">
                  <c:v>0.25</c:v>
                </c:pt>
                <c:pt idx="2">
                  <c:v>0.14810000000000001</c:v>
                </c:pt>
                <c:pt idx="3">
                  <c:v>0.42859999999999998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A1C-4F01-A2BC-49B197F04FBE}"/>
            </c:ext>
          </c:extLst>
        </c:ser>
        <c:ser>
          <c:idx val="4"/>
          <c:order val="4"/>
          <c:tx>
            <c:strRef>
              <c:f>IA!$A$126</c:f>
              <c:strCache>
                <c:ptCount val="1"/>
                <c:pt idx="0">
                  <c:v>Economische onzekerheid (bijv. inflatie, stijgende rentes, wisselkoersschommelingen)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IA!$B$121:$E$121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IA!$B$126:$E$126</c:f>
              <c:numCache>
                <c:formatCode>0.00%</c:formatCode>
                <c:ptCount val="4"/>
                <c:pt idx="0">
                  <c:v>0.39129999999999998</c:v>
                </c:pt>
                <c:pt idx="1">
                  <c:v>0.25</c:v>
                </c:pt>
                <c:pt idx="2">
                  <c:v>0.37040000000000001</c:v>
                </c:pt>
                <c:pt idx="3">
                  <c:v>0.1905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A1C-4F01-A2BC-49B197F04FBE}"/>
            </c:ext>
          </c:extLst>
        </c:ser>
        <c:ser>
          <c:idx val="5"/>
          <c:order val="5"/>
          <c:tx>
            <c:strRef>
              <c:f>IA!$A$127</c:f>
              <c:strCache>
                <c:ptCount val="1"/>
                <c:pt idx="0">
                  <c:v>Pandemie of gezondheidscrisis (impact op bedrijfsvoering en personeel)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IA!$B$121:$E$121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IA!$B$127:$E$127</c:f>
              <c:numCache>
                <c:formatCode>0.00%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A1C-4F01-A2BC-49B197F04FBE}"/>
            </c:ext>
          </c:extLst>
        </c:ser>
        <c:ser>
          <c:idx val="6"/>
          <c:order val="6"/>
          <c:tx>
            <c:strRef>
              <c:f>IA!$A$128</c:f>
              <c:strCache>
                <c:ptCount val="1"/>
                <c:pt idx="0">
                  <c:v>Anders, namelijk: …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IA!$B$121:$E$121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IA!$B$128:$E$128</c:f>
              <c:numCache>
                <c:formatCode>0.00%</c:formatCode>
                <c:ptCount val="4"/>
                <c:pt idx="0">
                  <c:v>0.1739</c:v>
                </c:pt>
                <c:pt idx="1">
                  <c:v>0</c:v>
                </c:pt>
                <c:pt idx="2">
                  <c:v>3.7000000000000012E-2</c:v>
                </c:pt>
                <c:pt idx="3">
                  <c:v>4.7600000000000003E-2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A1C-4F01-A2BC-49B197F04F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64979680"/>
        <c:axId val="1664972960"/>
      </c:barChart>
      <c:catAx>
        <c:axId val="166497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4972960"/>
        <c:crosses val="autoZero"/>
        <c:auto val="1"/>
        <c:lblAlgn val="ctr"/>
        <c:lblOffset val="100"/>
        <c:noMultiLvlLbl val="0"/>
      </c:catAx>
      <c:valAx>
        <c:axId val="1664972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4979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7989540584234951E-2"/>
          <c:y val="0.55923438029200712"/>
          <c:w val="0.8951041032589131"/>
          <c:h val="0.415757808869436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9716834528632"/>
          <c:y val="0.24157407407407408"/>
          <c:w val="0.85475030939051688"/>
          <c:h val="0.152180664916885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IA!$A$142</c:f>
              <c:strCache>
                <c:ptCount val="1"/>
                <c:pt idx="0">
                  <c:v>Cyberdreiging (bijv. cybersecuritymaatregelen, IT-beveiliging)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IA!$B$141:$E$141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IA!$B$142:$E$142</c:f>
              <c:numCache>
                <c:formatCode>0.00%</c:formatCode>
                <c:ptCount val="4"/>
                <c:pt idx="0">
                  <c:v>0.26090000000000002</c:v>
                </c:pt>
                <c:pt idx="1">
                  <c:v>0.45829999999999999</c:v>
                </c:pt>
                <c:pt idx="2">
                  <c:v>0.40739999999999998</c:v>
                </c:pt>
                <c:pt idx="3">
                  <c:v>0.42859999999999998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FD-496C-88D0-558AEED400A0}"/>
            </c:ext>
          </c:extLst>
        </c:ser>
        <c:ser>
          <c:idx val="1"/>
          <c:order val="1"/>
          <c:tx>
            <c:strRef>
              <c:f>IA!$A$143</c:f>
              <c:strCache>
                <c:ptCount val="1"/>
                <c:pt idx="0">
                  <c:v>Arbeidstekort (bijv. wervingsstrategieën, automatisering)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IA!$B$141:$E$141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IA!$B$143:$E$143</c:f>
              <c:numCache>
                <c:formatCode>0.00%</c:formatCode>
                <c:ptCount val="4"/>
                <c:pt idx="0">
                  <c:v>4.3499999999999997E-2</c:v>
                </c:pt>
                <c:pt idx="1">
                  <c:v>8.3299999999999999E-2</c:v>
                </c:pt>
                <c:pt idx="2">
                  <c:v>7.4099999999999999E-2</c:v>
                </c:pt>
                <c:pt idx="3">
                  <c:v>4.7600000000000003E-2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FD-496C-88D0-558AEED400A0}"/>
            </c:ext>
          </c:extLst>
        </c:ser>
        <c:ser>
          <c:idx val="2"/>
          <c:order val="2"/>
          <c:tx>
            <c:strRef>
              <c:f>IA!$A$144</c:f>
              <c:strCache>
                <c:ptCount val="1"/>
                <c:pt idx="0">
                  <c:v>Grondstoffentekort (bijv. alternatieve leveranciers, voorraadbeheer)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IA!$B$141:$E$141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IA!$B$144:$E$144</c:f>
              <c:numCache>
                <c:formatCode>0.00%</c:formatCode>
                <c:ptCount val="4"/>
                <c:pt idx="0">
                  <c:v>4.3499999999999997E-2</c:v>
                </c:pt>
                <c:pt idx="1">
                  <c:v>4.1700000000000001E-2</c:v>
                </c:pt>
                <c:pt idx="2">
                  <c:v>7.4099999999999999E-2</c:v>
                </c:pt>
                <c:pt idx="3">
                  <c:v>9.5199999999999993E-2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4FD-496C-88D0-558AEED400A0}"/>
            </c:ext>
          </c:extLst>
        </c:ser>
        <c:ser>
          <c:idx val="3"/>
          <c:order val="3"/>
          <c:tx>
            <c:strRef>
              <c:f>IA!$A$145</c:f>
              <c:strCache>
                <c:ptCount val="1"/>
                <c:pt idx="0">
                  <c:v>Oorlogs- en geopolitieke dreiging (bijv. scenarioanalyses, diversificatie van markten)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IA!$B$141:$E$141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IA!$B$145:$E$145</c:f>
              <c:numCache>
                <c:formatCode>0.00%</c:formatCode>
                <c:ptCount val="4"/>
                <c:pt idx="0">
                  <c:v>4.3499999999999997E-2</c:v>
                </c:pt>
                <c:pt idx="1">
                  <c:v>4.1700000000000001E-2</c:v>
                </c:pt>
                <c:pt idx="2">
                  <c:v>0</c:v>
                </c:pt>
                <c:pt idx="3">
                  <c:v>9.5199999999999993E-2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4FD-496C-88D0-558AEED400A0}"/>
            </c:ext>
          </c:extLst>
        </c:ser>
        <c:ser>
          <c:idx val="4"/>
          <c:order val="4"/>
          <c:tx>
            <c:strRef>
              <c:f>IA!$A$146</c:f>
              <c:strCache>
                <c:ptCount val="1"/>
                <c:pt idx="0">
                  <c:v>Economische onzekerheid (bijv. kostenbesparing, flexibele prijsstrategieën)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IA!$B$141:$E$141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IA!$B$146:$E$146</c:f>
              <c:numCache>
                <c:formatCode>0.00%</c:formatCode>
                <c:ptCount val="4"/>
                <c:pt idx="0">
                  <c:v>0.30430000000000001</c:v>
                </c:pt>
                <c:pt idx="1">
                  <c:v>0.125</c:v>
                </c:pt>
                <c:pt idx="2">
                  <c:v>0.25929999999999997</c:v>
                </c:pt>
                <c:pt idx="3">
                  <c:v>0.23810000000000001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4FD-496C-88D0-558AEED400A0}"/>
            </c:ext>
          </c:extLst>
        </c:ser>
        <c:ser>
          <c:idx val="5"/>
          <c:order val="5"/>
          <c:tx>
            <c:strRef>
              <c:f>IA!$A$147</c:f>
              <c:strCache>
                <c:ptCount val="1"/>
                <c:pt idx="0">
                  <c:v>Pandemie of gezondheidscrisis (bijv. thuiswerkbeleid, gezondheidsmaatregelen)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IA!$B$141:$E$141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IA!$B$147:$E$147</c:f>
              <c:numCache>
                <c:formatCode>0.00%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4FD-496C-88D0-558AEED400A0}"/>
            </c:ext>
          </c:extLst>
        </c:ser>
        <c:ser>
          <c:idx val="6"/>
          <c:order val="6"/>
          <c:tx>
            <c:strRef>
              <c:f>IA!$A$148</c:f>
              <c:strCache>
                <c:ptCount val="1"/>
                <c:pt idx="0">
                  <c:v>Geen specifieke voorbereidingen getroffen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IA!$B$141:$E$141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IA!$B$148:$E$148</c:f>
              <c:numCache>
                <c:formatCode>0.00%</c:formatCode>
                <c:ptCount val="4"/>
                <c:pt idx="0">
                  <c:v>0.21740000000000001</c:v>
                </c:pt>
                <c:pt idx="1">
                  <c:v>0.20830000000000001</c:v>
                </c:pt>
                <c:pt idx="2">
                  <c:v>0.14810000000000001</c:v>
                </c:pt>
                <c:pt idx="3">
                  <c:v>9.5199999999999993E-2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4FD-496C-88D0-558AEED400A0}"/>
            </c:ext>
          </c:extLst>
        </c:ser>
        <c:ser>
          <c:idx val="7"/>
          <c:order val="7"/>
          <c:tx>
            <c:strRef>
              <c:f>IA!$A$149</c:f>
              <c:strCache>
                <c:ptCount val="1"/>
                <c:pt idx="0">
                  <c:v>Anders, namelijk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IA!$B$141:$E$141</c:f>
              <c:strCache>
                <c:ptCount val="4"/>
                <c:pt idx="0">
                  <c:v>Q1 2025</c:v>
                </c:pt>
                <c:pt idx="1">
                  <c:v>Q2 2025</c:v>
                </c:pt>
                <c:pt idx="2">
                  <c:v>Q3 2025</c:v>
                </c:pt>
                <c:pt idx="3">
                  <c:v>Q4 2025</c:v>
                </c:pt>
              </c:strCache>
            </c:strRef>
          </c:cat>
          <c:val>
            <c:numRef>
              <c:f>IA!$B$149:$E$149</c:f>
              <c:numCache>
                <c:formatCode>0.00%</c:formatCode>
                <c:ptCount val="4"/>
                <c:pt idx="0">
                  <c:v>8.6999999999999994E-2</c:v>
                </c:pt>
                <c:pt idx="1">
                  <c:v>4.1700000000000001E-2</c:v>
                </c:pt>
                <c:pt idx="2">
                  <c:v>3.7000000000000012E-2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4FD-496C-88D0-558AEED400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64977760"/>
        <c:axId val="1664983520"/>
      </c:barChart>
      <c:catAx>
        <c:axId val="1664977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4983520"/>
        <c:crosses val="autoZero"/>
        <c:auto val="1"/>
        <c:lblAlgn val="ctr"/>
        <c:lblOffset val="100"/>
        <c:noMultiLvlLbl val="0"/>
      </c:catAx>
      <c:valAx>
        <c:axId val="1664983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4977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6BF31-5619-4B21-8CE8-8F4664F009CF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E3D6C-8DB3-47A1-9E4C-3E2422527ED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694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439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2BA04-B7D7-05D0-1592-D55516F22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F970D8D-DC5A-03DA-7355-6E6EBB3C3B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95BBD79-1566-787F-CF41-8282932886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D9D0255-F844-A379-4B8C-422C3EE893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586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8ECB4-FA5E-CC4D-B576-FDFAFF003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F04468A-7AED-BEC4-1D9F-D0C5B1E31F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1B537D9-BA85-142C-C1FB-D2428DFDA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B67F7EE-A20D-6539-088A-3A26DECD96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568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DDB1A-EF70-6529-CAA1-3D6D7FDF8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C0C5BAF-42EF-E737-6ADC-2C50176F18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70639C4-9B57-635C-74B9-16BE70F51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6798251-A6A6-5639-0A27-49F61D9D67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840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18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4B182-DEA3-BBDE-97B9-7EDB2068F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FAAD962-034E-F68A-C63B-B7A01D10A9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1BB05B7-07A2-9C66-BCA3-D70923C60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E89407-7A54-C2E1-AA11-FD3D8E9C17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568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857B3-27A2-6D50-5680-3A06B74FB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6878DF9-F7F4-D4E7-F2BD-22177D0FBB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AD4725B-E8E5-9807-D87A-0A245972B0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C8003DD-6F70-03BD-67A2-DD6CAE5A7A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685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238ED-E578-0EF4-A20A-ADE8D192B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8277353-EB9A-4BF6-4383-E670F9B997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9404A3B-6AD4-69FF-1593-C4253DEA46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E7087D6-1E28-9DF8-F132-45F687E547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987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B6FCF-D78D-C5C0-9885-7ACAEF0DB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021AB5C-A8C7-9A0C-7914-B38923CAC0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5D07F88-A55D-9F59-E374-3C0E31E0C3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CB11876-A5B5-CE39-BE26-C895D0CAB6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532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26E68-ADDD-4D95-059B-F24FA4A99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F75EC03-D81E-CD42-0422-20698D49C7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93E22FD-AA6D-9063-0FE6-2EFDB5D24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1873230-9BE2-90E2-7180-685236ED41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380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B46EA-661B-E8B5-234C-9E3D73FB6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4499339-771B-344F-369D-6F8C1B9DC2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69F7D16-5B87-9988-644E-6665A936C3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77EB745-BF7E-95B0-D778-6A14614E83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643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E6456-A56E-B5BB-F292-B855804D2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C53AF3B-08CD-7FAB-4289-8DA97ADC9F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2077836-F3DC-3EEB-8C5C-490A175365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C22B76E-3BA5-8122-68F6-0E3997D0A8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3D6C-8DB3-47A1-9E4C-3E2422527ED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99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BE116-5A1F-0592-261B-AF2BAE021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EE5EB23-9ABF-D94C-36E5-0D6993340F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B51F39-9463-DE09-6212-164486184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CDEBA9-F2D4-9292-EB7B-8596C714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EA257C-99C8-77C3-B4F5-6242611D2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8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57CE57-34CA-03BC-4155-6C479929C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ABCDED1-A21C-6E40-E635-A17A310FC9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07556A-676C-812A-92AB-2F60A4DB2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52AD3A4-8BF9-D4CE-88BF-BD2F672C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AD285C-3D42-5334-2CA2-F661879C4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515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F762CD5-29A9-75CD-696D-7D931D96F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CCADA61-974B-E3BC-70D3-0AB98C3F0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B6F5A8-DD74-5023-99FA-E87412752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D54A51-9C9B-087C-065F-43470E8D5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CCBDEAC-8A9B-7D23-CB6C-D702A1992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622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2C0ADB-82FB-CD87-4BC9-DDCA915F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ABBB80-CBC8-A91A-69B6-BFA605ED1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207DD35-5524-ACA3-D82D-6A0246212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1FBE855-5E1C-A8A5-2369-8D320585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D79AA8-6974-29BD-C4FF-ABFD8B96F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560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97052A-9D12-B007-DE5C-CE75F9973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FE47A9-E901-DC09-5975-C930D82EB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99E1BDA-A8A8-E697-C629-EC757EEEE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3A707EF-22A9-9813-C57F-5706FE052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E5F9A7-B19F-0A2C-D48F-E747F93A2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246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62658A-FCE8-41ED-9D07-9BA9B5277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96C1EF-F312-B5F1-46E9-059D50EEB4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75F97EB-9909-48FA-6A3C-C096F16A3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A675901-D7AD-2F7B-E6B4-66862C78E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60C542-F4A7-CE8C-D2C7-FE3BC051F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709579-0EE7-CD44-85CD-6C01AA00E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75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A7B361-6049-CC41-186A-7F43B9009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B55E1B-A1F4-66BF-58C4-4F54F1228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B328C0D-BDD2-A4F4-3157-E8F56FF46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71FFB77-7162-8C25-0A9E-2D462555BC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8296AB6-0406-4774-62DC-07BBE2C3AB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C52EE0C-45CD-75BD-A2F9-AB72D56AF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18C4E62-70E5-A358-5CF3-87CA068FA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DAAA200-48A8-F4DB-26CA-BB951A1F8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630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D0656A-8AB4-D197-9974-B4C1E4470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B0FC685-FA8E-2BD3-7285-C18A26E52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4C172CC-333A-FA18-9C74-94E42ECC4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E4A239-AFEF-5A0C-D58B-EE3B7C0F7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860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2563450-62F6-C68B-ECD6-70BE5E58F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CC3FEC0-D776-2732-BE6F-C1124B7B7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3B306DE-06D3-5B9C-90B6-A5E7FB5DA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813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8A4D08-7C79-D3AF-F5E4-4865F8CC0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998598-725F-4F1B-C198-F3AD66E4C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F365FC2-14B2-6384-3CA9-3B1D2490A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41A96AB-DCE4-CD35-EA69-293DD69A5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A71128-F1FC-D3F0-3B74-85383AD8A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BB31711-421C-E4E0-3964-07803FB0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784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62A977-3AD2-7E43-D1BC-234932D2B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8CC24DF-C11D-5974-FAF0-15A6E58BD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F3758EE-5A4A-0563-B0F9-954E01178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AA1A804-3835-1B5A-A7D4-DD4E86985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82789F3-86B0-D58F-2913-AF9D54B0B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B324864-7521-5676-957B-88B459646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806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A5CDD7A-22B3-DD05-FED1-BA9DCBCC7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316E94C-5EB7-68D1-2377-A6DE0D5F4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DBF680-3910-DA17-21F2-504E42D807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F6EBFD-9915-4B8C-9FA2-A65C922C3B0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285E156-A54B-6B15-17AA-7AFDB79F89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4A3687-21F1-11AE-A804-128B7A763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96BEE8-6A87-4CAC-941E-7CCE3529783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25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9CDF2A33-E79E-C914-135C-37F8E2ABAF5C}"/>
              </a:ext>
            </a:extLst>
          </p:cNvPr>
          <p:cNvSpPr txBox="1"/>
          <p:nvPr/>
        </p:nvSpPr>
        <p:spPr>
          <a:xfrm>
            <a:off x="898979" y="2954224"/>
            <a:ext cx="493829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0" dirty="0">
                <a:solidFill>
                  <a:srgbClr val="05033A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Economische barometer</a:t>
            </a:r>
            <a:br>
              <a:rPr lang="nl-NL" sz="5000" dirty="0"/>
            </a:br>
            <a:r>
              <a:rPr lang="nl-NL" sz="5000" dirty="0"/>
              <a:t>Q4, 2025</a:t>
            </a:r>
            <a:endParaRPr lang="en-GB" sz="5000" dirty="0">
              <a:solidFill>
                <a:srgbClr val="05033A"/>
              </a:solidFill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Afbeelding 2" descr="Afbeelding met schermopname, duisternis, Majorelleblauw, Elektrisch blauw&#10;&#10;Automatisch gegenereerde beschrijving">
            <a:extLst>
              <a:ext uri="{FF2B5EF4-FFF2-40B4-BE49-F238E27FC236}">
                <a16:creationId xmlns:a16="http://schemas.microsoft.com/office/drawing/2014/main" id="{ACDEEE52-9EEB-FD99-2BA0-6F38B101B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468" y="2055820"/>
            <a:ext cx="6843964" cy="4197467"/>
          </a:xfrm>
          <a:prstGeom prst="rect">
            <a:avLst/>
          </a:prstGeom>
        </p:spPr>
      </p:pic>
      <p:pic>
        <p:nvPicPr>
          <p:cNvPr id="6" name="Afbeelding 5" descr="Afbeelding met schermopname, Lettertype, Graphics, ontwerp&#10;&#10;Automatisch gegenereerde beschrijving">
            <a:extLst>
              <a:ext uri="{FF2B5EF4-FFF2-40B4-BE49-F238E27FC236}">
                <a16:creationId xmlns:a16="http://schemas.microsoft.com/office/drawing/2014/main" id="{14AA6C25-54CC-7718-CF12-A1FED23E0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79" y="508460"/>
            <a:ext cx="7154878" cy="177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51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16C09-F202-2278-0A2D-2209C4B94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85CE99C-D38C-1629-A0CF-106EABDC0A30}"/>
              </a:ext>
            </a:extLst>
          </p:cNvPr>
          <p:cNvSpPr txBox="1"/>
          <p:nvPr/>
        </p:nvSpPr>
        <p:spPr>
          <a:xfrm>
            <a:off x="471055" y="514257"/>
            <a:ext cx="11610109" cy="2321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7.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Welke dreiging heeft momenteel de grootste impact op jouw organisatie of verwacht je in de nabije toekomst?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l-NL" sz="2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nl-NL" sz="3600" b="0" dirty="0"/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F2C62B6-E732-B5A6-89DF-AE015DA83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7" name="Grafiek 6">
            <a:extLst>
              <a:ext uri="{FF2B5EF4-FFF2-40B4-BE49-F238E27FC236}">
                <a16:creationId xmlns:a16="http://schemas.microsoft.com/office/drawing/2014/main" id="{21C1AB4D-E50C-49AF-8617-8CFA5E2381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1527301"/>
              </p:ext>
            </p:extLst>
          </p:nvPr>
        </p:nvGraphicFramePr>
        <p:xfrm>
          <a:off x="876693" y="1698171"/>
          <a:ext cx="10624008" cy="4355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0237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6514F-87DB-6A95-CF5D-969278F0B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D765123-280C-CF11-B2F5-33C6A2260AF2}"/>
              </a:ext>
            </a:extLst>
          </p:cNvPr>
          <p:cNvSpPr txBox="1"/>
          <p:nvPr/>
        </p:nvSpPr>
        <p:spPr>
          <a:xfrm>
            <a:off x="359434" y="514257"/>
            <a:ext cx="11473132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7.</a:t>
            </a:r>
            <a:r>
              <a:rPr lang="nl-NL" sz="3600" b="0" i="0" u="none" strike="noStrike" baseline="0" dirty="0">
                <a:effectLst/>
              </a:rPr>
              <a:t> Toelichting: anders, namelijk</a:t>
            </a:r>
            <a:endParaRPr lang="nl-NL" sz="2800" b="0" dirty="0"/>
          </a:p>
          <a:p>
            <a:endParaRPr lang="nl-NL" sz="3600" b="0" dirty="0"/>
          </a:p>
          <a:p>
            <a:r>
              <a:rPr lang="nl-NL" sz="2000" b="1" dirty="0">
                <a:latin typeface="Aeonik" panose="02010503030300000000" pitchFamily="2" charset="0"/>
                <a:cs typeface="Arial" panose="020B0604020202020204" pitchFamily="34" charset="0"/>
              </a:rPr>
              <a:t>Q1 2025	</a:t>
            </a: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Onduidelijk overheidsbeleid, en veel te veel bescherming van werknemers, wat leidt tot hogere kosten en minder productiviteit	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Import tarieven	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Energie kosten klantenkring	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Niet meerdere antwoorden mogelijk, wel allesbehalve de pandemie					</a:t>
            </a:r>
          </a:p>
          <a:p>
            <a:r>
              <a:rPr lang="nl-NL" sz="2000" b="1" dirty="0">
                <a:latin typeface="Aeonik" panose="02010503030300000000" pitchFamily="2" charset="0"/>
                <a:cs typeface="Arial" panose="020B0604020202020204" pitchFamily="34" charset="0"/>
              </a:rPr>
              <a:t>Q3 2025	</a:t>
            </a: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Onduidelijkheden US heffingen. Bijvoorbeeld per product aangeven welke percentages van metalen elementen in onze producten worden toegepast.					</a:t>
            </a:r>
          </a:p>
          <a:p>
            <a:endParaRPr lang="nl-NL" sz="2000" b="1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r>
              <a:rPr lang="nl-NL" sz="2000" b="1" dirty="0">
                <a:latin typeface="Aeonik" panose="02010503030300000000" pitchFamily="2" charset="0"/>
                <a:cs typeface="Arial" panose="020B0604020202020204" pitchFamily="34" charset="0"/>
              </a:rPr>
              <a:t>Q4 2025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Aeonik" panose="02010503030300000000" pitchFamily="2" charset="0"/>
                <a:cs typeface="Arial" panose="020B0604020202020204" pitchFamily="34" charset="0"/>
              </a:rPr>
              <a:t>Sluiten van chemische fabrieken</a:t>
            </a:r>
          </a:p>
          <a:p>
            <a:r>
              <a:rPr lang="nl-NL" sz="3600" dirty="0">
                <a:latin typeface="Aeonik" panose="02010503030300000000" pitchFamily="2" charset="0"/>
                <a:cs typeface="Arial" panose="020B0604020202020204" pitchFamily="34" charset="0"/>
              </a:rPr>
              <a:t>					</a:t>
            </a:r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47B762E-DBF7-4C73-EF1A-D79A7797A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69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205DF-3753-9B55-F81E-8D88B5D9E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6E621D4-2C21-F817-A1BA-E9BC21FB5908}"/>
              </a:ext>
            </a:extLst>
          </p:cNvPr>
          <p:cNvSpPr txBox="1"/>
          <p:nvPr/>
        </p:nvSpPr>
        <p:spPr>
          <a:xfrm>
            <a:off x="359434" y="514257"/>
            <a:ext cx="1147313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8.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dirty="0"/>
              <a:t>Op welke van de volgende dreigingen heeft jouw organisatie zich actief voorbereid?</a:t>
            </a:r>
          </a:p>
          <a:p>
            <a:pPr algn="ctr"/>
            <a:endParaRPr lang="nl-NL" sz="2800" b="0" dirty="0"/>
          </a:p>
          <a:p>
            <a:endParaRPr lang="nl-NL" sz="3600" b="0" dirty="0"/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D90492C-99BB-74B9-E737-F01810729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B00C9386-5C7E-4E51-B853-CBE884C776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7581131"/>
              </p:ext>
            </p:extLst>
          </p:nvPr>
        </p:nvGraphicFramePr>
        <p:xfrm>
          <a:off x="1068779" y="1721923"/>
          <a:ext cx="10331533" cy="4332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858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CE6EF-83AB-BD05-6E2C-3AE8EA154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BC99665-DF58-CD54-8A91-FE35AA6DCB0A}"/>
              </a:ext>
            </a:extLst>
          </p:cNvPr>
          <p:cNvSpPr txBox="1"/>
          <p:nvPr/>
        </p:nvSpPr>
        <p:spPr>
          <a:xfrm>
            <a:off x="359434" y="514257"/>
            <a:ext cx="11473132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9.</a:t>
            </a:r>
            <a:r>
              <a:rPr lang="nl-NL" sz="3600" b="0" i="0" u="none" strike="noStrike" baseline="0" dirty="0">
                <a:effectLst/>
              </a:rPr>
              <a:t> Waar zou FHI en/of andere leden uw organisatie mee kunnen helpen</a:t>
            </a:r>
            <a:endParaRPr lang="nl-NL" sz="2800" b="0" dirty="0"/>
          </a:p>
          <a:p>
            <a:r>
              <a:rPr lang="nl-NL" sz="1600" b="1" dirty="0"/>
              <a:t>Q1 2025	</a:t>
            </a:r>
            <a:r>
              <a:rPr lang="nl-NL" sz="1600" b="0" dirty="0"/>
              <a:t>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b="0" dirty="0"/>
              <a:t>Kosten verlaging bij maakindustrie benadrukken bij overheid	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b="0" dirty="0"/>
              <a:t>Gedetailleerde informatie over de situatie van de procesindustrie in Nederland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b="0" dirty="0"/>
              <a:t>Naamsbekendheid bij de leden, infoartikel of iets dergelijks	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b="0" dirty="0"/>
              <a:t>FHI kan ons als organisatie vooral helpen door het belang van digitalisering en data nog duidelijker te positioneren binnen de industrie. 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b="0" dirty="0"/>
              <a:t>Meer gedetailleerde sector- en marktinformatie 					</a:t>
            </a:r>
          </a:p>
          <a:p>
            <a:r>
              <a:rPr lang="nl-NL" sz="1600" b="1" dirty="0"/>
              <a:t>Q2 2025	</a:t>
            </a:r>
            <a:r>
              <a:rPr lang="nl-NL" sz="1600" b="0" dirty="0"/>
              <a:t>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b="0" dirty="0"/>
              <a:t>Salaris indicatie op functie	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b="0" dirty="0"/>
              <a:t>Relevante sectordata (marktgrootte). </a:t>
            </a:r>
          </a:p>
          <a:p>
            <a:r>
              <a:rPr lang="nl-NL" sz="1600" b="1" dirty="0"/>
              <a:t>Q3 2025	</a:t>
            </a:r>
            <a:r>
              <a:rPr lang="nl-NL" sz="1600" b="0" dirty="0"/>
              <a:t>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b="0" dirty="0"/>
              <a:t>Denk dat de FHI en regering beter samen kunnen werken, instromers en de techniek promoten.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b="0" dirty="0"/>
              <a:t>Marktdata en sectordata	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b="0" dirty="0"/>
              <a:t>Duidelijkheid over de heffingen en hoe we dit moeten aanpakken	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b="0" dirty="0"/>
              <a:t>Mensen bewust laten worden van de toenemende afhankelijkheid van big </a:t>
            </a:r>
            <a:r>
              <a:rPr lang="nl-NL" sz="1600" b="0" dirty="0" err="1"/>
              <a:t>tech</a:t>
            </a:r>
            <a:endParaRPr lang="nl-NL" sz="16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b="0" dirty="0"/>
              <a:t>Politiek bewerken om de maakindustrie in Nederland te laten overleven</a:t>
            </a:r>
          </a:p>
          <a:p>
            <a:r>
              <a:rPr lang="nl-NL" sz="1600" b="1" dirty="0"/>
              <a:t>Q4 2025	</a:t>
            </a:r>
            <a:r>
              <a:rPr lang="nl-NL" sz="1600" b="0" dirty="0"/>
              <a:t>		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dirty="0"/>
              <a:t>Als u contact opneemt m.b.t. kansen rondom Defensie</a:t>
            </a:r>
            <a:r>
              <a:rPr lang="nl-NL" sz="1600" b="0" dirty="0"/>
              <a:t>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b="0" dirty="0"/>
              <a:t>Betrouwbare marktdata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dirty="0"/>
              <a:t>Nieuwe actuele verkoop- en leveringsvoorwaarden</a:t>
            </a:r>
            <a:endParaRPr lang="nl-NL" sz="1600" b="0" dirty="0"/>
          </a:p>
          <a:p>
            <a:r>
              <a:rPr lang="nl-NL" sz="3600" b="0" dirty="0"/>
              <a:t>					</a:t>
            </a:r>
          </a:p>
          <a:p>
            <a:endParaRPr lang="nl-NL" sz="3600" b="0" dirty="0"/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487905F-B065-FC9B-BF41-9441F9753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89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EB49746-4C5D-3CE9-FEC5-50C49DFBD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75BEDB0-C0D5-757D-DCB6-F72ECA4EA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0" r="38824"/>
          <a:stretch/>
        </p:blipFill>
        <p:spPr>
          <a:xfrm>
            <a:off x="0" y="0"/>
            <a:ext cx="5668819" cy="685800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B75ED7CF-FCC7-B7EC-3CEE-5D78099275D7}"/>
              </a:ext>
            </a:extLst>
          </p:cNvPr>
          <p:cNvSpPr txBox="1"/>
          <p:nvPr/>
        </p:nvSpPr>
        <p:spPr>
          <a:xfrm>
            <a:off x="6095999" y="2261678"/>
            <a:ext cx="57739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8A4BD"/>
                </a:solidFill>
                <a:effectLst/>
                <a:uLnTx/>
                <a:uFillTx/>
                <a:latin typeface="Aeonik" panose="02010503030300000000" pitchFamily="2" charset="0"/>
                <a:ea typeface="+mn-ea"/>
                <a:cs typeface="Arial" panose="020B0604020202020204" pitchFamily="34" charset="0"/>
              </a:rPr>
              <a:t>Economische barometer Q4-2025 </a:t>
            </a:r>
            <a:b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8A4BD"/>
                </a:solidFill>
                <a:effectLst/>
                <a:uLnTx/>
                <a:uFillTx/>
                <a:latin typeface="Aeonik" panose="02010503030300000000" pitchFamily="2" charset="0"/>
                <a:ea typeface="+mn-ea"/>
                <a:cs typeface="Arial" panose="020B0604020202020204" pitchFamily="34" charset="0"/>
              </a:rPr>
            </a:b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08A4BD"/>
                </a:solidFill>
                <a:effectLst/>
                <a:uLnTx/>
                <a:uFillTx/>
                <a:latin typeface="Aeonik" panose="02010503030300000000" pitchFamily="2" charset="0"/>
                <a:ea typeface="+mn-ea"/>
                <a:cs typeface="Arial" panose="020B0604020202020204" pitchFamily="34" charset="0"/>
              </a:rPr>
              <a:t>Industriële Automatisering</a:t>
            </a:r>
            <a:endParaRPr lang="nl-NL" sz="4000" dirty="0">
              <a:solidFill>
                <a:srgbClr val="08A4BD"/>
              </a:solidFill>
              <a:highlight>
                <a:srgbClr val="FFF96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576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BD0F953A-83B8-48D2-57E8-A462771FD1C4}"/>
              </a:ext>
            </a:extLst>
          </p:cNvPr>
          <p:cNvSpPr txBox="1"/>
          <p:nvPr/>
        </p:nvSpPr>
        <p:spPr>
          <a:xfrm>
            <a:off x="931364" y="514257"/>
            <a:ext cx="10541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1.</a:t>
            </a:r>
            <a:r>
              <a:rPr lang="nl-NL" sz="3600" b="0" i="0" u="none" strike="noStrike" baseline="0" dirty="0">
                <a:effectLst/>
              </a:rPr>
              <a:t> Hoe was je totale orderpositie afgelopen kwartaal ten opzichte van hetzelfde kwartaal vorig jaar?</a:t>
            </a:r>
            <a:r>
              <a:rPr lang="nl-NL" sz="3600" b="0" i="0" u="none" strike="noStrike" baseline="0" dirty="0"/>
              <a:t> </a:t>
            </a:r>
            <a:endParaRPr lang="nl-NL" sz="3600" b="0" dirty="0"/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9423CE3-F00D-83EB-72A0-D3A01D00C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C41A65B1-8CB6-4206-8B32-F640364039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2869019"/>
              </p:ext>
            </p:extLst>
          </p:nvPr>
        </p:nvGraphicFramePr>
        <p:xfrm>
          <a:off x="1121790" y="1677971"/>
          <a:ext cx="10138845" cy="4270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22517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FC248-65CC-747A-5C73-BCE697CEA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36BC5CD-1F79-D6EB-B972-0A0969FBBFD6}"/>
              </a:ext>
            </a:extLst>
          </p:cNvPr>
          <p:cNvSpPr txBox="1"/>
          <p:nvPr/>
        </p:nvSpPr>
        <p:spPr>
          <a:xfrm>
            <a:off x="931364" y="514258"/>
            <a:ext cx="105217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2.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Wat verwacht u van uw orderpositie dit kwartaal vergeleken met hetzelfde kwartaal vorig jaar?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l-NL" sz="36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 rtl="0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nl-NL" sz="3600" b="0" dirty="0"/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13E175A-9DE9-A41F-24EF-77486F7AC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18BC028D-DDD4-4EDC-B5A3-C5F6660D33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0246231"/>
              </p:ext>
            </p:extLst>
          </p:nvPr>
        </p:nvGraphicFramePr>
        <p:xfrm>
          <a:off x="1593130" y="1969545"/>
          <a:ext cx="9568206" cy="4007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82852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2E1BC-C498-0D8A-3C60-FF87C1D84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ED44492-CA8A-1C6A-0E7E-C7E549CADA82}"/>
              </a:ext>
            </a:extLst>
          </p:cNvPr>
          <p:cNvSpPr txBox="1"/>
          <p:nvPr/>
        </p:nvSpPr>
        <p:spPr>
          <a:xfrm>
            <a:off x="931364" y="514257"/>
            <a:ext cx="10541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3.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Hoe was uw totale omzet afgelopen kwartaal ten opzichte van hetzelfde kwartaal vorig jaar?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l-NL" sz="2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AFA506F-F794-8609-BFAA-E511ED746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64D10AD7-F21B-4DD5-9B61-E860EEF4B9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1683113"/>
              </p:ext>
            </p:extLst>
          </p:nvPr>
        </p:nvGraphicFramePr>
        <p:xfrm>
          <a:off x="1338606" y="1971563"/>
          <a:ext cx="9794450" cy="4014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56889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81524-1C7F-6FD4-498F-DADFED24B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6FEE46B-ACDD-C640-BC70-CB6A512B33FB}"/>
              </a:ext>
            </a:extLst>
          </p:cNvPr>
          <p:cNvSpPr txBox="1"/>
          <p:nvPr/>
        </p:nvSpPr>
        <p:spPr>
          <a:xfrm>
            <a:off x="931364" y="514257"/>
            <a:ext cx="99213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4.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Wat verwacht u van uw omzet dit kwartaal vergeleken met hetzelfde kwartaal vorig jaar?</a:t>
            </a:r>
            <a:r>
              <a:rPr lang="nl-NL" sz="36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l-NL" sz="2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F49AA96-7518-7AA1-6A67-06A6BCD86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3F5006AD-5864-421E-8A37-2B802AC0E1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1360327"/>
              </p:ext>
            </p:extLst>
          </p:nvPr>
        </p:nvGraphicFramePr>
        <p:xfrm>
          <a:off x="1564848" y="1753386"/>
          <a:ext cx="8663233" cy="4300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74111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CF8D7-B930-CD12-7C35-60985510F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F6EC8CA-5BA1-7B40-C3F5-F429FDF47BCC}"/>
              </a:ext>
            </a:extLst>
          </p:cNvPr>
          <p:cNvSpPr txBox="1"/>
          <p:nvPr/>
        </p:nvSpPr>
        <p:spPr>
          <a:xfrm>
            <a:off x="485887" y="514257"/>
            <a:ext cx="112606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5.</a:t>
            </a:r>
            <a:r>
              <a:rPr lang="nl-NL" sz="3600" b="0" i="0" u="none" strike="noStrike" baseline="0" dirty="0">
                <a:effectLst/>
              </a:rPr>
              <a:t> Hoe ontwikkelden zich uw tarieven en/of afzetprijzen in dit kwartaal?              </a:t>
            </a:r>
            <a:r>
              <a:rPr lang="nl-NL" sz="3600" b="0" i="0" u="none" strike="noStrike" baseline="0" dirty="0"/>
              <a:t> </a:t>
            </a:r>
            <a:endParaRPr lang="nl-NL" sz="2800" b="0" dirty="0"/>
          </a:p>
          <a:p>
            <a:pPr algn="ctr"/>
            <a:endParaRPr lang="nl-NL" sz="3600" b="0" dirty="0"/>
          </a:p>
          <a:p>
            <a:pPr algn="ctr"/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D80BBAF-3D8E-1CAC-243E-D750404FE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52D5AD95-5786-4FB5-B741-AAC7D059C9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0515684"/>
              </p:ext>
            </p:extLst>
          </p:nvPr>
        </p:nvGraphicFramePr>
        <p:xfrm>
          <a:off x="1263191" y="1781667"/>
          <a:ext cx="10237509" cy="4176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98530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F9A9A-66AA-A002-0AD6-BE3BFD88E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2675FEE-ADF9-2385-8DE0-199BB7318060}"/>
              </a:ext>
            </a:extLst>
          </p:cNvPr>
          <p:cNvSpPr txBox="1"/>
          <p:nvPr/>
        </p:nvSpPr>
        <p:spPr>
          <a:xfrm>
            <a:off x="931364" y="514258"/>
            <a:ext cx="9782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6.</a:t>
            </a:r>
            <a:r>
              <a:rPr lang="nl-NL" sz="3600" b="0" i="0" u="none" strike="noStrike" baseline="0" dirty="0">
                <a:effectLst/>
              </a:rPr>
              <a:t> </a:t>
            </a:r>
            <a:r>
              <a:rPr lang="nl-NL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Welke kansen ziet u voor uw bedrijf bestaan?</a:t>
            </a:r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0A20E9F-36CF-EEC6-52A4-D68BD5707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  <p:graphicFrame>
        <p:nvGraphicFramePr>
          <p:cNvPr id="11" name="Grafiek 10">
            <a:extLst>
              <a:ext uri="{FF2B5EF4-FFF2-40B4-BE49-F238E27FC236}">
                <a16:creationId xmlns:a16="http://schemas.microsoft.com/office/drawing/2014/main" id="{E527AAEC-B46E-472D-9EDB-39AE6D128A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8279099"/>
              </p:ext>
            </p:extLst>
          </p:nvPr>
        </p:nvGraphicFramePr>
        <p:xfrm>
          <a:off x="1225485" y="1282045"/>
          <a:ext cx="9219414" cy="4771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68086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B6D78-BD4B-FE8F-41F0-7C276C752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99988E0-DE2C-3D00-0E2F-A5491BD918BB}"/>
              </a:ext>
            </a:extLst>
          </p:cNvPr>
          <p:cNvSpPr txBox="1"/>
          <p:nvPr/>
        </p:nvSpPr>
        <p:spPr>
          <a:xfrm>
            <a:off x="359434" y="514257"/>
            <a:ext cx="1147313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rgbClr val="2A5CEE"/>
                </a:solidFill>
                <a:latin typeface="Aeonik" panose="02010503030300000000" pitchFamily="2" charset="0"/>
                <a:cs typeface="Arial" panose="020B0604020202020204" pitchFamily="34" charset="0"/>
              </a:rPr>
              <a:t>6.</a:t>
            </a:r>
            <a:r>
              <a:rPr lang="nl-NL" sz="3600" b="0" i="0" u="none" strike="noStrike" baseline="0" dirty="0">
                <a:effectLst/>
              </a:rPr>
              <a:t> Toelichting: anders, namelijk</a:t>
            </a:r>
            <a:endParaRPr lang="nl-NL" sz="2800" b="0" dirty="0"/>
          </a:p>
          <a:p>
            <a:endParaRPr lang="nl-NL" sz="3600" b="0" dirty="0"/>
          </a:p>
          <a:p>
            <a:r>
              <a:rPr lang="en-GB" sz="2000" b="1" dirty="0">
                <a:latin typeface="Aeonik" panose="02010503030300000000" pitchFamily="2" charset="0"/>
                <a:cs typeface="Arial" panose="020B0604020202020204" pitchFamily="34" charset="0"/>
              </a:rPr>
              <a:t>Q1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Semicon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industrie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in Europa</a:t>
            </a:r>
          </a:p>
          <a:p>
            <a:endParaRPr lang="en-GB" sz="2000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eonik" panose="02010503030300000000" pitchFamily="2" charset="0"/>
                <a:cs typeface="Arial" panose="020B0604020202020204" pitchFamily="34" charset="0"/>
              </a:rPr>
              <a:t>Q2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Gebrek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aan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vakmensen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in de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industrie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en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dus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meer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automatisering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Meer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automatisering</a:t>
            </a:r>
            <a:endParaRPr lang="en-GB" sz="2000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endParaRPr lang="en-GB" sz="2000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eonik" panose="02010503030300000000" pitchFamily="2" charset="0"/>
                <a:cs typeface="Arial" panose="020B0604020202020204" pitchFamily="34" charset="0"/>
              </a:rPr>
              <a:t>Q3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Kosten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bewaken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en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procedures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optimaliseren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voor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Wet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en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regelgeving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omtrent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NIS2, CRA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en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IEC62443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Groei high tech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industrie</a:t>
            </a:r>
            <a:endParaRPr lang="en-GB" sz="2000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Nieuwe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Innovatieve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producten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en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toepassingen</a:t>
            </a:r>
            <a:endParaRPr lang="en-GB" sz="2000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endParaRPr lang="en-GB" sz="2000" dirty="0">
              <a:latin typeface="Aeonik" panose="02010503030300000000" pitchFamily="2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eonik" panose="02010503030300000000" pitchFamily="2" charset="0"/>
                <a:cs typeface="Arial" panose="020B0604020202020204" pitchFamily="34" charset="0"/>
              </a:rPr>
              <a:t>Q4 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Optimalisatie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eigen </a:t>
            </a:r>
            <a:r>
              <a:rPr lang="en-GB" sz="2000" dirty="0" err="1">
                <a:latin typeface="Aeonik" panose="02010503030300000000" pitchFamily="2" charset="0"/>
                <a:cs typeface="Arial" panose="020B0604020202020204" pitchFamily="34" charset="0"/>
              </a:rPr>
              <a:t>bedrijfsprocessen</a:t>
            </a:r>
            <a:r>
              <a:rPr lang="en-GB" sz="2000" dirty="0">
                <a:latin typeface="Aeonik" panose="02010503030300000000" pitchFamily="2" charset="0"/>
                <a:cs typeface="Arial" panose="020B0604020202020204" pitchFamily="34" charset="0"/>
              </a:rPr>
              <a:t> overall</a:t>
            </a:r>
          </a:p>
          <a:p>
            <a:endParaRPr lang="en-GB" sz="3600" dirty="0">
              <a:latin typeface="Aeonik" panose="020105030303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61EAC37-69E8-B6B0-A2CA-6D0E67A32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2769" y="6054017"/>
            <a:ext cx="4243754" cy="2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189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8A4BD"/>
      </a:accent1>
      <a:accent2>
        <a:srgbClr val="2DD881"/>
      </a:accent2>
      <a:accent3>
        <a:srgbClr val="FFDA56"/>
      </a:accent3>
      <a:accent4>
        <a:srgbClr val="B14AED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9408</TotalTime>
  <Words>554</Words>
  <Application>Microsoft Office PowerPoint</Application>
  <PresentationFormat>Breedbeeld</PresentationFormat>
  <Paragraphs>75</Paragraphs>
  <Slides>13</Slides>
  <Notes>12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8" baseType="lpstr">
      <vt:lpstr>Aeonik</vt:lpstr>
      <vt:lpstr>Aptos</vt:lpstr>
      <vt:lpstr>Aptos Display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Eline te Velde</dc:creator>
  <cp:lastModifiedBy>Coen Meijer</cp:lastModifiedBy>
  <cp:revision>99</cp:revision>
  <dcterms:created xsi:type="dcterms:W3CDTF">2024-03-22T14:41:20Z</dcterms:created>
  <dcterms:modified xsi:type="dcterms:W3CDTF">2026-02-17T15:47:02Z</dcterms:modified>
</cp:coreProperties>
</file>