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4" r:id="rId10"/>
    <p:sldId id="301" r:id="rId11"/>
    <p:sldId id="302" r:id="rId12"/>
    <p:sldId id="3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CEE"/>
    <a:srgbClr val="F8F5E8"/>
    <a:srgbClr val="2DD881"/>
    <a:srgbClr val="FFF960"/>
    <a:srgbClr val="050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81" d="100"/>
          <a:sy n="81" d="100"/>
        </p:scale>
        <p:origin x="1728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IE!$A$5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IE!$O$3:$S$4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IE!$O$5:$S$5</c:f>
              <c:numCache>
                <c:formatCode>0.00%</c:formatCode>
                <c:ptCount val="5"/>
                <c:pt idx="0">
                  <c:v>0.29630000000000001</c:v>
                </c:pt>
                <c:pt idx="1">
                  <c:v>0.44440000000000002</c:v>
                </c:pt>
                <c:pt idx="2">
                  <c:v>0.4667</c:v>
                </c:pt>
                <c:pt idx="3">
                  <c:v>0.54549999999999998</c:v>
                </c:pt>
                <c:pt idx="4">
                  <c:v>0.61539999999999995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0E-44E3-8CEA-948BC4BEC2C7}"/>
            </c:ext>
          </c:extLst>
        </c:ser>
        <c:ser>
          <c:idx val="1"/>
          <c:order val="1"/>
          <c:tx>
            <c:strRef>
              <c:f>IE!$A$6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IE!$O$3:$S$4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IE!$O$6:$S$6</c:f>
              <c:numCache>
                <c:formatCode>0.00%</c:formatCode>
                <c:ptCount val="5"/>
                <c:pt idx="0">
                  <c:v>0.25929999999999997</c:v>
                </c:pt>
                <c:pt idx="1">
                  <c:v>0.30559999999999998</c:v>
                </c:pt>
                <c:pt idx="2">
                  <c:v>0.2</c:v>
                </c:pt>
                <c:pt idx="3">
                  <c:v>0.1515</c:v>
                </c:pt>
                <c:pt idx="4">
                  <c:v>0.1154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0E-44E3-8CEA-948BC4BEC2C7}"/>
            </c:ext>
          </c:extLst>
        </c:ser>
        <c:ser>
          <c:idx val="2"/>
          <c:order val="2"/>
          <c:tx>
            <c:strRef>
              <c:f>IE!$A$7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IE!$O$3:$S$4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IE!$O$7:$S$7</c:f>
              <c:numCache>
                <c:formatCode>0.00%</c:formatCode>
                <c:ptCount val="5"/>
                <c:pt idx="0">
                  <c:v>0.44440000000000002</c:v>
                </c:pt>
                <c:pt idx="1">
                  <c:v>0.25</c:v>
                </c:pt>
                <c:pt idx="2">
                  <c:v>0.33329999999999999</c:v>
                </c:pt>
                <c:pt idx="3">
                  <c:v>0.30299999999999999</c:v>
                </c:pt>
                <c:pt idx="4">
                  <c:v>0.26919999999999999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0E-44E3-8CEA-948BC4BEC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5676143"/>
        <c:axId val="1265671343"/>
      </c:barChart>
      <c:catAx>
        <c:axId val="126567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5671343"/>
        <c:crosses val="autoZero"/>
        <c:auto val="1"/>
        <c:lblAlgn val="ctr"/>
        <c:lblOffset val="100"/>
        <c:noMultiLvlLbl val="0"/>
      </c:catAx>
      <c:valAx>
        <c:axId val="1265671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567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IE!$A$11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IE!$O$11:$S$11</c:f>
              <c:numCache>
                <c:formatCode>0.00%</c:formatCode>
                <c:ptCount val="5"/>
                <c:pt idx="0">
                  <c:v>0.44440000000000002</c:v>
                </c:pt>
                <c:pt idx="1">
                  <c:v>0.48570000000000002</c:v>
                </c:pt>
                <c:pt idx="2">
                  <c:v>0.28570000000000001</c:v>
                </c:pt>
                <c:pt idx="3">
                  <c:v>0.39389999999999997</c:v>
                </c:pt>
                <c:pt idx="4">
                  <c:v>0.53849999999999998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A-4725-9412-3E744F095315}"/>
            </c:ext>
          </c:extLst>
        </c:ser>
        <c:ser>
          <c:idx val="1"/>
          <c:order val="1"/>
          <c:tx>
            <c:strRef>
              <c:f>IE!$A$12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IE!$O$12:$S$12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0.34289999999999998</c:v>
                </c:pt>
                <c:pt idx="2">
                  <c:v>0.46429999999999999</c:v>
                </c:pt>
                <c:pt idx="3">
                  <c:v>0.39389999999999997</c:v>
                </c:pt>
                <c:pt idx="4">
                  <c:v>0.30769999999999997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A-4725-9412-3E744F095315}"/>
            </c:ext>
          </c:extLst>
        </c:ser>
        <c:ser>
          <c:idx val="2"/>
          <c:order val="2"/>
          <c:tx>
            <c:strRef>
              <c:f>IE!$A$13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IE!$O$13:$S$13</c:f>
              <c:numCache>
                <c:formatCode>0.00%</c:formatCode>
                <c:ptCount val="5"/>
                <c:pt idx="0">
                  <c:v>0.22220000000000001</c:v>
                </c:pt>
                <c:pt idx="1">
                  <c:v>0.1714</c:v>
                </c:pt>
                <c:pt idx="2">
                  <c:v>0.25</c:v>
                </c:pt>
                <c:pt idx="3">
                  <c:v>0.21210000000000001</c:v>
                </c:pt>
                <c:pt idx="4">
                  <c:v>0.15379999999999999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6A-4725-9412-3E744F095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265407"/>
        <c:axId val="1241273087"/>
      </c:barChart>
      <c:catAx>
        <c:axId val="1241265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73087"/>
        <c:crosses val="autoZero"/>
        <c:auto val="1"/>
        <c:lblAlgn val="ctr"/>
        <c:lblOffset val="100"/>
        <c:noMultiLvlLbl val="0"/>
      </c:catAx>
      <c:valAx>
        <c:axId val="124127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65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IE!$A$17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IE!$O$17:$S$17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0.42859999999999998</c:v>
                </c:pt>
                <c:pt idx="2">
                  <c:v>0.42859999999999998</c:v>
                </c:pt>
                <c:pt idx="3">
                  <c:v>0.48480000000000001</c:v>
                </c:pt>
                <c:pt idx="4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1-428E-A016-3752AE63E939}"/>
            </c:ext>
          </c:extLst>
        </c:ser>
        <c:ser>
          <c:idx val="1"/>
          <c:order val="1"/>
          <c:tx>
            <c:strRef>
              <c:f>IE!$A$18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IE!$O$18:$S$18</c:f>
              <c:numCache>
                <c:formatCode>0.00%</c:formatCode>
                <c:ptCount val="5"/>
                <c:pt idx="0">
                  <c:v>0.14810000000000001</c:v>
                </c:pt>
                <c:pt idx="1">
                  <c:v>0.1714</c:v>
                </c:pt>
                <c:pt idx="2">
                  <c:v>0.1429</c:v>
                </c:pt>
                <c:pt idx="3">
                  <c:v>0.2424</c:v>
                </c:pt>
                <c:pt idx="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C1-428E-A016-3752AE63E939}"/>
            </c:ext>
          </c:extLst>
        </c:ser>
        <c:ser>
          <c:idx val="2"/>
          <c:order val="2"/>
          <c:tx>
            <c:strRef>
              <c:f>IE!$A$19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IE!$O$19:$S$19</c:f>
              <c:numCache>
                <c:formatCode>0.00%</c:formatCode>
                <c:ptCount val="5"/>
                <c:pt idx="0">
                  <c:v>0.51849999999999996</c:v>
                </c:pt>
                <c:pt idx="1">
                  <c:v>0.4</c:v>
                </c:pt>
                <c:pt idx="2">
                  <c:v>0.42859999999999998</c:v>
                </c:pt>
                <c:pt idx="3">
                  <c:v>0.2727</c:v>
                </c:pt>
                <c:pt idx="4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C1-428E-A016-3752AE63E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87855"/>
        <c:axId val="1259880175"/>
      </c:barChart>
      <c:catAx>
        <c:axId val="125988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80175"/>
        <c:crosses val="autoZero"/>
        <c:auto val="1"/>
        <c:lblAlgn val="ctr"/>
        <c:lblOffset val="100"/>
        <c:noMultiLvlLbl val="0"/>
      </c:catAx>
      <c:valAx>
        <c:axId val="12598801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8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IE!$A$23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IE!$O$23:$S$23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0.48570000000000002</c:v>
                </c:pt>
                <c:pt idx="2">
                  <c:v>0.1852</c:v>
                </c:pt>
                <c:pt idx="3">
                  <c:v>0.4375</c:v>
                </c:pt>
                <c:pt idx="4">
                  <c:v>0.54170000000000007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3D-4E85-9D84-76B22C8E6DB8}"/>
            </c:ext>
          </c:extLst>
        </c:ser>
        <c:ser>
          <c:idx val="1"/>
          <c:order val="1"/>
          <c:tx>
            <c:strRef>
              <c:f>IE!$A$24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IE!$O$24:$S$24</c:f>
              <c:numCache>
                <c:formatCode>0.00%</c:formatCode>
                <c:ptCount val="5"/>
                <c:pt idx="0">
                  <c:v>0.40739999999999998</c:v>
                </c:pt>
                <c:pt idx="1">
                  <c:v>0.2286</c:v>
                </c:pt>
                <c:pt idx="2">
                  <c:v>0.37040000000000001</c:v>
                </c:pt>
                <c:pt idx="3">
                  <c:v>0.34380000000000011</c:v>
                </c:pt>
                <c:pt idx="4">
                  <c:v>0.41670000000000001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3D-4E85-9D84-76B22C8E6DB8}"/>
            </c:ext>
          </c:extLst>
        </c:ser>
        <c:ser>
          <c:idx val="2"/>
          <c:order val="2"/>
          <c:tx>
            <c:strRef>
              <c:f>IE!$A$25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IE!$O$25:$S$25</c:f>
              <c:numCache>
                <c:formatCode>0.00%</c:formatCode>
                <c:ptCount val="5"/>
                <c:pt idx="0">
                  <c:v>0.25929999999999997</c:v>
                </c:pt>
                <c:pt idx="1">
                  <c:v>0.28570000000000001</c:v>
                </c:pt>
                <c:pt idx="2">
                  <c:v>0.44440000000000002</c:v>
                </c:pt>
                <c:pt idx="3">
                  <c:v>0.21879999999999999</c:v>
                </c:pt>
                <c:pt idx="4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3D-4E85-9D84-76B22C8E6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6189247"/>
        <c:axId val="996180127"/>
      </c:barChart>
      <c:catAx>
        <c:axId val="99618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96180127"/>
        <c:crosses val="autoZero"/>
        <c:auto val="1"/>
        <c:lblAlgn val="ctr"/>
        <c:lblOffset val="100"/>
        <c:noMultiLvlLbl val="0"/>
      </c:catAx>
      <c:valAx>
        <c:axId val="996180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96189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IE!$A$29</c:f>
              <c:strCache>
                <c:ptCount val="1"/>
                <c:pt idx="0">
                  <c:v>Gestegen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IE!$J$29:$N$29</c:f>
              <c:numCache>
                <c:formatCode>0.00%</c:formatCode>
                <c:ptCount val="5"/>
                <c:pt idx="0">
                  <c:v>0.29630000000000001</c:v>
                </c:pt>
                <c:pt idx="1">
                  <c:v>0.42859999999999998</c:v>
                </c:pt>
                <c:pt idx="2">
                  <c:v>0.33329999999999999</c:v>
                </c:pt>
                <c:pt idx="3">
                  <c:v>0.34380000000000011</c:v>
                </c:pt>
                <c:pt idx="4">
                  <c:v>0.45829999999999999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7F-4030-BA7C-217D8A1A52B3}"/>
            </c:ext>
          </c:extLst>
        </c:ser>
        <c:ser>
          <c:idx val="1"/>
          <c:order val="1"/>
          <c:tx>
            <c:strRef>
              <c:f>IE!$A$30</c:f>
              <c:strCache>
                <c:ptCount val="1"/>
                <c:pt idx="0">
                  <c:v>Gelijk gebleven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IE!$J$30:$N$30</c:f>
              <c:numCache>
                <c:formatCode>0.00%</c:formatCode>
                <c:ptCount val="5"/>
                <c:pt idx="0">
                  <c:v>0.66670000000000007</c:v>
                </c:pt>
                <c:pt idx="1">
                  <c:v>0.54289999999999994</c:v>
                </c:pt>
                <c:pt idx="2">
                  <c:v>0.55559999999999998</c:v>
                </c:pt>
                <c:pt idx="3">
                  <c:v>0.59379999999999999</c:v>
                </c:pt>
                <c:pt idx="4">
                  <c:v>0.54170000000000007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7F-4030-BA7C-217D8A1A52B3}"/>
            </c:ext>
          </c:extLst>
        </c:ser>
        <c:ser>
          <c:idx val="2"/>
          <c:order val="2"/>
          <c:tx>
            <c:strRef>
              <c:f>IE!$A$31</c:f>
              <c:strCache>
                <c:ptCount val="1"/>
                <c:pt idx="0">
                  <c:v>Gedaald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IE!$J$31:$N$31</c:f>
              <c:numCache>
                <c:formatCode>0.00%</c:formatCode>
                <c:ptCount val="5"/>
                <c:pt idx="0">
                  <c:v>3.7000000000000012E-2</c:v>
                </c:pt>
                <c:pt idx="1">
                  <c:v>2.86E-2</c:v>
                </c:pt>
                <c:pt idx="2">
                  <c:v>0.1111</c:v>
                </c:pt>
                <c:pt idx="3">
                  <c:v>6.25E-2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7F-4030-BA7C-217D8A1A5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265887"/>
        <c:axId val="1241277887"/>
      </c:barChart>
      <c:catAx>
        <c:axId val="1241265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77887"/>
        <c:crosses val="autoZero"/>
        <c:auto val="1"/>
        <c:lblAlgn val="ctr"/>
        <c:lblOffset val="100"/>
        <c:noMultiLvlLbl val="0"/>
      </c:catAx>
      <c:valAx>
        <c:axId val="124127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65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IE!$A$35</c:f>
              <c:strCache>
                <c:ptCount val="1"/>
                <c:pt idx="0">
                  <c:v>Energietransitie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IE!$M$35:$Q$35</c:f>
              <c:numCache>
                <c:formatCode>0.00%</c:formatCode>
                <c:ptCount val="5"/>
                <c:pt idx="0">
                  <c:v>0.55559999999999998</c:v>
                </c:pt>
                <c:pt idx="1">
                  <c:v>0.47060000000000002</c:v>
                </c:pt>
                <c:pt idx="2">
                  <c:v>0.44440000000000002</c:v>
                </c:pt>
                <c:pt idx="3">
                  <c:v>0.27589999999999998</c:v>
                </c:pt>
                <c:pt idx="4">
                  <c:v>0.39129999999999998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0D-4013-921B-D9230E86C242}"/>
            </c:ext>
          </c:extLst>
        </c:ser>
        <c:ser>
          <c:idx val="1"/>
          <c:order val="1"/>
          <c:tx>
            <c:strRef>
              <c:f>IE!$A$36</c:f>
              <c:strCache>
                <c:ptCount val="1"/>
                <c:pt idx="0">
                  <c:v>Bedrijfsprocessen beter met AI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IE!$M$36:$Q$36</c:f>
              <c:numCache>
                <c:formatCode>0.00%</c:formatCode>
                <c:ptCount val="5"/>
                <c:pt idx="2">
                  <c:v>0.22220000000000001</c:v>
                </c:pt>
                <c:pt idx="3">
                  <c:v>0.48280000000000001</c:v>
                </c:pt>
                <c:pt idx="4">
                  <c:v>0.26090000000000002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0D-4013-921B-D9230E86C242}"/>
            </c:ext>
          </c:extLst>
        </c:ser>
        <c:ser>
          <c:idx val="2"/>
          <c:order val="2"/>
          <c:tx>
            <c:strRef>
              <c:f>IE!$A$37</c:f>
              <c:strCache>
                <c:ptCount val="1"/>
                <c:pt idx="0">
                  <c:v>Reshoring en nearshoring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IE!$M$37:$Q$37</c:f>
              <c:numCache>
                <c:formatCode>0.00%</c:formatCode>
                <c:ptCount val="5"/>
                <c:pt idx="0">
                  <c:v>0.1852</c:v>
                </c:pt>
                <c:pt idx="1">
                  <c:v>0.32350000000000001</c:v>
                </c:pt>
                <c:pt idx="2">
                  <c:v>0.37040000000000001</c:v>
                </c:pt>
                <c:pt idx="3">
                  <c:v>0.37930000000000003</c:v>
                </c:pt>
                <c:pt idx="4">
                  <c:v>0.56520000000000004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0D-4013-921B-D9230E86C242}"/>
            </c:ext>
          </c:extLst>
        </c:ser>
        <c:ser>
          <c:idx val="3"/>
          <c:order val="3"/>
          <c:tx>
            <c:strRef>
              <c:f>IE!$A$38</c:f>
              <c:strCache>
                <c:ptCount val="1"/>
                <c:pt idx="0">
                  <c:v>Rol van service &amp; onderhoud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IE!$M$38:$Q$38</c:f>
              <c:numCache>
                <c:formatCode>0.00%</c:formatCode>
                <c:ptCount val="5"/>
                <c:pt idx="0">
                  <c:v>0.29630000000000001</c:v>
                </c:pt>
                <c:pt idx="1">
                  <c:v>0.26469999999999999</c:v>
                </c:pt>
                <c:pt idx="2">
                  <c:v>0.22220000000000001</c:v>
                </c:pt>
                <c:pt idx="3">
                  <c:v>0.2069</c:v>
                </c:pt>
                <c:pt idx="4">
                  <c:v>0.13039999999999999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0D-4013-921B-D9230E86C242}"/>
            </c:ext>
          </c:extLst>
        </c:ser>
        <c:ser>
          <c:idx val="4"/>
          <c:order val="4"/>
          <c:tx>
            <c:strRef>
              <c:f>IE!$A$39</c:f>
              <c:strCache>
                <c:ptCount val="1"/>
                <c:pt idx="0">
                  <c:v>Internet of Things/ Industry 4.0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IE!$M$39:$Q$39</c:f>
              <c:numCache>
                <c:formatCode>0.00%</c:formatCode>
                <c:ptCount val="5"/>
                <c:pt idx="0">
                  <c:v>0.51849999999999996</c:v>
                </c:pt>
                <c:pt idx="1">
                  <c:v>0.47060000000000002</c:v>
                </c:pt>
                <c:pt idx="2">
                  <c:v>0.48149999999999998</c:v>
                </c:pt>
                <c:pt idx="3">
                  <c:v>0.27589999999999998</c:v>
                </c:pt>
                <c:pt idx="4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0D-4013-921B-D9230E86C242}"/>
            </c:ext>
          </c:extLst>
        </c:ser>
        <c:ser>
          <c:idx val="5"/>
          <c:order val="5"/>
          <c:tx>
            <c:strRef>
              <c:f>IE!$A$40</c:f>
              <c:strCache>
                <c:ptCount val="1"/>
                <c:pt idx="0">
                  <c:v>Groei door e-commerce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IE!$M$40:$Q$40</c:f>
              <c:numCache>
                <c:formatCode>0.00%</c:formatCode>
                <c:ptCount val="5"/>
                <c:pt idx="0">
                  <c:v>0.14810000000000001</c:v>
                </c:pt>
                <c:pt idx="1">
                  <c:v>0.2059</c:v>
                </c:pt>
                <c:pt idx="2">
                  <c:v>0.1852</c:v>
                </c:pt>
                <c:pt idx="3">
                  <c:v>0.1724</c:v>
                </c:pt>
                <c:pt idx="4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0D-4013-921B-D9230E86C242}"/>
            </c:ext>
          </c:extLst>
        </c:ser>
        <c:ser>
          <c:idx val="6"/>
          <c:order val="6"/>
          <c:tx>
            <c:strRef>
              <c:f>IE!$A$41</c:f>
              <c:strCache>
                <c:ptCount val="1"/>
                <c:pt idx="0">
                  <c:v>Overige (geef nadere toelichting)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IE!$M$41:$Q$41</c:f>
              <c:numCache>
                <c:formatCode>0.00%</c:formatCode>
                <c:ptCount val="5"/>
                <c:pt idx="0">
                  <c:v>0.22220000000000001</c:v>
                </c:pt>
                <c:pt idx="1">
                  <c:v>0.23530000000000001</c:v>
                </c:pt>
                <c:pt idx="2">
                  <c:v>0.29630000000000001</c:v>
                </c:pt>
                <c:pt idx="3">
                  <c:v>0.2414</c:v>
                </c:pt>
                <c:pt idx="4">
                  <c:v>0.21740000000000001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0D-4013-921B-D9230E86C2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697295"/>
        <c:axId val="1720694415"/>
      </c:barChart>
      <c:catAx>
        <c:axId val="1720697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20694415"/>
        <c:crosses val="autoZero"/>
        <c:auto val="1"/>
        <c:lblAlgn val="ctr"/>
        <c:lblOffset val="100"/>
        <c:noMultiLvlLbl val="0"/>
      </c:catAx>
      <c:valAx>
        <c:axId val="1720694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2069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54756194594373E-2"/>
          <c:y val="3.6167173394104114E-2"/>
          <c:w val="0.93657215798339544"/>
          <c:h val="0.70476808648927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IE!$A$154</c:f>
              <c:strCache>
                <c:ptCount val="1"/>
                <c:pt idx="0">
                  <c:v>Cyberdreiging (bijv. ransomware, phishing, datalekken)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IE!$B$154:$E$154</c:f>
              <c:numCache>
                <c:formatCode>0.00%</c:formatCode>
                <c:ptCount val="4"/>
                <c:pt idx="0">
                  <c:v>2.9399999999999999E-2</c:v>
                </c:pt>
                <c:pt idx="1">
                  <c:v>3.7000000000000012E-2</c:v>
                </c:pt>
                <c:pt idx="2">
                  <c:v>6.6699999999999995E-2</c:v>
                </c:pt>
                <c:pt idx="3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D-4FCA-9489-65D3748A0046}"/>
            </c:ext>
          </c:extLst>
        </c:ser>
        <c:ser>
          <c:idx val="1"/>
          <c:order val="1"/>
          <c:tx>
            <c:strRef>
              <c:f>IE!$A$155</c:f>
              <c:strCache>
                <c:ptCount val="1"/>
                <c:pt idx="0">
                  <c:v>Arbeidstekort (moeilijkheden bij het vinden of behouden van personeel)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IE!$B$155:$E$155</c:f>
              <c:numCache>
                <c:formatCode>0.00%</c:formatCode>
                <c:ptCount val="4"/>
                <c:pt idx="0">
                  <c:v>0.2059</c:v>
                </c:pt>
                <c:pt idx="1">
                  <c:v>0.29630000000000001</c:v>
                </c:pt>
                <c:pt idx="2">
                  <c:v>0.2</c:v>
                </c:pt>
                <c:pt idx="3">
                  <c:v>0.29170000000000001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3D-4FCA-9489-65D3748A0046}"/>
            </c:ext>
          </c:extLst>
        </c:ser>
        <c:ser>
          <c:idx val="2"/>
          <c:order val="2"/>
          <c:tx>
            <c:strRef>
              <c:f>IE!$A$156</c:f>
              <c:strCache>
                <c:ptCount val="1"/>
                <c:pt idx="0">
                  <c:v>Grondstoffentekort (leveringsproblemen of stijgende kosten van materialen)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IE!$B$156:$E$156</c:f>
              <c:numCache>
                <c:formatCode>0.00%</c:formatCode>
                <c:ptCount val="4"/>
                <c:pt idx="0">
                  <c:v>0</c:v>
                </c:pt>
                <c:pt idx="1">
                  <c:v>0.1111</c:v>
                </c:pt>
                <c:pt idx="2">
                  <c:v>0.1333</c:v>
                </c:pt>
                <c:pt idx="3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3D-4FCA-9489-65D3748A0046}"/>
            </c:ext>
          </c:extLst>
        </c:ser>
        <c:ser>
          <c:idx val="3"/>
          <c:order val="3"/>
          <c:tx>
            <c:strRef>
              <c:f>IE!$A$157</c:f>
              <c:strCache>
                <c:ptCount val="1"/>
                <c:pt idx="0">
                  <c:v>Oorlogs- en geopolitieke dreiging (effecten van internationale conflicten)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IE!$B$157:$E$157</c:f>
              <c:numCache>
                <c:formatCode>0.00%</c:formatCode>
                <c:ptCount val="4"/>
                <c:pt idx="0">
                  <c:v>0.29409999999999997</c:v>
                </c:pt>
                <c:pt idx="1">
                  <c:v>0.37040000000000001</c:v>
                </c:pt>
                <c:pt idx="2">
                  <c:v>0.4</c:v>
                </c:pt>
                <c:pt idx="3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3D-4FCA-9489-65D3748A0046}"/>
            </c:ext>
          </c:extLst>
        </c:ser>
        <c:ser>
          <c:idx val="4"/>
          <c:order val="4"/>
          <c:tx>
            <c:strRef>
              <c:f>IE!$A$158</c:f>
              <c:strCache>
                <c:ptCount val="1"/>
                <c:pt idx="0">
                  <c:v>Economische onzekerheid (bijv. inflatie, stijgende rentes, wisselkoersschommelingen)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IE!$B$158:$E$158</c:f>
              <c:numCache>
                <c:formatCode>0.00%</c:formatCode>
                <c:ptCount val="4"/>
                <c:pt idx="0">
                  <c:v>0.35289999999999999</c:v>
                </c:pt>
                <c:pt idx="1">
                  <c:v>0.1852</c:v>
                </c:pt>
                <c:pt idx="2">
                  <c:v>0.16669999999999999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3D-4FCA-9489-65D3748A0046}"/>
            </c:ext>
          </c:extLst>
        </c:ser>
        <c:ser>
          <c:idx val="5"/>
          <c:order val="5"/>
          <c:tx>
            <c:strRef>
              <c:f>IE!$A$159</c:f>
              <c:strCache>
                <c:ptCount val="1"/>
                <c:pt idx="0">
                  <c:v>Pandemie of gezondheidscrisis (impact op bedrijfsvoering en personeel)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IE!$B$159:$E$159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3D-4FCA-9489-65D3748A0046}"/>
            </c:ext>
          </c:extLst>
        </c:ser>
        <c:ser>
          <c:idx val="6"/>
          <c:order val="6"/>
          <c:tx>
            <c:strRef>
              <c:f>IE!$A$160</c:f>
              <c:strCache>
                <c:ptCount val="1"/>
                <c:pt idx="0">
                  <c:v>Anders, namelijk: …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IE!$B$160:$E$160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3D-4FCA-9489-65D3748A0046}"/>
            </c:ext>
          </c:extLst>
        </c:ser>
        <c:ser>
          <c:idx val="7"/>
          <c:order val="7"/>
          <c:tx>
            <c:strRef>
              <c:f>IE!$A$161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IE!$B$153:$E$153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IE!$B$161:$E$161</c:f>
              <c:numCache>
                <c:formatCode>0.00%</c:formatCode>
                <c:ptCount val="4"/>
                <c:pt idx="0">
                  <c:v>0.1176</c:v>
                </c:pt>
                <c:pt idx="1">
                  <c:v>0</c:v>
                </c:pt>
                <c:pt idx="2">
                  <c:v>3.3300000000000003E-2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3D-4FCA-9489-65D3748A0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25920"/>
        <c:axId val="1664922080"/>
      </c:barChart>
      <c:catAx>
        <c:axId val="16649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22080"/>
        <c:crosses val="autoZero"/>
        <c:auto val="1"/>
        <c:lblAlgn val="ctr"/>
        <c:lblOffset val="100"/>
        <c:noMultiLvlLbl val="0"/>
      </c:catAx>
      <c:valAx>
        <c:axId val="166492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2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IE!$A$174</c:f>
              <c:strCache>
                <c:ptCount val="1"/>
                <c:pt idx="0">
                  <c:v>Cyberdreiging (bijv. cybersecuritymaatregelen, IT-beveiliging)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IE!$B$174:$E$174</c:f>
              <c:numCache>
                <c:formatCode>0.00%</c:formatCode>
                <c:ptCount val="4"/>
                <c:pt idx="0">
                  <c:v>0.26469999999999999</c:v>
                </c:pt>
                <c:pt idx="1">
                  <c:v>0.37040000000000001</c:v>
                </c:pt>
                <c:pt idx="2">
                  <c:v>0.5333</c:v>
                </c:pt>
                <c:pt idx="3">
                  <c:v>0.41670000000000001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07-4ECE-8D82-74E072488457}"/>
            </c:ext>
          </c:extLst>
        </c:ser>
        <c:ser>
          <c:idx val="1"/>
          <c:order val="1"/>
          <c:tx>
            <c:strRef>
              <c:f>IE!$A$175</c:f>
              <c:strCache>
                <c:ptCount val="1"/>
                <c:pt idx="0">
                  <c:v>Arbeidstekort (bijv. wervingsstrategieën, automatisering)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IE!$B$175:$E$175</c:f>
              <c:numCache>
                <c:formatCode>0.00%</c:formatCode>
                <c:ptCount val="4"/>
                <c:pt idx="0">
                  <c:v>8.8200000000000001E-2</c:v>
                </c:pt>
                <c:pt idx="1">
                  <c:v>7.4099999999999999E-2</c:v>
                </c:pt>
                <c:pt idx="2">
                  <c:v>3.3300000000000003E-2</c:v>
                </c:pt>
                <c:pt idx="3">
                  <c:v>0.20830000000000001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07-4ECE-8D82-74E072488457}"/>
            </c:ext>
          </c:extLst>
        </c:ser>
        <c:ser>
          <c:idx val="2"/>
          <c:order val="2"/>
          <c:tx>
            <c:strRef>
              <c:f>IE!$A$176</c:f>
              <c:strCache>
                <c:ptCount val="1"/>
                <c:pt idx="0">
                  <c:v>Grondstoffentekort (bijv. alternatieve leveranciers, voorraadbeheer)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IE!$B$176:$E$176</c:f>
              <c:numCache>
                <c:formatCode>0.00%</c:formatCode>
                <c:ptCount val="4"/>
                <c:pt idx="0">
                  <c:v>5.8799999999999998E-2</c:v>
                </c:pt>
                <c:pt idx="1">
                  <c:v>0.14810000000000001</c:v>
                </c:pt>
                <c:pt idx="2">
                  <c:v>0.16669999999999999</c:v>
                </c:pt>
                <c:pt idx="3">
                  <c:v>8.3299999999999999E-2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07-4ECE-8D82-74E072488457}"/>
            </c:ext>
          </c:extLst>
        </c:ser>
        <c:ser>
          <c:idx val="3"/>
          <c:order val="3"/>
          <c:tx>
            <c:strRef>
              <c:f>IE!$A$177</c:f>
              <c:strCache>
                <c:ptCount val="1"/>
                <c:pt idx="0">
                  <c:v>Oorlogs- en geopolitieke dreiging (bijv. scenarioanalyses, diversificatie van markten)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IE!$B$177:$E$177</c:f>
              <c:numCache>
                <c:formatCode>0.00%</c:formatCode>
                <c:ptCount val="4"/>
                <c:pt idx="0">
                  <c:v>5.8799999999999998E-2</c:v>
                </c:pt>
                <c:pt idx="1">
                  <c:v>3.7000000000000012E-2</c:v>
                </c:pt>
                <c:pt idx="2">
                  <c:v>6.6699999999999995E-2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07-4ECE-8D82-74E072488457}"/>
            </c:ext>
          </c:extLst>
        </c:ser>
        <c:ser>
          <c:idx val="4"/>
          <c:order val="4"/>
          <c:tx>
            <c:strRef>
              <c:f>IE!$A$178</c:f>
              <c:strCache>
                <c:ptCount val="1"/>
                <c:pt idx="0">
                  <c:v>Economische onzekerheid (bijv. kostenbesparing, flexibele prijsstrategieën)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IE!$B$178:$E$178</c:f>
              <c:numCache>
                <c:formatCode>0.00%</c:formatCode>
                <c:ptCount val="4"/>
                <c:pt idx="0">
                  <c:v>0.2059</c:v>
                </c:pt>
                <c:pt idx="1">
                  <c:v>0.14810000000000001</c:v>
                </c:pt>
                <c:pt idx="2">
                  <c:v>0.1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07-4ECE-8D82-74E072488457}"/>
            </c:ext>
          </c:extLst>
        </c:ser>
        <c:ser>
          <c:idx val="5"/>
          <c:order val="5"/>
          <c:tx>
            <c:strRef>
              <c:f>IE!$A$179</c:f>
              <c:strCache>
                <c:ptCount val="1"/>
                <c:pt idx="0">
                  <c:v>Pandemie of gezondheidscrisis (bijv. thuiswerkbeleid, gezondheidsmaatregelen)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IE!$B$179:$E$179</c:f>
              <c:numCache>
                <c:formatCode>0.00%</c:formatCode>
                <c:ptCount val="4"/>
                <c:pt idx="0">
                  <c:v>2.9399999999999999E-2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07-4ECE-8D82-74E072488457}"/>
            </c:ext>
          </c:extLst>
        </c:ser>
        <c:ser>
          <c:idx val="6"/>
          <c:order val="6"/>
          <c:tx>
            <c:strRef>
              <c:f>IE!$A$180</c:f>
              <c:strCache>
                <c:ptCount val="1"/>
                <c:pt idx="0">
                  <c:v>Geen specifieke voorbereidingen getroffen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IE!$B$180:$E$180</c:f>
              <c:numCache>
                <c:formatCode>0.00%</c:formatCode>
                <c:ptCount val="4"/>
                <c:pt idx="0">
                  <c:v>0.2059</c:v>
                </c:pt>
                <c:pt idx="1">
                  <c:v>0.14810000000000001</c:v>
                </c:pt>
                <c:pt idx="2">
                  <c:v>6.6699999999999995E-2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07-4ECE-8D82-74E072488457}"/>
            </c:ext>
          </c:extLst>
        </c:ser>
        <c:ser>
          <c:idx val="7"/>
          <c:order val="7"/>
          <c:tx>
            <c:strRef>
              <c:f>IE!$A$181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IE!$B$173:$E$173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IE!$B$181:$E$181</c:f>
              <c:numCache>
                <c:formatCode>0.00%</c:formatCode>
                <c:ptCount val="4"/>
                <c:pt idx="0">
                  <c:v>8.8200000000000001E-2</c:v>
                </c:pt>
                <c:pt idx="1">
                  <c:v>7.4099999999999999E-2</c:v>
                </c:pt>
                <c:pt idx="2">
                  <c:v>3.3300000000000003E-2</c:v>
                </c:pt>
                <c:pt idx="3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407-4ECE-8D82-74E072488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49920"/>
        <c:axId val="1664958560"/>
      </c:barChart>
      <c:catAx>
        <c:axId val="166494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58560"/>
        <c:crosses val="autoZero"/>
        <c:auto val="1"/>
        <c:lblAlgn val="ctr"/>
        <c:lblOffset val="100"/>
        <c:noMultiLvlLbl val="0"/>
      </c:catAx>
      <c:valAx>
        <c:axId val="166495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4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03A0-0FDC-04A0-214F-7D07959B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0EE69F-A3A6-ABDC-87CD-EDE0FA7B3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12F455-A090-A70A-2DBE-3CF51844D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152467-6479-F1EA-A5B4-6E336CA5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4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46EA-661B-E8B5-234C-9E3D73FB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499339-771B-344F-369D-6F8C1B9DC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69F7D16-5B87-9988-644E-6665A936C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7EB745-BF7E-95B0-D778-6A14614E8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4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6456-A56E-B5BB-F292-B855804D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53AF3B-08CD-7FAB-4289-8DA97ADC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077836-F3DC-3EEB-8C5C-490A1753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B76E-3BA5-8122-68F6-0E3997D0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Q4, 2025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6C09-F202-2278-0A2D-2209C4B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85CE99C-D38C-1629-A0CF-106EABDC0A30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2C62B6-E732-B5A6-89DF-AE015DA8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99408FE3-3F26-4932-BAC9-0E29CC175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42172"/>
              </p:ext>
            </p:extLst>
          </p:nvPr>
        </p:nvGraphicFramePr>
        <p:xfrm>
          <a:off x="697584" y="1611984"/>
          <a:ext cx="11023361" cy="444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23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24627"/>
            <a:ext cx="114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</a:rPr>
              <a:t>8.</a:t>
            </a:r>
            <a:r>
              <a:rPr lang="nl-NL" sz="3600" dirty="0">
                <a:solidFill>
                  <a:srgbClr val="000000"/>
                </a:solidFill>
              </a:rPr>
              <a:t> Op welke van de volgende dreigingen heeft jouw organisatie zich actief voorbereid?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F727F426-4F90-4F17-8DE5-892DCCB2EA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553845"/>
              </p:ext>
            </p:extLst>
          </p:nvPr>
        </p:nvGraphicFramePr>
        <p:xfrm>
          <a:off x="933254" y="1724955"/>
          <a:ext cx="10162094" cy="432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ACD1-0A6F-9FD4-9A1F-BEAD38C2F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DED8-B97D-5077-1C9C-9437D1C30296}"/>
              </a:ext>
            </a:extLst>
          </p:cNvPr>
          <p:cNvSpPr txBox="1"/>
          <p:nvPr/>
        </p:nvSpPr>
        <p:spPr>
          <a:xfrm>
            <a:off x="359434" y="514257"/>
            <a:ext cx="114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9.</a:t>
            </a:r>
            <a:r>
              <a:rPr lang="nl-NL" sz="3600" b="0" i="0" u="none" strike="noStrike" baseline="0" dirty="0">
                <a:effectLst/>
              </a:rPr>
              <a:t> Waar zou FHI jouw organisatie mee kunnen helpen?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C968DF-540D-09E7-3B82-304476149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08003FF-27DC-07C6-368A-99C6990A8A92}"/>
              </a:ext>
            </a:extLst>
          </p:cNvPr>
          <p:cNvSpPr txBox="1"/>
          <p:nvPr/>
        </p:nvSpPr>
        <p:spPr>
          <a:xfrm>
            <a:off x="534390" y="1209303"/>
            <a:ext cx="107234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Q1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Marketing/exposure in het buitenland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Netwerken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Voorlichting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Bescherming distributeurs</a:t>
            </a:r>
          </a:p>
          <a:p>
            <a:r>
              <a:rPr lang="nl-NL" b="1" dirty="0"/>
              <a:t>Q2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Advies economische situatie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Technisch personeel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Gezamenlijke aanpak Defensie</a:t>
            </a:r>
          </a:p>
          <a:p>
            <a:r>
              <a:rPr lang="nl-NL" b="1" dirty="0"/>
              <a:t>Q3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Lobby regeldruk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Duiden van marktontwikkelingen</a:t>
            </a:r>
          </a:p>
          <a:p>
            <a:r>
              <a:rPr lang="nl-NL" b="1" dirty="0"/>
              <a:t>Q4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Contact leggen met Defensie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Gezonde verkoopvoorwaarden definiëren.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Contacten leggen met mogelijk geïnteresseerde partijen voor kale pcb's.</a:t>
            </a:r>
          </a:p>
        </p:txBody>
      </p:sp>
    </p:spTree>
    <p:extLst>
      <p:ext uri="{BB962C8B-B14F-4D97-AF65-F5344CB8AC3E}">
        <p14:creationId xmlns:p14="http://schemas.microsoft.com/office/powerpoint/2010/main" val="341491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r="26757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773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2DD881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Q4-2025 </a:t>
            </a: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2DD881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2DD881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Industriële Elektronica</a:t>
            </a:r>
            <a:endParaRPr lang="nl-NL" sz="4000" dirty="0">
              <a:solidFill>
                <a:srgbClr val="2DD881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F35138B1-11A8-4BD6-860C-D88166C15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989899"/>
              </p:ext>
            </p:extLst>
          </p:nvPr>
        </p:nvGraphicFramePr>
        <p:xfrm>
          <a:off x="1065230" y="1800520"/>
          <a:ext cx="10114960" cy="425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35C6FD38-886F-4AE7-BF3A-A0B2395076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930857"/>
              </p:ext>
            </p:extLst>
          </p:nvPr>
        </p:nvGraphicFramePr>
        <p:xfrm>
          <a:off x="1376313" y="2063114"/>
          <a:ext cx="9785023" cy="389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CE0472BC-C83C-475C-9384-EB3C335BE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300749"/>
              </p:ext>
            </p:extLst>
          </p:nvPr>
        </p:nvGraphicFramePr>
        <p:xfrm>
          <a:off x="1385740" y="2058352"/>
          <a:ext cx="9728462" cy="390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A0FA3917-52E3-4D15-AD0F-097FDB09A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531506"/>
              </p:ext>
            </p:extLst>
          </p:nvPr>
        </p:nvGraphicFramePr>
        <p:xfrm>
          <a:off x="1555423" y="1791094"/>
          <a:ext cx="9040305" cy="4176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4FEDF1E8-E88A-4955-AACF-667C22C28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138395"/>
              </p:ext>
            </p:extLst>
          </p:nvPr>
        </p:nvGraphicFramePr>
        <p:xfrm>
          <a:off x="820132" y="1677972"/>
          <a:ext cx="10671141" cy="427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E971C52D-F30C-4F52-BDA1-F84598F89D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976604"/>
              </p:ext>
            </p:extLst>
          </p:nvPr>
        </p:nvGraphicFramePr>
        <p:xfrm>
          <a:off x="1187777" y="1187777"/>
          <a:ext cx="9526405" cy="4760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6D78-BD4B-FE8F-41F0-7C276C75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99988E0-DE2C-3D00-0E2F-A5491BD918BB}"/>
              </a:ext>
            </a:extLst>
          </p:cNvPr>
          <p:cNvSpPr txBox="1"/>
          <p:nvPr/>
        </p:nvSpPr>
        <p:spPr>
          <a:xfrm>
            <a:off x="359434" y="514257"/>
            <a:ext cx="114731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2800" b="0" dirty="0"/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Outsourcing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AI</a:t>
            </a: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Militaire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bestedingen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Europa</a:t>
            </a: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Geopolitieke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ontwikkelingen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Toename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chip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gebruik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Groei in de EU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markt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Ontwikkeling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nieuwe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producten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Betere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service /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kortere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levertijden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dan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Aziatische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leveranciers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door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grote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voorraden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in-house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Groei door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kennisversterking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1EAC37-69E8-B6B0-A2CA-6D0E67A3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8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8A4BD"/>
      </a:accent1>
      <a:accent2>
        <a:srgbClr val="2DD881"/>
      </a:accent2>
      <a:accent3>
        <a:srgbClr val="FFDA56"/>
      </a:accent3>
      <a:accent4>
        <a:srgbClr val="B14AE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9366</TotalTime>
  <Words>269</Words>
  <Application>Microsoft Office PowerPoint</Application>
  <PresentationFormat>Breedbeeld</PresentationFormat>
  <Paragraphs>55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96</cp:revision>
  <dcterms:created xsi:type="dcterms:W3CDTF">2024-03-22T14:41:20Z</dcterms:created>
  <dcterms:modified xsi:type="dcterms:W3CDTF">2026-02-17T15:46:14Z</dcterms:modified>
</cp:coreProperties>
</file>