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1" r:id="rId10"/>
    <p:sldId id="30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33A"/>
    <a:srgbClr val="F8F5E8"/>
    <a:srgbClr val="FFF960"/>
    <a:srgbClr val="2A5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2026'!$J$2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2026'!$J$3:$J$5</c:f>
              <c:numCache>
                <c:formatCode>0.00%</c:formatCode>
                <c:ptCount val="3"/>
                <c:pt idx="0">
                  <c:v>0.58329999999999993</c:v>
                </c:pt>
                <c:pt idx="1">
                  <c:v>0.16669999999999999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6-4463-9D8D-4742C97F73D1}"/>
            </c:ext>
          </c:extLst>
        </c:ser>
        <c:ser>
          <c:idx val="1"/>
          <c:order val="1"/>
          <c:tx>
            <c:strRef>
              <c:f>'FHI Q1 2026'!$K$2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2026'!$K$3:$K$5</c:f>
              <c:numCache>
                <c:formatCode>0.00%</c:formatCode>
                <c:ptCount val="3"/>
                <c:pt idx="0">
                  <c:v>0.6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C6-4463-9D8D-4742C97F73D1}"/>
            </c:ext>
          </c:extLst>
        </c:ser>
        <c:ser>
          <c:idx val="2"/>
          <c:order val="2"/>
          <c:tx>
            <c:strRef>
              <c:f>'FHI Q1 2026'!$L$2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2026'!$L$3:$L$5</c:f>
              <c:numCache>
                <c:formatCode>0.00%</c:formatCode>
                <c:ptCount val="3"/>
                <c:pt idx="0">
                  <c:v>0.42859999999999998</c:v>
                </c:pt>
                <c:pt idx="1">
                  <c:v>7.1399999999999991E-2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C6-4463-9D8D-4742C97F73D1}"/>
            </c:ext>
          </c:extLst>
        </c:ser>
        <c:ser>
          <c:idx val="3"/>
          <c:order val="3"/>
          <c:tx>
            <c:strRef>
              <c:f>'FHI Q1 2026'!$M$2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2026'!$A$3:$I$5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2026'!$M$3:$M$5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C6-4463-9D8D-4742C97F7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5325775"/>
        <c:axId val="1215326255"/>
      </c:barChart>
      <c:catAx>
        <c:axId val="1215325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5326255"/>
        <c:crosses val="autoZero"/>
        <c:auto val="1"/>
        <c:lblAlgn val="ctr"/>
        <c:lblOffset val="100"/>
        <c:noMultiLvlLbl val="0"/>
      </c:catAx>
      <c:valAx>
        <c:axId val="1215326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5325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2026'!$J$8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2026'!$J$9:$J$11</c:f>
              <c:numCache>
                <c:formatCode>0.00%</c:formatCode>
                <c:ptCount val="3"/>
                <c:pt idx="0">
                  <c:v>0.43480000000000002</c:v>
                </c:pt>
                <c:pt idx="1">
                  <c:v>0.26090000000000002</c:v>
                </c:pt>
                <c:pt idx="2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2F-4F8E-BFF8-CFBBC0056F23}"/>
            </c:ext>
          </c:extLst>
        </c:ser>
        <c:ser>
          <c:idx val="1"/>
          <c:order val="1"/>
          <c:tx>
            <c:strRef>
              <c:f>'FHI Q1 2026'!$K$8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2026'!$K$9:$K$11</c:f>
              <c:numCache>
                <c:formatCode>0.00%</c:formatCode>
                <c:ptCount val="3"/>
                <c:pt idx="0">
                  <c:v>0.64</c:v>
                </c:pt>
                <c:pt idx="1">
                  <c:v>0.16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2F-4F8E-BFF8-CFBBC0056F23}"/>
            </c:ext>
          </c:extLst>
        </c:ser>
        <c:ser>
          <c:idx val="2"/>
          <c:order val="2"/>
          <c:tx>
            <c:strRef>
              <c:f>'FHI Q1 2026'!$L$8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2026'!$L$9:$L$11</c:f>
              <c:numCache>
                <c:formatCode>0.00%</c:formatCode>
                <c:ptCount val="3"/>
                <c:pt idx="0">
                  <c:v>0.42859999999999998</c:v>
                </c:pt>
                <c:pt idx="1">
                  <c:v>0.28570000000000001</c:v>
                </c:pt>
                <c:pt idx="2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2F-4F8E-BFF8-CFBBC0056F23}"/>
            </c:ext>
          </c:extLst>
        </c:ser>
        <c:ser>
          <c:idx val="3"/>
          <c:order val="3"/>
          <c:tx>
            <c:strRef>
              <c:f>'FHI Q1 2026'!$M$8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2026'!$A$9:$I$11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2026'!$M$9:$M$11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2F-4F8E-BFF8-CFBBC0056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907535"/>
        <c:axId val="1259908015"/>
      </c:barChart>
      <c:catAx>
        <c:axId val="1259907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908015"/>
        <c:crosses val="autoZero"/>
        <c:auto val="1"/>
        <c:lblAlgn val="ctr"/>
        <c:lblOffset val="100"/>
        <c:noMultiLvlLbl val="0"/>
      </c:catAx>
      <c:valAx>
        <c:axId val="125990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907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2026'!$J$14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2026'!$J$15:$J$17</c:f>
              <c:numCache>
                <c:formatCode>0.00%</c:formatCode>
                <c:ptCount val="3"/>
                <c:pt idx="0">
                  <c:v>0.52170000000000005</c:v>
                </c:pt>
                <c:pt idx="1">
                  <c:v>0.30430000000000001</c:v>
                </c:pt>
                <c:pt idx="2">
                  <c:v>0.1739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7-4F69-B554-2BA48BF1A16F}"/>
            </c:ext>
          </c:extLst>
        </c:ser>
        <c:ser>
          <c:idx val="1"/>
          <c:order val="1"/>
          <c:tx>
            <c:strRef>
              <c:f>'FHI Q1 2026'!$K$14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2026'!$K$15:$K$17</c:f>
              <c:numCache>
                <c:formatCode>0.00%</c:formatCode>
                <c:ptCount val="3"/>
                <c:pt idx="0">
                  <c:v>0.70829999999999993</c:v>
                </c:pt>
                <c:pt idx="1">
                  <c:v>8.3299999999999999E-2</c:v>
                </c:pt>
                <c:pt idx="2">
                  <c:v>0.20830000000000001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7-4F69-B554-2BA48BF1A16F}"/>
            </c:ext>
          </c:extLst>
        </c:ser>
        <c:ser>
          <c:idx val="2"/>
          <c:order val="2"/>
          <c:tx>
            <c:strRef>
              <c:f>'FHI Q1 2026'!$L$14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2026'!$L$15:$L$17</c:f>
              <c:numCache>
                <c:formatCode>0.00%</c:formatCode>
                <c:ptCount val="3"/>
                <c:pt idx="0">
                  <c:v>0.35709999999999997</c:v>
                </c:pt>
                <c:pt idx="1">
                  <c:v>0.35709999999999997</c:v>
                </c:pt>
                <c:pt idx="2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F7-4F69-B554-2BA48BF1A16F}"/>
            </c:ext>
          </c:extLst>
        </c:ser>
        <c:ser>
          <c:idx val="3"/>
          <c:order val="3"/>
          <c:tx>
            <c:strRef>
              <c:f>'FHI Q1 2026'!$M$14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2026'!$A$15:$I$17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2026'!$M$15:$M$17</c:f>
              <c:numCache>
                <c:formatCode>0.00%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F7-4F69-B554-2BA48BF1A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6462527"/>
        <c:axId val="1296455327"/>
      </c:barChart>
      <c:catAx>
        <c:axId val="129646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6455327"/>
        <c:crosses val="autoZero"/>
        <c:auto val="1"/>
        <c:lblAlgn val="ctr"/>
        <c:lblOffset val="100"/>
        <c:noMultiLvlLbl val="0"/>
      </c:catAx>
      <c:valAx>
        <c:axId val="129645532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6462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2026'!$J$20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2026'!$J$21:$J$23</c:f>
              <c:numCache>
                <c:formatCode>0.00%</c:formatCode>
                <c:ptCount val="3"/>
                <c:pt idx="0">
                  <c:v>0.39129999999999998</c:v>
                </c:pt>
                <c:pt idx="1">
                  <c:v>0.30430000000000001</c:v>
                </c:pt>
                <c:pt idx="2">
                  <c:v>0.30430000000000001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65-4030-9279-186C3BAA3A86}"/>
            </c:ext>
          </c:extLst>
        </c:ser>
        <c:ser>
          <c:idx val="1"/>
          <c:order val="1"/>
          <c:tx>
            <c:strRef>
              <c:f>'FHI Q1 2026'!$K$20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2026'!$K$21:$K$23</c:f>
              <c:numCache>
                <c:formatCode>0.00%</c:formatCode>
                <c:ptCount val="3"/>
                <c:pt idx="0">
                  <c:v>0.66670000000000007</c:v>
                </c:pt>
                <c:pt idx="1">
                  <c:v>0.16669999999999999</c:v>
                </c:pt>
                <c:pt idx="2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65-4030-9279-186C3BAA3A86}"/>
            </c:ext>
          </c:extLst>
        </c:ser>
        <c:ser>
          <c:idx val="2"/>
          <c:order val="2"/>
          <c:tx>
            <c:strRef>
              <c:f>'FHI Q1 2026'!$L$20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2026'!$L$21:$L$23</c:f>
              <c:numCache>
                <c:formatCode>0.00%</c:formatCode>
                <c:ptCount val="3"/>
                <c:pt idx="0">
                  <c:v>0.42859999999999998</c:v>
                </c:pt>
                <c:pt idx="1">
                  <c:v>0.21429999999999999</c:v>
                </c:pt>
                <c:pt idx="2">
                  <c:v>0.35709999999999997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65-4030-9279-186C3BAA3A86}"/>
            </c:ext>
          </c:extLst>
        </c:ser>
        <c:ser>
          <c:idx val="3"/>
          <c:order val="3"/>
          <c:tx>
            <c:strRef>
              <c:f>'FHI Q1 2026'!$M$20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2026'!$A$21:$I$23</c:f>
              <c:strCache>
                <c:ptCount val="3"/>
                <c:pt idx="0">
                  <c:v>Beter</c:v>
                </c:pt>
                <c:pt idx="1">
                  <c:v>Gelijk</c:v>
                </c:pt>
                <c:pt idx="2">
                  <c:v>Slechter</c:v>
                </c:pt>
              </c:strCache>
            </c:strRef>
          </c:cat>
          <c:val>
            <c:numRef>
              <c:f>'FHI Q1 2026'!$M$21:$M$23</c:f>
              <c:numCache>
                <c:formatCode>0.00%</c:formatCode>
                <c:ptCount val="3"/>
                <c:pt idx="0">
                  <c:v>0.25</c:v>
                </c:pt>
                <c:pt idx="1">
                  <c:v>0.75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65-4030-9279-186C3BAA3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796143"/>
        <c:axId val="1341802383"/>
      </c:barChart>
      <c:catAx>
        <c:axId val="134179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41802383"/>
        <c:crosses val="autoZero"/>
        <c:auto val="1"/>
        <c:lblAlgn val="ctr"/>
        <c:lblOffset val="100"/>
        <c:noMultiLvlLbl val="0"/>
      </c:catAx>
      <c:valAx>
        <c:axId val="1341802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4179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2026'!$J$26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Q1 2026'!$J$27:$J$29</c:f>
              <c:numCache>
                <c:formatCode>0.00%</c:formatCode>
                <c:ptCount val="3"/>
                <c:pt idx="0">
                  <c:v>0.6522</c:v>
                </c:pt>
                <c:pt idx="1">
                  <c:v>0.3478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5-4149-9EFD-A8B813EF93C7}"/>
            </c:ext>
          </c:extLst>
        </c:ser>
        <c:ser>
          <c:idx val="1"/>
          <c:order val="1"/>
          <c:tx>
            <c:strRef>
              <c:f>'FHI Q1 2026'!$K$26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Q1 2026'!$K$27:$K$29</c:f>
              <c:numCache>
                <c:formatCode>0.00%</c:formatCode>
                <c:ptCount val="3"/>
                <c:pt idx="0">
                  <c:v>0.58329999999999993</c:v>
                </c:pt>
                <c:pt idx="1">
                  <c:v>0.41670000000000001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5-4149-9EFD-A8B813EF93C7}"/>
            </c:ext>
          </c:extLst>
        </c:ser>
        <c:ser>
          <c:idx val="2"/>
          <c:order val="2"/>
          <c:tx>
            <c:strRef>
              <c:f>'FHI Q1 2026'!$L$26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Q1 2026'!$L$27:$L$29</c:f>
              <c:numCache>
                <c:formatCode>0.00%</c:formatCode>
                <c:ptCount val="3"/>
                <c:pt idx="0">
                  <c:v>0.42859999999999998</c:v>
                </c:pt>
                <c:pt idx="1">
                  <c:v>0.57140000000000002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55-4149-9EFD-A8B813EF93C7}"/>
            </c:ext>
          </c:extLst>
        </c:ser>
        <c:ser>
          <c:idx val="3"/>
          <c:order val="3"/>
          <c:tx>
            <c:strRef>
              <c:f>'FHI Q1 2026'!$M$26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2026'!$A$27:$I$29</c:f>
              <c:strCache>
                <c:ptCount val="3"/>
                <c:pt idx="0">
                  <c:v>gestegen</c:v>
                </c:pt>
                <c:pt idx="1">
                  <c:v>gelijk gebleven</c:v>
                </c:pt>
                <c:pt idx="2">
                  <c:v>gedaald</c:v>
                </c:pt>
              </c:strCache>
            </c:strRef>
          </c:cat>
          <c:val>
            <c:numRef>
              <c:f>'FHI Q1 2026'!$M$27:$M$29</c:f>
              <c:numCache>
                <c:formatCode>0.00%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55-4149-9EFD-A8B813EF9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3923487"/>
        <c:axId val="1293918687"/>
      </c:barChart>
      <c:catAx>
        <c:axId val="129392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18687"/>
        <c:crosses val="autoZero"/>
        <c:auto val="1"/>
        <c:lblAlgn val="ctr"/>
        <c:lblOffset val="100"/>
        <c:noMultiLvlLbl val="0"/>
      </c:catAx>
      <c:valAx>
        <c:axId val="12939186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23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2026'!$J$32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2026'!$A$33:$I$39</c:f>
              <c:strCache>
                <c:ptCount val="7"/>
                <c:pt idx="0">
                  <c:v>Energietransitie</c:v>
                </c:pt>
                <c:pt idx="1">
                  <c:v>Reshoring en nearshoring</c:v>
                </c:pt>
                <c:pt idx="2">
                  <c:v>Bedrijfsprocessen beter met AI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Q1 2026'!$J$33:$J$39</c:f>
              <c:numCache>
                <c:formatCode>0.00%</c:formatCode>
                <c:ptCount val="7"/>
                <c:pt idx="0">
                  <c:v>0.59089999999999998</c:v>
                </c:pt>
                <c:pt idx="1">
                  <c:v>0.13639999999999999</c:v>
                </c:pt>
                <c:pt idx="2">
                  <c:v>0.36359999999999998</c:v>
                </c:pt>
                <c:pt idx="3">
                  <c:v>0.54549999999999998</c:v>
                </c:pt>
                <c:pt idx="4">
                  <c:v>0.2273</c:v>
                </c:pt>
                <c:pt idx="5">
                  <c:v>9.0899999999999995E-2</c:v>
                </c:pt>
                <c:pt idx="6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C6-4AB3-B76B-1645DA83C158}"/>
            </c:ext>
          </c:extLst>
        </c:ser>
        <c:ser>
          <c:idx val="1"/>
          <c:order val="1"/>
          <c:tx>
            <c:strRef>
              <c:f>'FHI Q1 2026'!$K$32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2026'!$A$33:$I$39</c:f>
              <c:strCache>
                <c:ptCount val="7"/>
                <c:pt idx="0">
                  <c:v>Energietransitie</c:v>
                </c:pt>
                <c:pt idx="1">
                  <c:v>Reshoring en nearshoring</c:v>
                </c:pt>
                <c:pt idx="2">
                  <c:v>Bedrijfsprocessen beter met AI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Q1 2026'!$K$33:$K$39</c:f>
              <c:numCache>
                <c:formatCode>0.00%</c:formatCode>
                <c:ptCount val="7"/>
                <c:pt idx="0">
                  <c:v>0.54549999999999998</c:v>
                </c:pt>
                <c:pt idx="1">
                  <c:v>0.36359999999999998</c:v>
                </c:pt>
                <c:pt idx="2">
                  <c:v>0.45450000000000002</c:v>
                </c:pt>
                <c:pt idx="3">
                  <c:v>0.2273</c:v>
                </c:pt>
                <c:pt idx="4">
                  <c:v>0.18179999999999999</c:v>
                </c:pt>
                <c:pt idx="5">
                  <c:v>0.2273</c:v>
                </c:pt>
                <c:pt idx="6">
                  <c:v>0.18179999999999999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C6-4AB3-B76B-1645DA83C158}"/>
            </c:ext>
          </c:extLst>
        </c:ser>
        <c:ser>
          <c:idx val="2"/>
          <c:order val="2"/>
          <c:tx>
            <c:strRef>
              <c:f>'FHI Q1 2026'!$L$32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2026'!$A$33:$I$39</c:f>
              <c:strCache>
                <c:ptCount val="7"/>
                <c:pt idx="0">
                  <c:v>Energietransitie</c:v>
                </c:pt>
                <c:pt idx="1">
                  <c:v>Reshoring en nearshoring</c:v>
                </c:pt>
                <c:pt idx="2">
                  <c:v>Bedrijfsprocessen beter met AI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Q1 2026'!$L$33:$L$39</c:f>
              <c:numCache>
                <c:formatCode>0.00%</c:formatCode>
                <c:ptCount val="7"/>
                <c:pt idx="0">
                  <c:v>0.42859999999999998</c:v>
                </c:pt>
                <c:pt idx="1">
                  <c:v>0</c:v>
                </c:pt>
                <c:pt idx="2">
                  <c:v>0.42859999999999998</c:v>
                </c:pt>
                <c:pt idx="3">
                  <c:v>0.71430000000000005</c:v>
                </c:pt>
                <c:pt idx="4">
                  <c:v>0.1429</c:v>
                </c:pt>
                <c:pt idx="5">
                  <c:v>0.21429999999999999</c:v>
                </c:pt>
                <c:pt idx="6">
                  <c:v>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C6-4AB3-B76B-1645DA83C158}"/>
            </c:ext>
          </c:extLst>
        </c:ser>
        <c:ser>
          <c:idx val="3"/>
          <c:order val="3"/>
          <c:tx>
            <c:strRef>
              <c:f>'FHI Q1 2026'!$M$32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2026'!$A$33:$I$39</c:f>
              <c:strCache>
                <c:ptCount val="7"/>
                <c:pt idx="0">
                  <c:v>Energietransitie</c:v>
                </c:pt>
                <c:pt idx="1">
                  <c:v>Reshoring en nearshoring</c:v>
                </c:pt>
                <c:pt idx="2">
                  <c:v>Bedrijfsprocessen beter met AI</c:v>
                </c:pt>
                <c:pt idx="3">
                  <c:v>Rol van service &amp; onderhoud</c:v>
                </c:pt>
                <c:pt idx="4">
                  <c:v>Internet of Things/ Industry 4.0</c:v>
                </c:pt>
                <c:pt idx="5">
                  <c:v>Groei door E-commerce</c:v>
                </c:pt>
                <c:pt idx="6">
                  <c:v>Overige (geef nadere toelichting)</c:v>
                </c:pt>
              </c:strCache>
            </c:strRef>
          </c:cat>
          <c:val>
            <c:numRef>
              <c:f>'FHI Q1 2026'!$M$33:$M$39</c:f>
              <c:numCache>
                <c:formatCode>0.00%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0.75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C6-4AB3-B76B-1645DA83C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836160"/>
        <c:axId val="1664825600"/>
      </c:barChart>
      <c:catAx>
        <c:axId val="166483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825600"/>
        <c:crosses val="autoZero"/>
        <c:auto val="1"/>
        <c:lblAlgn val="ctr"/>
        <c:lblOffset val="100"/>
        <c:noMultiLvlLbl val="0"/>
      </c:catAx>
      <c:valAx>
        <c:axId val="16648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83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2026'!$J$43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Q1 2026'!$J$44:$J$50</c:f>
              <c:numCache>
                <c:formatCode>0.00%</c:formatCode>
                <c:ptCount val="7"/>
                <c:pt idx="0">
                  <c:v>9.0899999999999995E-2</c:v>
                </c:pt>
                <c:pt idx="1">
                  <c:v>9.0899999999999995E-2</c:v>
                </c:pt>
                <c:pt idx="2">
                  <c:v>0.18179999999999999</c:v>
                </c:pt>
                <c:pt idx="3">
                  <c:v>0.40910000000000002</c:v>
                </c:pt>
                <c:pt idx="4">
                  <c:v>0.2273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DD-4115-B45D-B5AC7A4DD249}"/>
            </c:ext>
          </c:extLst>
        </c:ser>
        <c:ser>
          <c:idx val="1"/>
          <c:order val="1"/>
          <c:tx>
            <c:strRef>
              <c:f>'FHI Q1 2026'!$K$43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Q1 2026'!$K$44:$K$50</c:f>
              <c:numCache>
                <c:formatCode>0.00%</c:formatCode>
                <c:ptCount val="7"/>
                <c:pt idx="0">
                  <c:v>4.1700000000000001E-2</c:v>
                </c:pt>
                <c:pt idx="1">
                  <c:v>0.29170000000000001</c:v>
                </c:pt>
                <c:pt idx="2">
                  <c:v>0.16669999999999999</c:v>
                </c:pt>
                <c:pt idx="3">
                  <c:v>0.375</c:v>
                </c:pt>
                <c:pt idx="4">
                  <c:v>0.125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DD-4115-B45D-B5AC7A4DD249}"/>
            </c:ext>
          </c:extLst>
        </c:ser>
        <c:ser>
          <c:idx val="2"/>
          <c:order val="2"/>
          <c:tx>
            <c:strRef>
              <c:f>'FHI Q1 2026'!$L$43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Q1 2026'!$L$44:$L$50</c:f>
              <c:numCache>
                <c:formatCode>0.00%</c:formatCode>
                <c:ptCount val="7"/>
                <c:pt idx="0">
                  <c:v>0.1429</c:v>
                </c:pt>
                <c:pt idx="1">
                  <c:v>0.21429999999999999</c:v>
                </c:pt>
                <c:pt idx="2">
                  <c:v>0.21429999999999999</c:v>
                </c:pt>
                <c:pt idx="3">
                  <c:v>0.85709999999999997</c:v>
                </c:pt>
                <c:pt idx="4">
                  <c:v>1</c:v>
                </c:pt>
                <c:pt idx="5">
                  <c:v>0</c:v>
                </c:pt>
                <c:pt idx="6">
                  <c:v>7.1400000000000005E-2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DD-4115-B45D-B5AC7A4DD249}"/>
            </c:ext>
          </c:extLst>
        </c:ser>
        <c:ser>
          <c:idx val="3"/>
          <c:order val="3"/>
          <c:tx>
            <c:strRef>
              <c:f>'FHI Q1 2026'!$M$43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2026'!$A$44:$A$50</c:f>
              <c:strCache>
                <c:ptCount val="7"/>
                <c:pt idx="0">
                  <c:v>Cyberdreiging (bijv. ransomware, phishing, datalekken)</c:v>
                </c:pt>
                <c:pt idx="1">
                  <c:v>Arbeidstekort (moeilijkheden bij het vinden of behouden van personeel)</c:v>
                </c:pt>
                <c:pt idx="2">
                  <c:v>Grondstoffentekort (leveringsproblemen of stijgende kosten van materialen)</c:v>
                </c:pt>
                <c:pt idx="3">
                  <c:v>Oorlogs- en geopolitieke dreiging (effecten van internationale conflicten)</c:v>
                </c:pt>
                <c:pt idx="4">
                  <c:v>Economische onzekerheid (bijv. inflatie, stijgende rentes, wisselkoersschommelingen)</c:v>
                </c:pt>
                <c:pt idx="5">
                  <c:v>Pandemie of gezondheidscrisis (impact op bedrijfsvoering en personeel)</c:v>
                </c:pt>
                <c:pt idx="6">
                  <c:v>Anders, namelijk</c:v>
                </c:pt>
              </c:strCache>
            </c:strRef>
          </c:cat>
          <c:val>
            <c:numRef>
              <c:f>'FHI Q1 2026'!$M$44:$M$50</c:f>
              <c:numCache>
                <c:formatCode>0.00%</c:formatCode>
                <c:ptCount val="7"/>
                <c:pt idx="0">
                  <c:v>0.33329999999999999</c:v>
                </c:pt>
                <c:pt idx="1">
                  <c:v>0.66670000000000007</c:v>
                </c:pt>
                <c:pt idx="2">
                  <c:v>0.66670000000000007</c:v>
                </c:pt>
                <c:pt idx="3">
                  <c:v>0.66670000000000007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DD-4115-B45D-B5AC7A4DD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31680"/>
        <c:axId val="1664919200"/>
      </c:barChart>
      <c:catAx>
        <c:axId val="166493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19200"/>
        <c:crosses val="autoZero"/>
        <c:auto val="1"/>
        <c:lblAlgn val="ctr"/>
        <c:lblOffset val="100"/>
        <c:noMultiLvlLbl val="0"/>
      </c:catAx>
      <c:valAx>
        <c:axId val="166491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3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b="0" i="0" u="none" strike="noStrike" baseline="0">
                <a:effectLst/>
              </a:rPr>
              <a:t>Op welke van de volgende dreigingen heeft jouw organisatie zich actief voorbereid?</a:t>
            </a:r>
            <a:r>
              <a:rPr lang="nl-NL" sz="1400" b="0" i="0" u="none" strike="noStrike" baseline="0"/>
              <a:t> </a:t>
            </a:r>
            <a:endParaRPr lang="nl-NL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'FHI Q1 2026'!$J$53</c:f>
              <c:strCache>
                <c:ptCount val="1"/>
                <c:pt idx="0">
                  <c:v>Industriële Automatisering</c:v>
                </c:pt>
              </c:strCache>
            </c:strRef>
          </c:tx>
          <c:spPr>
            <a:solidFill>
              <a:srgbClr val="08A4BD"/>
            </a:solidFill>
            <a:ln>
              <a:solidFill>
                <a:srgbClr val="08A4BD"/>
              </a:solidFill>
            </a:ln>
            <a:effectLst/>
          </c:spPr>
          <c:invertIfNegative val="0"/>
          <c:cat>
            <c:strRef>
              <c:f>'FHI Q1 2026'!$A$54:$A$61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Q1 2026'!$J$54:$J$61</c:f>
              <c:numCache>
                <c:formatCode>0.00%</c:formatCode>
                <c:ptCount val="8"/>
                <c:pt idx="0">
                  <c:v>0.2727</c:v>
                </c:pt>
                <c:pt idx="1">
                  <c:v>0.13639999999999999</c:v>
                </c:pt>
                <c:pt idx="2">
                  <c:v>0.18179999999999999</c:v>
                </c:pt>
                <c:pt idx="3">
                  <c:v>9.0899999999999995E-2</c:v>
                </c:pt>
                <c:pt idx="4">
                  <c:v>0.18179999999999999</c:v>
                </c:pt>
                <c:pt idx="5">
                  <c:v>0</c:v>
                </c:pt>
                <c:pt idx="6">
                  <c:v>0.13639999999999999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E-428D-823A-48F19F31D43D}"/>
            </c:ext>
          </c:extLst>
        </c:ser>
        <c:ser>
          <c:idx val="1"/>
          <c:order val="1"/>
          <c:tx>
            <c:strRef>
              <c:f>'FHI Q1 2026'!$K$53</c:f>
              <c:strCache>
                <c:ptCount val="1"/>
                <c:pt idx="0">
                  <c:v>Industriële Elektronica</c:v>
                </c:pt>
              </c:strCache>
            </c:strRef>
          </c:tx>
          <c:spPr>
            <a:solidFill>
              <a:srgbClr val="2DD881"/>
            </a:solidFill>
            <a:ln>
              <a:solidFill>
                <a:srgbClr val="2DD881"/>
              </a:solidFill>
            </a:ln>
            <a:effectLst/>
          </c:spPr>
          <c:invertIfNegative val="0"/>
          <c:cat>
            <c:strRef>
              <c:f>'FHI Q1 2026'!$A$54:$A$61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Q1 2026'!$K$54:$K$61</c:f>
              <c:numCache>
                <c:formatCode>0.00%</c:formatCode>
                <c:ptCount val="8"/>
                <c:pt idx="0">
                  <c:v>0.79170000000000007</c:v>
                </c:pt>
                <c:pt idx="1">
                  <c:v>0.375</c:v>
                </c:pt>
                <c:pt idx="2">
                  <c:v>0.41670000000000001</c:v>
                </c:pt>
                <c:pt idx="3">
                  <c:v>0.16669999999999999</c:v>
                </c:pt>
                <c:pt idx="4">
                  <c:v>0.375</c:v>
                </c:pt>
                <c:pt idx="5">
                  <c:v>4.1700000000000001E-2</c:v>
                </c:pt>
                <c:pt idx="6">
                  <c:v>0.16669999999999999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E-428D-823A-48F19F31D43D}"/>
            </c:ext>
          </c:extLst>
        </c:ser>
        <c:ser>
          <c:idx val="2"/>
          <c:order val="2"/>
          <c:tx>
            <c:strRef>
              <c:f>'FHI Q1 2026'!$L$53</c:f>
              <c:strCache>
                <c:ptCount val="1"/>
                <c:pt idx="0">
                  <c:v>Laboratorium Technologie</c:v>
                </c:pt>
              </c:strCache>
            </c:strRef>
          </c:tx>
          <c:spPr>
            <a:solidFill>
              <a:srgbClr val="FFDA56"/>
            </a:solidFill>
            <a:ln>
              <a:solidFill>
                <a:srgbClr val="FFDA56"/>
              </a:solidFill>
            </a:ln>
            <a:effectLst/>
          </c:spPr>
          <c:invertIfNegative val="0"/>
          <c:cat>
            <c:strRef>
              <c:f>'FHI Q1 2026'!$A$54:$A$61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Q1 2026'!$L$54:$L$61</c:f>
              <c:numCache>
                <c:formatCode>0.00%</c:formatCode>
                <c:ptCount val="8"/>
                <c:pt idx="0">
                  <c:v>0.53849999999999998</c:v>
                </c:pt>
                <c:pt idx="1">
                  <c:v>0.23080000000000001</c:v>
                </c:pt>
                <c:pt idx="2">
                  <c:v>0.23080000000000001</c:v>
                </c:pt>
                <c:pt idx="3">
                  <c:v>7.690000000000001E-2</c:v>
                </c:pt>
                <c:pt idx="4">
                  <c:v>0.61539999999999995</c:v>
                </c:pt>
                <c:pt idx="5">
                  <c:v>7.690000000000001E-2</c:v>
                </c:pt>
                <c:pt idx="6">
                  <c:v>0.23080000000000001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BE-428D-823A-48F19F31D43D}"/>
            </c:ext>
          </c:extLst>
        </c:ser>
        <c:ser>
          <c:idx val="3"/>
          <c:order val="3"/>
          <c:tx>
            <c:strRef>
              <c:f>'FHI Q1 2026'!$M$53</c:f>
              <c:strCache>
                <c:ptCount val="1"/>
                <c:pt idx="0">
                  <c:v>Gebouw Automatisering</c:v>
                </c:pt>
              </c:strCache>
            </c:strRef>
          </c:tx>
          <c:spPr>
            <a:solidFill>
              <a:srgbClr val="B14AED"/>
            </a:solidFill>
            <a:ln>
              <a:solidFill>
                <a:srgbClr val="B14AED"/>
              </a:solidFill>
            </a:ln>
            <a:effectLst/>
          </c:spPr>
          <c:invertIfNegative val="0"/>
          <c:cat>
            <c:strRef>
              <c:f>'FHI Q1 2026'!$A$54:$A$61</c:f>
              <c:strCache>
                <c:ptCount val="8"/>
                <c:pt idx="0">
                  <c:v>Cyberdreiging (bijv. cybersecuritymaatregelen, IT-beveiliging)</c:v>
                </c:pt>
                <c:pt idx="1">
                  <c:v>Arbeidstekort (bijv. wervingsstrategieën, automatisering)</c:v>
                </c:pt>
                <c:pt idx="2">
                  <c:v>Grondstoffentekort (bijv. alternatieve leveranciers, voorraadbeheer)</c:v>
                </c:pt>
                <c:pt idx="3">
                  <c:v>Oorlogs- en geopolitieke dreiging (bijv. scenarioanalyses, diversificatie van markten)</c:v>
                </c:pt>
                <c:pt idx="4">
                  <c:v>Economische onzekerheid (bijv. kostenbesparing, flexibele prijsstrategieën)</c:v>
                </c:pt>
                <c:pt idx="5">
                  <c:v>Pandemie of gezondheidscrisis (bijv. thuiswerkbeleid, gezondheidsmaatregelen)</c:v>
                </c:pt>
                <c:pt idx="6">
                  <c:v>Geen specifieke voorbereidingen getroffen</c:v>
                </c:pt>
                <c:pt idx="7">
                  <c:v>Anders, namelijk</c:v>
                </c:pt>
              </c:strCache>
            </c:strRef>
          </c:cat>
          <c:val>
            <c:numRef>
              <c:f>'FHI Q1 2026'!$M$54:$M$61</c:f>
              <c:numCache>
                <c:formatCode>0.00%</c:formatCode>
                <c:ptCount val="8"/>
                <c:pt idx="0">
                  <c:v>1</c:v>
                </c:pt>
                <c:pt idx="1">
                  <c:v>1</c:v>
                </c:pt>
                <c:pt idx="2">
                  <c:v>0.66670000000000007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BE-428D-823A-48F19F31D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31680"/>
        <c:axId val="1664919200"/>
      </c:barChart>
      <c:catAx>
        <c:axId val="166493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19200"/>
        <c:crosses val="autoZero"/>
        <c:auto val="1"/>
        <c:lblAlgn val="ctr"/>
        <c:lblOffset val="100"/>
        <c:noMultiLvlLbl val="0"/>
      </c:catAx>
      <c:valAx>
        <c:axId val="166491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3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6456-A56E-B5BB-F292-B855804D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53AF3B-08CD-7FAB-4289-8DA97ADC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077836-F3DC-3EEB-8C5C-490A1753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B76E-3BA5-8122-68F6-0E3997D0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Q1, 2026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14257"/>
            <a:ext cx="114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8.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rgbClr val="05033A"/>
                </a:solidFill>
                <a:effectLst/>
              </a:rPr>
              <a:t>Op welke van de volgende dreigingen heeft jouw organisatie zich actief voorbereid?</a:t>
            </a:r>
            <a:r>
              <a:rPr lang="nl-NL" sz="3600" b="0" i="0" u="none" strike="noStrike" baseline="0" dirty="0">
                <a:solidFill>
                  <a:srgbClr val="05033A"/>
                </a:solidFill>
              </a:rPr>
              <a:t> </a:t>
            </a:r>
            <a:endParaRPr lang="nl-NL" sz="2800" b="0" dirty="0">
              <a:solidFill>
                <a:srgbClr val="05033A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DEE24D88-43A1-4AE6-A8D0-B7B1E61B9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164497"/>
              </p:ext>
            </p:extLst>
          </p:nvPr>
        </p:nvGraphicFramePr>
        <p:xfrm>
          <a:off x="1224951" y="1771173"/>
          <a:ext cx="9816860" cy="428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 descr="Close-up van een man en vrouw, chemische onderzoekswetenschappers in een lab, die werken met veiligheidsbril en labjassen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650523" cy="134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960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Q1-2026</a:t>
            </a:r>
            <a:endParaRPr lang="nl-NL" sz="4000" dirty="0">
              <a:solidFill>
                <a:srgbClr val="FFF960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0B8361B6-041B-42A8-9013-FD72A19E69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649257"/>
              </p:ext>
            </p:extLst>
          </p:nvPr>
        </p:nvGraphicFramePr>
        <p:xfrm>
          <a:off x="1086928" y="1965007"/>
          <a:ext cx="10015268" cy="400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D7AA3BE2-C303-4391-973E-09B56E473B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468567"/>
              </p:ext>
            </p:extLst>
          </p:nvPr>
        </p:nvGraphicFramePr>
        <p:xfrm>
          <a:off x="1440610" y="1973356"/>
          <a:ext cx="9704717" cy="3883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BC9E4170-FDDE-462F-979F-AC8BB0023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010589"/>
              </p:ext>
            </p:extLst>
          </p:nvPr>
        </p:nvGraphicFramePr>
        <p:xfrm>
          <a:off x="1466491" y="1980527"/>
          <a:ext cx="9739222" cy="398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F4B95FEB-86C4-4B26-AF31-E20666262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67754"/>
              </p:ext>
            </p:extLst>
          </p:nvPr>
        </p:nvGraphicFramePr>
        <p:xfrm>
          <a:off x="1604512" y="1980527"/>
          <a:ext cx="8617789" cy="398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41D9CBE-9EAB-47DD-A822-8B26DF0592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416797"/>
              </p:ext>
            </p:extLst>
          </p:nvPr>
        </p:nvGraphicFramePr>
        <p:xfrm>
          <a:off x="1069675" y="1973355"/>
          <a:ext cx="10256808" cy="3944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AA4E34E1-1CD9-4E44-A018-ACB9DE121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374115"/>
              </p:ext>
            </p:extLst>
          </p:nvPr>
        </p:nvGraphicFramePr>
        <p:xfrm>
          <a:off x="1570008" y="1362975"/>
          <a:ext cx="9144174" cy="4615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6C09-F202-2278-0A2D-2209C4B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85CE99C-D38C-1629-A0CF-106EABDC0A30}"/>
              </a:ext>
            </a:extLst>
          </p:cNvPr>
          <p:cNvSpPr txBox="1"/>
          <p:nvPr/>
        </p:nvSpPr>
        <p:spPr>
          <a:xfrm>
            <a:off x="471056" y="514257"/>
            <a:ext cx="9949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rgbClr val="05033A"/>
                </a:solidFill>
              </a:rPr>
              <a:t>Welke dreiging heeft momenteel de grootste impact op jouw organisatie of verwacht je in de nabije toekomst? </a:t>
            </a:r>
          </a:p>
          <a:p>
            <a:endParaRPr lang="nl-NL" sz="3600" b="1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2C62B6-E732-B5A6-89DF-AE015DA8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38DE54C3-467B-46E0-B8B5-07FC15EAB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520223"/>
              </p:ext>
            </p:extLst>
          </p:nvPr>
        </p:nvGraphicFramePr>
        <p:xfrm>
          <a:off x="1173192" y="2260121"/>
          <a:ext cx="10196423" cy="371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2379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9313</TotalTime>
  <Words>160</Words>
  <Application>Microsoft Office PowerPoint</Application>
  <PresentationFormat>Breedbeeld</PresentationFormat>
  <Paragraphs>20</Paragraphs>
  <Slides>10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92</cp:revision>
  <dcterms:created xsi:type="dcterms:W3CDTF">2024-03-22T14:41:20Z</dcterms:created>
  <dcterms:modified xsi:type="dcterms:W3CDTF">2026-05-28T09:58:23Z</dcterms:modified>
</cp:coreProperties>
</file>