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5"/>
  </p:notesMasterIdLst>
  <p:sldIdLst>
    <p:sldId id="256" r:id="rId2"/>
    <p:sldId id="287" r:id="rId3"/>
    <p:sldId id="294" r:id="rId4"/>
    <p:sldId id="295" r:id="rId5"/>
    <p:sldId id="296" r:id="rId6"/>
    <p:sldId id="297" r:id="rId7"/>
    <p:sldId id="298" r:id="rId8"/>
    <p:sldId id="299" r:id="rId9"/>
    <p:sldId id="303" r:id="rId10"/>
    <p:sldId id="301" r:id="rId11"/>
    <p:sldId id="304" r:id="rId12"/>
    <p:sldId id="302" r:id="rId13"/>
    <p:sldId id="30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2AC634-0C40-092E-9B7A-A008BEE1B1E1}" name="Vanessa Visscher" initials="VV" userId="S::vanessa.visscher@fhi.nl::3b0477cb-c6dc-480f-be94-7852b5302b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A5CEE"/>
    <a:srgbClr val="05033A"/>
    <a:srgbClr val="F8F5E8"/>
    <a:srgbClr val="08A4BD"/>
    <a:srgbClr val="FFF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52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78895591101093E-2"/>
          <c:y val="0.2273463621412109"/>
          <c:w val="0.87937655927228053"/>
          <c:h val="0.563199644307095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IA!$A$5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IA!$P$3:$T$4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IA!$P$5:$T$5</c:f>
              <c:numCache>
                <c:formatCode>0.00%</c:formatCode>
                <c:ptCount val="5"/>
                <c:pt idx="0">
                  <c:v>0.25</c:v>
                </c:pt>
                <c:pt idx="1">
                  <c:v>0.58329999999999993</c:v>
                </c:pt>
                <c:pt idx="2">
                  <c:v>0.37040000000000001</c:v>
                </c:pt>
                <c:pt idx="3">
                  <c:v>0.47620000000000001</c:v>
                </c:pt>
                <c:pt idx="4">
                  <c:v>0.58329999999999993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2E-4DC7-9524-59014090DA4B}"/>
            </c:ext>
          </c:extLst>
        </c:ser>
        <c:ser>
          <c:idx val="1"/>
          <c:order val="1"/>
          <c:tx>
            <c:strRef>
              <c:f>IA!$A$6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IA!$P$3:$T$4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IA!$P$6:$T$6</c:f>
              <c:numCache>
                <c:formatCode>0.00%</c:formatCode>
                <c:ptCount val="5"/>
                <c:pt idx="0">
                  <c:v>0.16669999999999999</c:v>
                </c:pt>
                <c:pt idx="1">
                  <c:v>0.16669999999999999</c:v>
                </c:pt>
                <c:pt idx="2">
                  <c:v>0.29630000000000001</c:v>
                </c:pt>
                <c:pt idx="3">
                  <c:v>0.23810000000000001</c:v>
                </c:pt>
                <c:pt idx="4">
                  <c:v>0.16669999999999999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2E-4DC7-9524-59014090DA4B}"/>
            </c:ext>
          </c:extLst>
        </c:ser>
        <c:ser>
          <c:idx val="2"/>
          <c:order val="2"/>
          <c:tx>
            <c:strRef>
              <c:f>IA!$A$7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IA!$P$3:$T$4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IA!$P$7:$T$7</c:f>
              <c:numCache>
                <c:formatCode>0.00%</c:formatCode>
                <c:ptCount val="5"/>
                <c:pt idx="0">
                  <c:v>0.58329999999999993</c:v>
                </c:pt>
                <c:pt idx="1">
                  <c:v>0.25</c:v>
                </c:pt>
                <c:pt idx="2">
                  <c:v>0.33329999999999999</c:v>
                </c:pt>
                <c:pt idx="3">
                  <c:v>0.28570000000000001</c:v>
                </c:pt>
                <c:pt idx="4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2E-4DC7-9524-59014090D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6723519"/>
        <c:axId val="1266732159"/>
      </c:barChart>
      <c:catAx>
        <c:axId val="1266723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66732159"/>
        <c:crosses val="autoZero"/>
        <c:auto val="1"/>
        <c:lblAlgn val="ctr"/>
        <c:lblOffset val="100"/>
        <c:noMultiLvlLbl val="0"/>
      </c:catAx>
      <c:valAx>
        <c:axId val="1266732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66723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IA!$A$11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IA!$P$9:$T$10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IA!$P$11:$T$11</c:f>
              <c:numCache>
                <c:formatCode>0.00%</c:formatCode>
                <c:ptCount val="5"/>
                <c:pt idx="0">
                  <c:v>0.33329999999999999</c:v>
                </c:pt>
                <c:pt idx="1">
                  <c:v>0.375</c:v>
                </c:pt>
                <c:pt idx="2">
                  <c:v>0.33329999999999999</c:v>
                </c:pt>
                <c:pt idx="3">
                  <c:v>0.23810000000000001</c:v>
                </c:pt>
                <c:pt idx="4">
                  <c:v>0.43480000000000002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65-4ACD-9815-431A73ABAE14}"/>
            </c:ext>
          </c:extLst>
        </c:ser>
        <c:ser>
          <c:idx val="1"/>
          <c:order val="1"/>
          <c:tx>
            <c:strRef>
              <c:f>IA!$A$12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IA!$P$9:$T$10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IA!$P$12:$T$12</c:f>
              <c:numCache>
                <c:formatCode>0.00%</c:formatCode>
                <c:ptCount val="5"/>
                <c:pt idx="0">
                  <c:v>0.375</c:v>
                </c:pt>
                <c:pt idx="1">
                  <c:v>0.41670000000000001</c:v>
                </c:pt>
                <c:pt idx="2">
                  <c:v>0.37040000000000001</c:v>
                </c:pt>
                <c:pt idx="3">
                  <c:v>0.57140000000000002</c:v>
                </c:pt>
                <c:pt idx="4">
                  <c:v>0.26090000000000002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65-4ACD-9815-431A73ABAE14}"/>
            </c:ext>
          </c:extLst>
        </c:ser>
        <c:ser>
          <c:idx val="2"/>
          <c:order val="2"/>
          <c:tx>
            <c:strRef>
              <c:f>IA!$A$13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IA!$P$9:$T$10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IA!$P$13:$T$13</c:f>
              <c:numCache>
                <c:formatCode>0.00%</c:formatCode>
                <c:ptCount val="5"/>
                <c:pt idx="0">
                  <c:v>0.29170000000000001</c:v>
                </c:pt>
                <c:pt idx="1">
                  <c:v>0.20830000000000001</c:v>
                </c:pt>
                <c:pt idx="2">
                  <c:v>0.29630000000000001</c:v>
                </c:pt>
                <c:pt idx="3">
                  <c:v>0.1905</c:v>
                </c:pt>
                <c:pt idx="4">
                  <c:v>0.30430000000000001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65-4ACD-9815-431A73ABAE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897455"/>
        <c:axId val="1259901295"/>
      </c:barChart>
      <c:catAx>
        <c:axId val="1259897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901295"/>
        <c:crosses val="autoZero"/>
        <c:auto val="1"/>
        <c:lblAlgn val="ctr"/>
        <c:lblOffset val="100"/>
        <c:noMultiLvlLbl val="0"/>
      </c:catAx>
      <c:valAx>
        <c:axId val="1259901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97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IA!$A$17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IA!$P$15:$T$16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IA!$P$17:$T$17</c:f>
              <c:numCache>
                <c:formatCode>0.00%</c:formatCode>
                <c:ptCount val="5"/>
                <c:pt idx="0">
                  <c:v>0.33329999999999999</c:v>
                </c:pt>
                <c:pt idx="1">
                  <c:v>0.375</c:v>
                </c:pt>
                <c:pt idx="2">
                  <c:v>0.44440000000000002</c:v>
                </c:pt>
                <c:pt idx="3">
                  <c:v>0.33329999999999999</c:v>
                </c:pt>
                <c:pt idx="4">
                  <c:v>0.52170000000000005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5-417B-A44D-1D60B8C38BCA}"/>
            </c:ext>
          </c:extLst>
        </c:ser>
        <c:ser>
          <c:idx val="1"/>
          <c:order val="1"/>
          <c:tx>
            <c:strRef>
              <c:f>IA!$A$18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IA!$P$15:$T$16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IA!$P$18:$T$18</c:f>
              <c:numCache>
                <c:formatCode>0.00%</c:formatCode>
                <c:ptCount val="5"/>
                <c:pt idx="0">
                  <c:v>0.16669999999999999</c:v>
                </c:pt>
                <c:pt idx="1">
                  <c:v>0.33329999999999999</c:v>
                </c:pt>
                <c:pt idx="2">
                  <c:v>0.1852</c:v>
                </c:pt>
                <c:pt idx="3">
                  <c:v>0.33329999999999999</c:v>
                </c:pt>
                <c:pt idx="4">
                  <c:v>0.30430000000000001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5-417B-A44D-1D60B8C38BCA}"/>
            </c:ext>
          </c:extLst>
        </c:ser>
        <c:ser>
          <c:idx val="2"/>
          <c:order val="2"/>
          <c:tx>
            <c:strRef>
              <c:f>IA!$A$19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IA!$P$15:$T$16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IA!$P$19:$T$19</c:f>
              <c:numCache>
                <c:formatCode>0.00%</c:formatCode>
                <c:ptCount val="5"/>
                <c:pt idx="0">
                  <c:v>0.5</c:v>
                </c:pt>
                <c:pt idx="1">
                  <c:v>0.29170000000000001</c:v>
                </c:pt>
                <c:pt idx="2">
                  <c:v>0.37040000000000001</c:v>
                </c:pt>
                <c:pt idx="3">
                  <c:v>0.33329999999999999</c:v>
                </c:pt>
                <c:pt idx="4">
                  <c:v>0.1739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75-417B-A44D-1D60B8C38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859535"/>
        <c:axId val="1259854735"/>
      </c:barChart>
      <c:catAx>
        <c:axId val="1259859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54735"/>
        <c:crosses val="autoZero"/>
        <c:auto val="1"/>
        <c:lblAlgn val="ctr"/>
        <c:lblOffset val="100"/>
        <c:noMultiLvlLbl val="0"/>
      </c:catAx>
      <c:valAx>
        <c:axId val="1259854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59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IA!$A$23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IA!$P$21:$T$22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IA!$P$23:$T$23</c:f>
              <c:numCache>
                <c:formatCode>0.00%</c:formatCode>
                <c:ptCount val="5"/>
                <c:pt idx="0">
                  <c:v>0.3478</c:v>
                </c:pt>
                <c:pt idx="1">
                  <c:v>0.45829999999999999</c:v>
                </c:pt>
                <c:pt idx="2">
                  <c:v>0.25929999999999997</c:v>
                </c:pt>
                <c:pt idx="3">
                  <c:v>0.42859999999999998</c:v>
                </c:pt>
                <c:pt idx="4">
                  <c:v>0.39129999999999998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CE-49E3-ADC9-02B0739347B9}"/>
            </c:ext>
          </c:extLst>
        </c:ser>
        <c:ser>
          <c:idx val="1"/>
          <c:order val="1"/>
          <c:tx>
            <c:strRef>
              <c:f>IA!$A$24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IA!$P$21:$T$22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IA!$P$24:$T$24</c:f>
              <c:numCache>
                <c:formatCode>0.00%</c:formatCode>
                <c:ptCount val="5"/>
                <c:pt idx="0">
                  <c:v>0.3478</c:v>
                </c:pt>
                <c:pt idx="1">
                  <c:v>0.45829999999999999</c:v>
                </c:pt>
                <c:pt idx="2">
                  <c:v>0.48149999999999998</c:v>
                </c:pt>
                <c:pt idx="3">
                  <c:v>0.38100000000000001</c:v>
                </c:pt>
                <c:pt idx="4">
                  <c:v>0.30430000000000001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CE-49E3-ADC9-02B0739347B9}"/>
            </c:ext>
          </c:extLst>
        </c:ser>
        <c:ser>
          <c:idx val="2"/>
          <c:order val="2"/>
          <c:tx>
            <c:strRef>
              <c:f>IA!$A$25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IA!$P$21:$T$22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IA!$P$25:$T$25</c:f>
              <c:numCache>
                <c:formatCode>0.00%</c:formatCode>
                <c:ptCount val="5"/>
                <c:pt idx="0">
                  <c:v>0.30430000000000001</c:v>
                </c:pt>
                <c:pt idx="1">
                  <c:v>8.3299999999999999E-2</c:v>
                </c:pt>
                <c:pt idx="2">
                  <c:v>0.25929999999999997</c:v>
                </c:pt>
                <c:pt idx="3">
                  <c:v>0.1905</c:v>
                </c:pt>
                <c:pt idx="4">
                  <c:v>0.30430000000000001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CE-49E3-ADC9-02B073934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4783695"/>
        <c:axId val="1214780335"/>
      </c:barChart>
      <c:catAx>
        <c:axId val="1214783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80335"/>
        <c:crosses val="autoZero"/>
        <c:auto val="1"/>
        <c:lblAlgn val="ctr"/>
        <c:lblOffset val="100"/>
        <c:noMultiLvlLbl val="0"/>
      </c:catAx>
      <c:valAx>
        <c:axId val="1214780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83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IA!$A$29</c:f>
              <c:strCache>
                <c:ptCount val="1"/>
                <c:pt idx="0">
                  <c:v>gestegen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IA!$K$27:$O$28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IA!$K$29:$O$29</c:f>
              <c:numCache>
                <c:formatCode>0.00%</c:formatCode>
                <c:ptCount val="5"/>
                <c:pt idx="0">
                  <c:v>0.43480000000000002</c:v>
                </c:pt>
                <c:pt idx="1">
                  <c:v>0.16669999999999999</c:v>
                </c:pt>
                <c:pt idx="2">
                  <c:v>0.29630000000000001</c:v>
                </c:pt>
                <c:pt idx="3">
                  <c:v>0.61899999999999999</c:v>
                </c:pt>
                <c:pt idx="4">
                  <c:v>0.6522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0D-49B6-AC06-BC1B9C676309}"/>
            </c:ext>
          </c:extLst>
        </c:ser>
        <c:ser>
          <c:idx val="1"/>
          <c:order val="1"/>
          <c:tx>
            <c:strRef>
              <c:f>IA!$A$30</c:f>
              <c:strCache>
                <c:ptCount val="1"/>
                <c:pt idx="0">
                  <c:v>gelijk gebleven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IA!$K$27:$O$28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IA!$K$30:$O$30</c:f>
              <c:numCache>
                <c:formatCode>0.00%</c:formatCode>
                <c:ptCount val="5"/>
                <c:pt idx="0">
                  <c:v>0.52170000000000005</c:v>
                </c:pt>
                <c:pt idx="1">
                  <c:v>0.79170000000000007</c:v>
                </c:pt>
                <c:pt idx="2">
                  <c:v>0.70369999999999999</c:v>
                </c:pt>
                <c:pt idx="3">
                  <c:v>0.38100000000000001</c:v>
                </c:pt>
                <c:pt idx="4">
                  <c:v>0.3478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0D-49B6-AC06-BC1B9C676309}"/>
            </c:ext>
          </c:extLst>
        </c:ser>
        <c:ser>
          <c:idx val="2"/>
          <c:order val="2"/>
          <c:tx>
            <c:strRef>
              <c:f>IA!$A$31</c:f>
              <c:strCache>
                <c:ptCount val="1"/>
                <c:pt idx="0">
                  <c:v>gedaald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IA!$K$27:$O$28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IA!$K$31:$O$31</c:f>
              <c:numCache>
                <c:formatCode>0.00%</c:formatCode>
                <c:ptCount val="5"/>
                <c:pt idx="0">
                  <c:v>4.3499999999999997E-2</c:v>
                </c:pt>
                <c:pt idx="1">
                  <c:v>4.1700000000000001E-2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0D-49B6-AC06-BC1B9C676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3901407"/>
        <c:axId val="1293926367"/>
      </c:barChart>
      <c:catAx>
        <c:axId val="1293901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3926367"/>
        <c:crosses val="autoZero"/>
        <c:auto val="1"/>
        <c:lblAlgn val="ctr"/>
        <c:lblOffset val="100"/>
        <c:noMultiLvlLbl val="0"/>
      </c:catAx>
      <c:valAx>
        <c:axId val="1293926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3901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IA!$A$35</c:f>
              <c:strCache>
                <c:ptCount val="1"/>
                <c:pt idx="0">
                  <c:v>Energietransitie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IA!$N$35:$R$35</c:f>
              <c:numCache>
                <c:formatCode>0.00%</c:formatCode>
                <c:ptCount val="5"/>
                <c:pt idx="0">
                  <c:v>0.55000000000000004</c:v>
                </c:pt>
                <c:pt idx="1">
                  <c:v>0.4783</c:v>
                </c:pt>
                <c:pt idx="2">
                  <c:v>0.55559999999999998</c:v>
                </c:pt>
                <c:pt idx="3">
                  <c:v>0.6</c:v>
                </c:pt>
                <c:pt idx="4">
                  <c:v>0.59089999999999998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BD-448E-AF2F-A519D5BE86A2}"/>
            </c:ext>
          </c:extLst>
        </c:ser>
        <c:ser>
          <c:idx val="1"/>
          <c:order val="1"/>
          <c:tx>
            <c:strRef>
              <c:f>IA!$A$36</c:f>
              <c:strCache>
                <c:ptCount val="1"/>
                <c:pt idx="0">
                  <c:v>Reshoring en nearshoring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IA!$N$36:$R$36</c:f>
              <c:numCache>
                <c:formatCode>0.00%</c:formatCode>
                <c:ptCount val="5"/>
                <c:pt idx="0">
                  <c:v>0.1</c:v>
                </c:pt>
                <c:pt idx="1">
                  <c:v>8.6999999999999994E-2</c:v>
                </c:pt>
                <c:pt idx="2">
                  <c:v>7.4099999999999999E-2</c:v>
                </c:pt>
                <c:pt idx="3">
                  <c:v>0.1</c:v>
                </c:pt>
                <c:pt idx="4">
                  <c:v>0.13639999999999999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BD-448E-AF2F-A519D5BE86A2}"/>
            </c:ext>
          </c:extLst>
        </c:ser>
        <c:ser>
          <c:idx val="2"/>
          <c:order val="2"/>
          <c:tx>
            <c:strRef>
              <c:f>IA!$A$37</c:f>
              <c:strCache>
                <c:ptCount val="1"/>
                <c:pt idx="0">
                  <c:v>Bedrijfsprocessen beter met AI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IA!$N$37:$R$37</c:f>
              <c:numCache>
                <c:formatCode>0.00%</c:formatCode>
                <c:ptCount val="5"/>
                <c:pt idx="1">
                  <c:v>0.56520000000000004</c:v>
                </c:pt>
                <c:pt idx="2">
                  <c:v>0.48149999999999998</c:v>
                </c:pt>
                <c:pt idx="3">
                  <c:v>0.5</c:v>
                </c:pt>
                <c:pt idx="4">
                  <c:v>0.36359999999999998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BD-448E-AF2F-A519D5BE86A2}"/>
            </c:ext>
          </c:extLst>
        </c:ser>
        <c:ser>
          <c:idx val="3"/>
          <c:order val="3"/>
          <c:tx>
            <c:strRef>
              <c:f>IA!$A$38</c:f>
              <c:strCache>
                <c:ptCount val="1"/>
                <c:pt idx="0">
                  <c:v>Rol van service &amp; onderhoud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IA!$N$34:$R$34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IA!$N$38:$R$38</c:f>
              <c:numCache>
                <c:formatCode>0.00%</c:formatCode>
                <c:ptCount val="5"/>
                <c:pt idx="0">
                  <c:v>0.7</c:v>
                </c:pt>
                <c:pt idx="1">
                  <c:v>0.60870000000000002</c:v>
                </c:pt>
                <c:pt idx="2">
                  <c:v>0.33329999999999999</c:v>
                </c:pt>
                <c:pt idx="3">
                  <c:v>0.4</c:v>
                </c:pt>
                <c:pt idx="4">
                  <c:v>0.54549999999999998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BD-448E-AF2F-A519D5BE86A2}"/>
            </c:ext>
          </c:extLst>
        </c:ser>
        <c:ser>
          <c:idx val="4"/>
          <c:order val="4"/>
          <c:tx>
            <c:strRef>
              <c:f>IA!$A$39</c:f>
              <c:strCache>
                <c:ptCount val="1"/>
                <c:pt idx="0">
                  <c:v>Internet of Things/ Industry 4.0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IA!$N$34:$R$34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IA!$N$39:$R$39</c:f>
              <c:numCache>
                <c:formatCode>0.00%</c:formatCode>
                <c:ptCount val="5"/>
                <c:pt idx="0">
                  <c:v>0.45</c:v>
                </c:pt>
                <c:pt idx="1">
                  <c:v>0.26090000000000002</c:v>
                </c:pt>
                <c:pt idx="2">
                  <c:v>0.22220000000000001</c:v>
                </c:pt>
                <c:pt idx="3">
                  <c:v>0.35</c:v>
                </c:pt>
                <c:pt idx="4">
                  <c:v>0.2273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BD-448E-AF2F-A519D5BE86A2}"/>
            </c:ext>
          </c:extLst>
        </c:ser>
        <c:ser>
          <c:idx val="5"/>
          <c:order val="5"/>
          <c:tx>
            <c:strRef>
              <c:f>IA!$A$40</c:f>
              <c:strCache>
                <c:ptCount val="1"/>
                <c:pt idx="0">
                  <c:v>Groei door e-commerce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IA!$N$34:$R$34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IA!$N$40:$R$40</c:f>
              <c:numCache>
                <c:formatCode>0.00%</c:formatCode>
                <c:ptCount val="5"/>
                <c:pt idx="0">
                  <c:v>0.25</c:v>
                </c:pt>
                <c:pt idx="1">
                  <c:v>0.30430000000000001</c:v>
                </c:pt>
                <c:pt idx="2">
                  <c:v>0.14810000000000001</c:v>
                </c:pt>
                <c:pt idx="3">
                  <c:v>0.35</c:v>
                </c:pt>
                <c:pt idx="4">
                  <c:v>9.0899999999999995E-2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4BD-448E-AF2F-A519D5BE86A2}"/>
            </c:ext>
          </c:extLst>
        </c:ser>
        <c:ser>
          <c:idx val="6"/>
          <c:order val="6"/>
          <c:tx>
            <c:strRef>
              <c:f>IA!$A$41</c:f>
              <c:strCache>
                <c:ptCount val="1"/>
                <c:pt idx="0">
                  <c:v>Overige (geef nadere toelichting)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IA!$N$34:$R$34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IA!$N$41:$R$41</c:f>
              <c:numCache>
                <c:formatCode>0.00%</c:formatCode>
                <c:ptCount val="5"/>
                <c:pt idx="0">
                  <c:v>0.05</c:v>
                </c:pt>
                <c:pt idx="1">
                  <c:v>8.6999999999999994E-2</c:v>
                </c:pt>
                <c:pt idx="2">
                  <c:v>0.14810000000000001</c:v>
                </c:pt>
                <c:pt idx="3">
                  <c:v>0.05</c:v>
                </c:pt>
                <c:pt idx="4">
                  <c:v>0.18179999999999999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BD-448E-AF2F-A519D5BE86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5272095"/>
        <c:axId val="1475270655"/>
      </c:barChart>
      <c:catAx>
        <c:axId val="1475272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75270655"/>
        <c:crosses val="autoZero"/>
        <c:auto val="1"/>
        <c:lblAlgn val="ctr"/>
        <c:lblOffset val="100"/>
        <c:noMultiLvlLbl val="0"/>
      </c:catAx>
      <c:valAx>
        <c:axId val="147527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7527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68288758550957"/>
          <c:y val="0.29705111307731286"/>
          <c:w val="0.85811868787377354"/>
          <c:h val="0.165493618741811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IA!$A$126</c:f>
              <c:strCache>
                <c:ptCount val="1"/>
                <c:pt idx="0">
                  <c:v>Cyberdreiging (bijv. ransomware, phishing, datalekken)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IA!$C$125:$F$125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IA!$C$126:$F$126</c:f>
              <c:numCache>
                <c:formatCode>0.00%</c:formatCode>
                <c:ptCount val="4"/>
                <c:pt idx="0">
                  <c:v>0.125</c:v>
                </c:pt>
                <c:pt idx="1">
                  <c:v>0.14810000000000001</c:v>
                </c:pt>
                <c:pt idx="2">
                  <c:v>4.7600000000000003E-2</c:v>
                </c:pt>
                <c:pt idx="3">
                  <c:v>9.0899999999999995E-2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CC-4AF8-B6DE-BC36A795E982}"/>
            </c:ext>
          </c:extLst>
        </c:ser>
        <c:ser>
          <c:idx val="1"/>
          <c:order val="1"/>
          <c:tx>
            <c:strRef>
              <c:f>IA!$A$127</c:f>
              <c:strCache>
                <c:ptCount val="1"/>
                <c:pt idx="0">
                  <c:v>Arbeidstekort (moeilijkheden bij het vinden of behouden van personeel)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IA!$C$125:$F$125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IA!$C$127:$F$127</c:f>
              <c:numCache>
                <c:formatCode>0.00%</c:formatCode>
                <c:ptCount val="4"/>
                <c:pt idx="0">
                  <c:v>0.33329999999999999</c:v>
                </c:pt>
                <c:pt idx="1">
                  <c:v>0.29630000000000001</c:v>
                </c:pt>
                <c:pt idx="2">
                  <c:v>0.1429</c:v>
                </c:pt>
                <c:pt idx="3">
                  <c:v>9.0899999999999995E-2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CC-4AF8-B6DE-BC36A795E982}"/>
            </c:ext>
          </c:extLst>
        </c:ser>
        <c:ser>
          <c:idx val="2"/>
          <c:order val="2"/>
          <c:tx>
            <c:strRef>
              <c:f>IA!$A$128</c:f>
              <c:strCache>
                <c:ptCount val="1"/>
                <c:pt idx="0">
                  <c:v>Grondstoffentekort (leveringsproblemen of stijgende kosten van materialen)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IA!$C$125:$F$125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IA!$C$128:$F$128</c:f>
              <c:numCache>
                <c:formatCode>0.00%</c:formatCode>
                <c:ptCount val="4"/>
                <c:pt idx="0">
                  <c:v>4.1700000000000001E-2</c:v>
                </c:pt>
                <c:pt idx="1">
                  <c:v>0</c:v>
                </c:pt>
                <c:pt idx="2">
                  <c:v>0.1429</c:v>
                </c:pt>
                <c:pt idx="3">
                  <c:v>0.18179999999999999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CC-4AF8-B6DE-BC36A795E982}"/>
            </c:ext>
          </c:extLst>
        </c:ser>
        <c:ser>
          <c:idx val="3"/>
          <c:order val="3"/>
          <c:tx>
            <c:strRef>
              <c:f>IA!$A$129</c:f>
              <c:strCache>
                <c:ptCount val="1"/>
                <c:pt idx="0">
                  <c:v>Oorlogs- en geopolitieke dreiging (effecten van internationale conflicten)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IA!$C$125:$F$125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IA!$C$129:$F$129</c:f>
              <c:numCache>
                <c:formatCode>0.00%</c:formatCode>
                <c:ptCount val="4"/>
                <c:pt idx="0">
                  <c:v>0.25</c:v>
                </c:pt>
                <c:pt idx="1">
                  <c:v>0.14810000000000001</c:v>
                </c:pt>
                <c:pt idx="2">
                  <c:v>0.42859999999999998</c:v>
                </c:pt>
                <c:pt idx="3">
                  <c:v>0.40910000000000002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CC-4AF8-B6DE-BC36A795E982}"/>
            </c:ext>
          </c:extLst>
        </c:ser>
        <c:ser>
          <c:idx val="4"/>
          <c:order val="4"/>
          <c:tx>
            <c:strRef>
              <c:f>IA!$A$130</c:f>
              <c:strCache>
                <c:ptCount val="1"/>
                <c:pt idx="0">
                  <c:v>Economische onzekerheid (bijv. inflatie, stijgende rentes, wisselkoersschommelingen)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IA!$C$125:$F$125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IA!$C$130:$F$130</c:f>
              <c:numCache>
                <c:formatCode>0.00%</c:formatCode>
                <c:ptCount val="4"/>
                <c:pt idx="0">
                  <c:v>0.25</c:v>
                </c:pt>
                <c:pt idx="1">
                  <c:v>0.37040000000000001</c:v>
                </c:pt>
                <c:pt idx="2">
                  <c:v>0.1905</c:v>
                </c:pt>
                <c:pt idx="3">
                  <c:v>0.2273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CC-4AF8-B6DE-BC36A795E982}"/>
            </c:ext>
          </c:extLst>
        </c:ser>
        <c:ser>
          <c:idx val="5"/>
          <c:order val="5"/>
          <c:tx>
            <c:strRef>
              <c:f>IA!$A$131</c:f>
              <c:strCache>
                <c:ptCount val="1"/>
                <c:pt idx="0">
                  <c:v>Pandemie of gezondheidscrisis (impact op bedrijfsvoering en personeel)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IA!$C$125:$F$125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IA!$C$131:$F$131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7CC-4AF8-B6DE-BC36A795E982}"/>
            </c:ext>
          </c:extLst>
        </c:ser>
        <c:ser>
          <c:idx val="6"/>
          <c:order val="6"/>
          <c:tx>
            <c:strRef>
              <c:f>IA!$A$132</c:f>
              <c:strCache>
                <c:ptCount val="1"/>
                <c:pt idx="0">
                  <c:v>Anders, namelijk: …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IA!$C$125:$F$125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IA!$C$132:$F$132</c:f>
              <c:numCache>
                <c:formatCode>0.00%</c:formatCode>
                <c:ptCount val="4"/>
                <c:pt idx="0">
                  <c:v>0</c:v>
                </c:pt>
                <c:pt idx="1">
                  <c:v>3.7000000000000012E-2</c:v>
                </c:pt>
                <c:pt idx="2">
                  <c:v>4.7600000000000003E-2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CC-4AF8-B6DE-BC36A795E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79680"/>
        <c:axId val="1664972960"/>
      </c:barChart>
      <c:catAx>
        <c:axId val="166497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72960"/>
        <c:crosses val="autoZero"/>
        <c:auto val="1"/>
        <c:lblAlgn val="ctr"/>
        <c:lblOffset val="100"/>
        <c:noMultiLvlLbl val="0"/>
      </c:catAx>
      <c:valAx>
        <c:axId val="1664972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7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989540584234951E-2"/>
          <c:y val="0.55923438029200712"/>
          <c:w val="0.8951041032589131"/>
          <c:h val="0.415757808869436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9716834528632"/>
          <c:y val="0.24157407407407408"/>
          <c:w val="0.85475030939051688"/>
          <c:h val="0.15218066491688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IA!$A$146</c:f>
              <c:strCache>
                <c:ptCount val="1"/>
                <c:pt idx="0">
                  <c:v>Cyberdreiging (bijv. cybersecuritymaatregelen, IT-beveiliging)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IA!$C$145:$F$145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IA!$C$146:$F$146</c:f>
              <c:numCache>
                <c:formatCode>0.00%</c:formatCode>
                <c:ptCount val="4"/>
                <c:pt idx="0">
                  <c:v>0.45829999999999999</c:v>
                </c:pt>
                <c:pt idx="1">
                  <c:v>0.40739999999999998</c:v>
                </c:pt>
                <c:pt idx="2">
                  <c:v>0.42859999999999998</c:v>
                </c:pt>
                <c:pt idx="3">
                  <c:v>0.2727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A3-4C33-9D04-1B2494543B41}"/>
            </c:ext>
          </c:extLst>
        </c:ser>
        <c:ser>
          <c:idx val="1"/>
          <c:order val="1"/>
          <c:tx>
            <c:strRef>
              <c:f>IA!$A$147</c:f>
              <c:strCache>
                <c:ptCount val="1"/>
                <c:pt idx="0">
                  <c:v>Arbeidstekort (bijv. wervingsstrategieën, automatisering)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IA!$C$145:$F$145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IA!$C$147:$F$147</c:f>
              <c:numCache>
                <c:formatCode>0.00%</c:formatCode>
                <c:ptCount val="4"/>
                <c:pt idx="0">
                  <c:v>8.3299999999999999E-2</c:v>
                </c:pt>
                <c:pt idx="1">
                  <c:v>7.4099999999999999E-2</c:v>
                </c:pt>
                <c:pt idx="2">
                  <c:v>4.7600000000000003E-2</c:v>
                </c:pt>
                <c:pt idx="3">
                  <c:v>0.13639999999999999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A3-4C33-9D04-1B2494543B41}"/>
            </c:ext>
          </c:extLst>
        </c:ser>
        <c:ser>
          <c:idx val="2"/>
          <c:order val="2"/>
          <c:tx>
            <c:strRef>
              <c:f>IA!$A$148</c:f>
              <c:strCache>
                <c:ptCount val="1"/>
                <c:pt idx="0">
                  <c:v>Grondstoffentekort (bijv. alternatieve leveranciers, voorraadbeheer)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IA!$C$145:$F$145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IA!$C$148:$F$148</c:f>
              <c:numCache>
                <c:formatCode>0.00%</c:formatCode>
                <c:ptCount val="4"/>
                <c:pt idx="0">
                  <c:v>4.1700000000000001E-2</c:v>
                </c:pt>
                <c:pt idx="1">
                  <c:v>7.4099999999999999E-2</c:v>
                </c:pt>
                <c:pt idx="2">
                  <c:v>9.5199999999999993E-2</c:v>
                </c:pt>
                <c:pt idx="3">
                  <c:v>0.18179999999999999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A3-4C33-9D04-1B2494543B41}"/>
            </c:ext>
          </c:extLst>
        </c:ser>
        <c:ser>
          <c:idx val="3"/>
          <c:order val="3"/>
          <c:tx>
            <c:strRef>
              <c:f>IA!$A$149</c:f>
              <c:strCache>
                <c:ptCount val="1"/>
                <c:pt idx="0">
                  <c:v>Oorlogs- en geopolitieke dreiging (bijv. scenarioanalyses, diversificatie van markten)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IA!$C$145:$F$145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IA!$C$149:$F$149</c:f>
              <c:numCache>
                <c:formatCode>0.00%</c:formatCode>
                <c:ptCount val="4"/>
                <c:pt idx="0">
                  <c:v>4.1700000000000001E-2</c:v>
                </c:pt>
                <c:pt idx="1">
                  <c:v>0</c:v>
                </c:pt>
                <c:pt idx="2">
                  <c:v>9.5199999999999993E-2</c:v>
                </c:pt>
                <c:pt idx="3">
                  <c:v>9.0899999999999995E-2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A3-4C33-9D04-1B2494543B41}"/>
            </c:ext>
          </c:extLst>
        </c:ser>
        <c:ser>
          <c:idx val="4"/>
          <c:order val="4"/>
          <c:tx>
            <c:strRef>
              <c:f>IA!$A$150</c:f>
              <c:strCache>
                <c:ptCount val="1"/>
                <c:pt idx="0">
                  <c:v>Economische onzekerheid (bijv. kostenbesparing, flexibele prijsstrategieën)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IA!$C$145:$F$145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IA!$C$150:$F$150</c:f>
              <c:numCache>
                <c:formatCode>0.00%</c:formatCode>
                <c:ptCount val="4"/>
                <c:pt idx="0">
                  <c:v>0.125</c:v>
                </c:pt>
                <c:pt idx="1">
                  <c:v>0.25929999999999997</c:v>
                </c:pt>
                <c:pt idx="2">
                  <c:v>0.23810000000000001</c:v>
                </c:pt>
                <c:pt idx="3">
                  <c:v>0.18179999999999999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A3-4C33-9D04-1B2494543B41}"/>
            </c:ext>
          </c:extLst>
        </c:ser>
        <c:ser>
          <c:idx val="5"/>
          <c:order val="5"/>
          <c:tx>
            <c:strRef>
              <c:f>IA!$A$151</c:f>
              <c:strCache>
                <c:ptCount val="1"/>
                <c:pt idx="0">
                  <c:v>Pandemie of gezondheidscrisis (bijv. thuiswerkbeleid, gezondheidsmaatregelen)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IA!$C$145:$F$145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IA!$C$151:$F$151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0A3-4C33-9D04-1B2494543B41}"/>
            </c:ext>
          </c:extLst>
        </c:ser>
        <c:ser>
          <c:idx val="6"/>
          <c:order val="6"/>
          <c:tx>
            <c:strRef>
              <c:f>IA!$A$152</c:f>
              <c:strCache>
                <c:ptCount val="1"/>
                <c:pt idx="0">
                  <c:v>Geen specifieke voorbereidingen getroffen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IA!$C$145:$F$145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IA!$C$152:$F$152</c:f>
              <c:numCache>
                <c:formatCode>0.00%</c:formatCode>
                <c:ptCount val="4"/>
                <c:pt idx="0">
                  <c:v>0.20830000000000001</c:v>
                </c:pt>
                <c:pt idx="1">
                  <c:v>0.14810000000000001</c:v>
                </c:pt>
                <c:pt idx="2">
                  <c:v>9.5199999999999993E-2</c:v>
                </c:pt>
                <c:pt idx="3">
                  <c:v>0.13639999999999999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A3-4C33-9D04-1B2494543B41}"/>
            </c:ext>
          </c:extLst>
        </c:ser>
        <c:ser>
          <c:idx val="7"/>
          <c:order val="7"/>
          <c:tx>
            <c:strRef>
              <c:f>IA!$A$153</c:f>
              <c:strCache>
                <c:ptCount val="1"/>
                <c:pt idx="0">
                  <c:v>Anders, namelijk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IA!$C$145:$F$145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IA!$C$153:$F$153</c:f>
              <c:numCache>
                <c:formatCode>0.00%</c:formatCode>
                <c:ptCount val="4"/>
                <c:pt idx="0">
                  <c:v>4.1700000000000001E-2</c:v>
                </c:pt>
                <c:pt idx="1">
                  <c:v>3.7000000000000012E-2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0A3-4C33-9D04-1B2494543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77760"/>
        <c:axId val="1664983520"/>
      </c:barChart>
      <c:catAx>
        <c:axId val="166497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83520"/>
        <c:crosses val="autoZero"/>
        <c:auto val="1"/>
        <c:lblAlgn val="ctr"/>
        <c:lblOffset val="100"/>
        <c:noMultiLvlLbl val="0"/>
      </c:catAx>
      <c:valAx>
        <c:axId val="166498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77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6BF31-5619-4B21-8CE8-8F4664F009CF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3D6C-8DB3-47A1-9E4C-3E2422527ED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9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39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2BA04-B7D7-05D0-1592-D55516F22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970D8D-DC5A-03DA-7355-6E6EBB3C3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95BBD79-1566-787F-CF41-828293288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9D0255-F844-A379-4B8C-422C3EE89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586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ECB4-FA5E-CC4D-B576-FDFAFF00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04468A-7AED-BEC4-1D9F-D0C5B1E31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B537D9-BA85-142C-C1FB-D2428DFDA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67F7EE-A20D-6539-088A-3A26DECD9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68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DDB1A-EF70-6529-CAA1-3D6D7FDF8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C0C5BAF-42EF-E737-6ADC-2C50176F1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0639C4-9B57-635C-74B9-16BE70F51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798251-A6A6-5639-0A27-49F61D9D6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840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B182-DEA3-BBDE-97B9-7EDB2068F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AAD962-034E-F68A-C63B-B7A01D10A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BB05B7-07A2-9C66-BCA3-D70923C60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E89407-7A54-C2E1-AA11-FD3D8E9C1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6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857B3-27A2-6D50-5680-3A06B74F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878DF9-F7F4-D4E7-F2BD-22177D0FB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D4725B-E8E5-9807-D87A-0A245972B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8003DD-6F70-03BD-67A2-DD6CAE5A7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8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238ED-E578-0EF4-A20A-ADE8D192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277353-EB9A-4BF6-4383-E670F9B99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404A3B-6AD4-69FF-1593-C4253DEA4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7087D6-1E28-9DF8-F132-45F687E54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8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6FCF-D78D-C5C0-9885-7ACAEF0D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21AB5C-A8C7-9A0C-7914-B38923CAC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D07F88-A55D-9F59-E374-3C0E31E0C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B11876-A5B5-CE39-BE26-C895D0CAB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3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26E68-ADDD-4D95-059B-F24FA4A9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F75EC03-D81E-CD42-0422-20698D49C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3E22FD-AA6D-9063-0FE6-2EFDB5D2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873230-9BE2-90E2-7180-685236ED4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8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B46EA-661B-E8B5-234C-9E3D73FB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4499339-771B-344F-369D-6F8C1B9DC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69F7D16-5B87-9988-644E-6665A936C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7EB745-BF7E-95B0-D778-6A14614E8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64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6456-A56E-B5BB-F292-B855804D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53AF3B-08CD-7FAB-4289-8DA97ADC9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2077836-F3DC-3EEB-8C5C-490A17536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22B76E-3BA5-8122-68F6-0E3997D0A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9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BE116-5A1F-0592-261B-AF2BAE021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E5EB23-9ABF-D94C-36E5-0D699334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B51F39-9463-DE09-6212-16448618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CDEBA9-F2D4-9292-EB7B-8596C714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EA257C-99C8-77C3-B4F5-6242611D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8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7CE57-34CA-03BC-4155-6C479929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BCDED1-A21C-6E40-E635-A17A310FC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07556A-676C-812A-92AB-2F60A4DB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2AD3A4-8BF9-D4CE-88BF-BD2F672C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AD285C-3D42-5334-2CA2-F661879C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F762CD5-29A9-75CD-696D-7D931D96F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CADA61-974B-E3BC-70D3-0AB98C3F0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B6F5A8-DD74-5023-99FA-E8741275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D54A51-9C9B-087C-065F-43470E8D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CBDEAC-8A9B-7D23-CB6C-D702A199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C0ADB-82FB-CD87-4BC9-DDCA915F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BBB80-CBC8-A91A-69B6-BFA605ED1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07DD35-5524-ACA3-D82D-6A024621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FBE855-5E1C-A8A5-2369-8D32058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D79AA8-6974-29BD-C4FF-ABFD8B96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6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7052A-9D12-B007-DE5C-CE75F997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FE47A9-E901-DC09-5975-C930D82EB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9E1BDA-A8A8-E697-C629-EC757EEE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A707EF-22A9-9813-C57F-5706FE05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E5F9A7-B19F-0A2C-D48F-E747F93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4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2658A-FCE8-41ED-9D07-9BA9B527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96C1EF-F312-B5F1-46E9-059D50EE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75F97EB-9909-48FA-6A3C-C096F16A3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675901-D7AD-2F7B-E6B4-66862C78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60C542-F4A7-CE8C-D2C7-FE3BC051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709579-0EE7-CD44-85CD-6C01AA00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5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7B361-6049-CC41-186A-7F43B900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B55E1B-A1F4-66BF-58C4-4F54F1228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328C0D-BDD2-A4F4-3157-E8F56FF46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1FFB77-7162-8C25-0A9E-2D462555B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296AB6-0406-4774-62DC-07BBE2C3A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C52EE0C-45CD-75BD-A2F9-AB72D56A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18C4E62-70E5-A358-5CF3-87CA068F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AAA200-48A8-F4DB-26CA-BB951A1F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3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0656A-8AB4-D197-9974-B4C1E447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0FC685-FA8E-2BD3-7285-C18A26E5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C172CC-333A-FA18-9C74-94E42ECC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E4A239-AFEF-5A0C-D58B-EE3B7C0F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6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563450-62F6-C68B-ECD6-70BE5E58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C3FEC0-D776-2732-BE6F-C1124B7B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B306DE-06D3-5B9C-90B6-A5E7FB5D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1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A4D08-7C79-D3AF-F5E4-4865F8CC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998598-725F-4F1B-C198-F3AD66E4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65FC2-14B2-6384-3CA9-3B1D2490A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1A96AB-DCE4-CD35-EA69-293DD69A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A71128-F1FC-D3F0-3B74-85383AD8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B31711-421C-E4E0-3964-07803FB0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78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2A977-3AD2-7E43-D1BC-234932D2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8CC24DF-C11D-5974-FAF0-15A6E58BD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758EE-5A4A-0563-B0F9-954E01178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A1A804-3835-1B5A-A7D4-DD4E8698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2789F3-86B0-D58F-2913-AF9D54B0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324864-7521-5676-957B-88B45964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5CDD7A-22B3-DD05-FED1-BA9DCBCC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16E94C-5EB7-68D1-2377-A6DE0D5F4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DBF680-3910-DA17-21F2-504E42D80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85E156-A54B-6B15-17AA-7AFDB79F8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4A3687-21F1-11AE-A804-128B7A763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5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CDF2A33-E79E-C914-135C-37F8E2ABAF5C}"/>
              </a:ext>
            </a:extLst>
          </p:cNvPr>
          <p:cNvSpPr txBox="1"/>
          <p:nvPr/>
        </p:nvSpPr>
        <p:spPr>
          <a:xfrm>
            <a:off x="898979" y="2954224"/>
            <a:ext cx="49382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>
                <a:solidFill>
                  <a:srgbClr val="05033A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Economische barometer</a:t>
            </a:r>
            <a:br>
              <a:rPr lang="nl-NL" sz="5000" dirty="0"/>
            </a:br>
            <a:r>
              <a:rPr lang="nl-NL" sz="5000" dirty="0"/>
              <a:t>Q1, 2026</a:t>
            </a:r>
            <a:endParaRPr lang="en-GB" sz="5000" dirty="0">
              <a:solidFill>
                <a:srgbClr val="05033A"/>
              </a:solidFill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duisternis, Majorelleblauw, Elektrisch blauw&#10;&#10;Automatisch gegenereerde beschrijving">
            <a:extLst>
              <a:ext uri="{FF2B5EF4-FFF2-40B4-BE49-F238E27FC236}">
                <a16:creationId xmlns:a16="http://schemas.microsoft.com/office/drawing/2014/main" id="{ACDEEE52-9EEB-FD99-2BA0-6F38B101B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8" y="2055820"/>
            <a:ext cx="6843964" cy="4197467"/>
          </a:xfrm>
          <a:prstGeom prst="rect">
            <a:avLst/>
          </a:prstGeom>
        </p:spPr>
      </p:pic>
      <p:pic>
        <p:nvPicPr>
          <p:cNvPr id="6" name="Afbeelding 5" descr="Afbeelding met schermopname, Lettertype, Graphics, ontwerp&#10;&#10;Automatisch gegenereerde beschrijving">
            <a:extLst>
              <a:ext uri="{FF2B5EF4-FFF2-40B4-BE49-F238E27FC236}">
                <a16:creationId xmlns:a16="http://schemas.microsoft.com/office/drawing/2014/main" id="{14AA6C25-54CC-7718-CF12-A1FED23E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9" y="508460"/>
            <a:ext cx="7154878" cy="17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5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16C09-F202-2278-0A2D-2209C4B9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85CE99C-D38C-1629-A0CF-106EABDC0A30}"/>
              </a:ext>
            </a:extLst>
          </p:cNvPr>
          <p:cNvSpPr txBox="1"/>
          <p:nvPr/>
        </p:nvSpPr>
        <p:spPr>
          <a:xfrm>
            <a:off x="471055" y="514257"/>
            <a:ext cx="11610109" cy="232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7.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Welke dreiging heeft momenteel de grootste impact op jouw organisatie of verwacht je in de nabije toekomst?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2C62B6-E732-B5A6-89DF-AE015DA83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21C1AB4D-E50C-49AF-8617-8CFA5E2381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14875"/>
              </p:ext>
            </p:extLst>
          </p:nvPr>
        </p:nvGraphicFramePr>
        <p:xfrm>
          <a:off x="966157" y="1673525"/>
          <a:ext cx="10567359" cy="4304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23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6514F-87DB-6A95-CF5D-969278F0B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D765123-280C-CF11-B2F5-33C6A2260AF2}"/>
              </a:ext>
            </a:extLst>
          </p:cNvPr>
          <p:cNvSpPr txBox="1"/>
          <p:nvPr/>
        </p:nvSpPr>
        <p:spPr>
          <a:xfrm>
            <a:off x="359434" y="514257"/>
            <a:ext cx="114731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7.</a:t>
            </a:r>
            <a:r>
              <a:rPr lang="nl-NL" sz="3600" b="0" i="0" u="none" strike="noStrike" baseline="0" dirty="0">
                <a:effectLst/>
              </a:rPr>
              <a:t> Toelichting: anders, namelijk</a:t>
            </a:r>
            <a:endParaRPr lang="nl-NL" sz="2800" b="0" dirty="0"/>
          </a:p>
          <a:p>
            <a:endParaRPr lang="nl-NL" sz="3600" b="0" dirty="0"/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Q3 2025	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Onduidelijkheden US heffingen. Bijvoorbeeld per product aangeven welke percentages van metalen elementen in onze producten worden toegepast.					</a:t>
            </a:r>
          </a:p>
          <a:p>
            <a:endParaRPr lang="nl-NL" sz="2000" b="1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Q4 2025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Sluiten van chemische fabrieken</a:t>
            </a:r>
          </a:p>
          <a:p>
            <a:r>
              <a:rPr lang="nl-NL" sz="3600" dirty="0">
                <a:latin typeface="Aeonik" panose="02010503030300000000" pitchFamily="2" charset="0"/>
                <a:cs typeface="Arial" panose="020B0604020202020204" pitchFamily="34" charset="0"/>
              </a:rPr>
              <a:t>					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7B762E-DBF7-4C73-EF1A-D79A7797A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69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05DF-3753-9B55-F81E-8D88B5D9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6E621D4-2C21-F817-A1BA-E9BC21FB5908}"/>
              </a:ext>
            </a:extLst>
          </p:cNvPr>
          <p:cNvSpPr txBox="1"/>
          <p:nvPr/>
        </p:nvSpPr>
        <p:spPr>
          <a:xfrm>
            <a:off x="359434" y="514257"/>
            <a:ext cx="114731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8.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/>
              <a:t>Op welke van de volgende dreigingen heeft jouw organisatie zich actief voorbereid?</a:t>
            </a:r>
          </a:p>
          <a:p>
            <a:pPr algn="ctr"/>
            <a:endParaRPr lang="nl-NL" sz="2800" b="0" dirty="0"/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90492C-99BB-74B9-E737-F0181072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B00C9386-5C7E-4E51-B853-CBE884C776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715599"/>
              </p:ext>
            </p:extLst>
          </p:nvPr>
        </p:nvGraphicFramePr>
        <p:xfrm>
          <a:off x="1673525" y="1933575"/>
          <a:ext cx="9489056" cy="394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5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CE6EF-83AB-BD05-6E2C-3AE8EA154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BC99665-DF58-CD54-8A91-FE35AA6DCB0A}"/>
              </a:ext>
            </a:extLst>
          </p:cNvPr>
          <p:cNvSpPr txBox="1"/>
          <p:nvPr/>
        </p:nvSpPr>
        <p:spPr>
          <a:xfrm>
            <a:off x="359434" y="514257"/>
            <a:ext cx="1147313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9.</a:t>
            </a:r>
            <a:r>
              <a:rPr lang="nl-NL" sz="3600" b="0" i="0" u="none" strike="noStrike" baseline="0" dirty="0">
                <a:effectLst/>
              </a:rPr>
              <a:t> Waar zou FHI en/of andere leden uw organisatie mee kunnen helpen</a:t>
            </a:r>
            <a:endParaRPr lang="nl-NL" sz="2800" b="0" dirty="0"/>
          </a:p>
          <a:p>
            <a:r>
              <a:rPr lang="nl-NL" sz="1600" b="1" dirty="0"/>
              <a:t>Q2 2025	</a:t>
            </a:r>
            <a:r>
              <a:rPr lang="nl-NL" sz="1600" b="0" dirty="0"/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Salaris indicatie op functie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Relevante sectordata (marktgrootte). </a:t>
            </a:r>
          </a:p>
          <a:p>
            <a:r>
              <a:rPr lang="nl-NL" sz="1600" b="1" dirty="0"/>
              <a:t>Q3 2025	</a:t>
            </a:r>
            <a:r>
              <a:rPr lang="nl-NL" sz="1600" b="0" dirty="0"/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Denk dat de FHI en regering beter samen kunnen werken, instromers en de techniek promoten.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Marktdata en sectordata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Duidelijkheid over de heffingen en hoe we dit moeten aanpakken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Mensen bewust laten worden van de toenemende afhankelijkheid van big </a:t>
            </a:r>
            <a:r>
              <a:rPr lang="nl-NL" sz="1600" b="0" dirty="0" err="1"/>
              <a:t>tech</a:t>
            </a:r>
            <a:endParaRPr lang="nl-NL" sz="1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Politiek bewerken om de maakindustrie in Nederland te laten overleven</a:t>
            </a:r>
          </a:p>
          <a:p>
            <a:r>
              <a:rPr lang="nl-NL" sz="1600" b="1" dirty="0"/>
              <a:t>Q4 2025	</a:t>
            </a:r>
            <a:r>
              <a:rPr lang="nl-NL" sz="1600" b="0" dirty="0"/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Als u contact opneemt m.b.t. kansen rondom Defensie</a:t>
            </a:r>
            <a:r>
              <a:rPr lang="nl-NL" sz="1600" b="0" dirty="0"/>
              <a:t>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Betrouwbare marktdata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Nieuwe actuele verkoop- en leveringsvoorwaarden</a:t>
            </a:r>
          </a:p>
          <a:p>
            <a:r>
              <a:rPr lang="nl-NL" sz="1600" b="1" dirty="0"/>
              <a:t>Q1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Informatie over trends in industrie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Waardevolle klantevenementen op het gebied van procesinstrumentatie, met name in het delen van basis informatie</a:t>
            </a:r>
          </a:p>
          <a:p>
            <a:endParaRPr lang="nl-NL" sz="1600" dirty="0"/>
          </a:p>
          <a:p>
            <a:endParaRPr lang="nl-NL" sz="1600" b="0" dirty="0"/>
          </a:p>
          <a:p>
            <a:r>
              <a:rPr lang="nl-NL" sz="3600" b="0" dirty="0"/>
              <a:t>					</a:t>
            </a:r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487905F-B065-FC9B-BF41-9441F9753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9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B49746-4C5D-3CE9-FEC5-50C49DFBD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75BEDB0-C0D5-757D-DCB6-F72ECA4EA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r="38824"/>
          <a:stretch/>
        </p:blipFill>
        <p:spPr>
          <a:xfrm>
            <a:off x="0" y="0"/>
            <a:ext cx="5668819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75ED7CF-FCC7-B7EC-3CEE-5D78099275D7}"/>
              </a:ext>
            </a:extLst>
          </p:cNvPr>
          <p:cNvSpPr txBox="1"/>
          <p:nvPr/>
        </p:nvSpPr>
        <p:spPr>
          <a:xfrm>
            <a:off x="6095999" y="2261678"/>
            <a:ext cx="57739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8A4BD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Economische barometer Q1-2026 </a:t>
            </a:r>
            <a:b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8A4BD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8A4BD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Industriële Automatisering</a:t>
            </a:r>
            <a:endParaRPr lang="nl-NL" sz="4000" dirty="0">
              <a:solidFill>
                <a:srgbClr val="08A4BD"/>
              </a:solidFill>
              <a:highlight>
                <a:srgbClr val="FFF96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76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D0F953A-83B8-48D2-57E8-A462771FD1C4}"/>
              </a:ext>
            </a:extLst>
          </p:cNvPr>
          <p:cNvSpPr txBox="1"/>
          <p:nvPr/>
        </p:nvSpPr>
        <p:spPr>
          <a:xfrm>
            <a:off x="931364" y="514257"/>
            <a:ext cx="1054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1.</a:t>
            </a:r>
            <a:r>
              <a:rPr lang="nl-NL" sz="3600" b="0" i="0" u="none" strike="noStrike" baseline="0" dirty="0">
                <a:effectLst/>
              </a:rPr>
              <a:t> Hoe was je totale orderpositie afgelopen kwartaal ten opzichte van hetzelfde kwartaal vorig jaar?</a:t>
            </a:r>
            <a:r>
              <a:rPr lang="nl-NL" sz="3600" b="0" i="0" u="none" strike="noStrike" baseline="0" dirty="0"/>
              <a:t> </a:t>
            </a: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423CE3-F00D-83EB-72A0-D3A01D00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C41A65B1-8CB6-4206-8B32-F640364039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5199200"/>
              </p:ext>
            </p:extLst>
          </p:nvPr>
        </p:nvGraphicFramePr>
        <p:xfrm>
          <a:off x="1009291" y="1971563"/>
          <a:ext cx="10251345" cy="3903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251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FC248-65CC-747A-5C73-BCE697CEA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36BC5CD-1F79-D6EB-B972-0A0969FBBFD6}"/>
              </a:ext>
            </a:extLst>
          </p:cNvPr>
          <p:cNvSpPr txBox="1"/>
          <p:nvPr/>
        </p:nvSpPr>
        <p:spPr>
          <a:xfrm>
            <a:off x="931364" y="514258"/>
            <a:ext cx="10521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2.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orderpositie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3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3E175A-9DE9-A41F-24EF-77486F7AC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18BC028D-DDD4-4EDC-B5A3-C5F6660D33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049533"/>
              </p:ext>
            </p:extLst>
          </p:nvPr>
        </p:nvGraphicFramePr>
        <p:xfrm>
          <a:off x="1328468" y="1969545"/>
          <a:ext cx="9932168" cy="3956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828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E1BC-C498-0D8A-3C60-FF87C1D8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ED44492-CA8A-1C6A-0E7E-C7E549CADA82}"/>
              </a:ext>
            </a:extLst>
          </p:cNvPr>
          <p:cNvSpPr txBox="1"/>
          <p:nvPr/>
        </p:nvSpPr>
        <p:spPr>
          <a:xfrm>
            <a:off x="931364" y="514257"/>
            <a:ext cx="1054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3.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Hoe was uw totale omzet afgelopen kwartaal ten opzichte van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FA506F-F794-8609-BFAA-E511ED74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45489584-4063-9476-7A24-4C148C974D0E}"/>
              </a:ext>
            </a:extLst>
          </p:cNvPr>
          <p:cNvGraphicFramePr>
            <a:graphicFrameLocks noGrp="1"/>
          </p:cNvGraphicFramePr>
          <p:nvPr/>
        </p:nvGraphicFramePr>
        <p:xfrm>
          <a:off x="3702050" y="3906044"/>
          <a:ext cx="4787900" cy="190500"/>
        </p:xfrm>
        <a:graphic>
          <a:graphicData uri="http://schemas.openxmlformats.org/drawingml/2006/table">
            <a:tbl>
              <a:tblPr/>
              <a:tblGrid>
                <a:gridCol w="4787900">
                  <a:extLst>
                    <a:ext uri="{9D8B030D-6E8A-4147-A177-3AD203B41FA5}">
                      <a16:colId xmlns:a16="http://schemas.microsoft.com/office/drawing/2014/main" val="172221793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134329"/>
                  </a:ext>
                </a:extLst>
              </a:tr>
            </a:tbl>
          </a:graphicData>
        </a:graphic>
      </p:graphicFrame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64D10AD7-F21B-4DD5-9B61-E860EEF4B9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995571"/>
              </p:ext>
            </p:extLst>
          </p:nvPr>
        </p:nvGraphicFramePr>
        <p:xfrm>
          <a:off x="1250829" y="1971562"/>
          <a:ext cx="9998015" cy="397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688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1524-1C7F-6FD4-498F-DADFED24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6FEE46B-ACDD-C640-BC70-CB6A512B33FB}"/>
              </a:ext>
            </a:extLst>
          </p:cNvPr>
          <p:cNvSpPr txBox="1"/>
          <p:nvPr/>
        </p:nvSpPr>
        <p:spPr>
          <a:xfrm>
            <a:off x="931364" y="514257"/>
            <a:ext cx="9921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4.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omzet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49AA96-7518-7AA1-6A67-06A6BCD86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3F5006AD-5864-421E-8A37-2B802AC0E1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9892846"/>
              </p:ext>
            </p:extLst>
          </p:nvPr>
        </p:nvGraphicFramePr>
        <p:xfrm>
          <a:off x="1526874" y="1980527"/>
          <a:ext cx="8773065" cy="4073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411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CF8D7-B930-CD12-7C35-60985510F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F6EC8CA-5BA1-7B40-C3F5-F429FDF47BCC}"/>
              </a:ext>
            </a:extLst>
          </p:cNvPr>
          <p:cNvSpPr txBox="1"/>
          <p:nvPr/>
        </p:nvSpPr>
        <p:spPr>
          <a:xfrm>
            <a:off x="485887" y="514257"/>
            <a:ext cx="11260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5.</a:t>
            </a:r>
            <a:r>
              <a:rPr lang="nl-NL" sz="3600" b="0" i="0" u="none" strike="noStrike" baseline="0" dirty="0">
                <a:effectLst/>
              </a:rPr>
              <a:t> Hoe ontwikkelden zich uw tarieven en/of afzetprijzen in dit kwartaal?              </a:t>
            </a:r>
            <a:r>
              <a:rPr lang="nl-NL" sz="3600" b="0" i="0" u="none" strike="noStrike" baseline="0" dirty="0"/>
              <a:t> </a:t>
            </a:r>
            <a:endParaRPr lang="nl-NL" sz="2800" b="0" dirty="0"/>
          </a:p>
          <a:p>
            <a:pPr algn="ctr"/>
            <a:endParaRPr lang="nl-NL" sz="3600" b="0" dirty="0"/>
          </a:p>
          <a:p>
            <a:pPr algn="ctr"/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80BBAF-3D8E-1CAC-243E-D750404FE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52D5AD95-5786-4FB5-B741-AAC7D059C9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337303"/>
              </p:ext>
            </p:extLst>
          </p:nvPr>
        </p:nvGraphicFramePr>
        <p:xfrm>
          <a:off x="1164566" y="1980527"/>
          <a:ext cx="10179170" cy="3971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853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9A9A-66AA-A002-0AD6-BE3BFD88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2675FEE-ADF9-2385-8DE0-199BB7318060}"/>
              </a:ext>
            </a:extLst>
          </p:cNvPr>
          <p:cNvSpPr txBox="1"/>
          <p:nvPr/>
        </p:nvSpPr>
        <p:spPr>
          <a:xfrm>
            <a:off x="931364" y="514258"/>
            <a:ext cx="9782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Welke kansen ziet u voor uw bedrijf bestaan?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A20E9F-36CF-EEC6-52A4-D68BD5707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E527AAEC-B46E-472D-9EDB-39AE6D128A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2290590"/>
              </p:ext>
            </p:extLst>
          </p:nvPr>
        </p:nvGraphicFramePr>
        <p:xfrm>
          <a:off x="1173192" y="1293962"/>
          <a:ext cx="9540990" cy="4760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808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B6D78-BD4B-FE8F-41F0-7C276C752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99988E0-DE2C-3D00-0E2F-A5491BD918BB}"/>
              </a:ext>
            </a:extLst>
          </p:cNvPr>
          <p:cNvSpPr txBox="1"/>
          <p:nvPr/>
        </p:nvSpPr>
        <p:spPr>
          <a:xfrm>
            <a:off x="359434" y="514257"/>
            <a:ext cx="11473132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Toelichting: anders, namelijk</a:t>
            </a:r>
            <a:endParaRPr lang="nl-NL" sz="2800" b="0" dirty="0"/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Q2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Gebrek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aan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vakmensen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in de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industrie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dus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meer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automatisering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Meer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automatisering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Q3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Kosten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bewaken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procedures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optimaliseren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voor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Wet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regelgeving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omtrent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NIS2, CRA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IEC62443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Groei high tech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industrie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Nieuwe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Innovatieve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producten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toepassingen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Q4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Optimalisatie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eigen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bedrijfsprocessen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overall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Q1 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Digitalisering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Betere marge door op tijd ingekochte grotere voorraad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Afzetmarkt vergroten</a:t>
            </a:r>
          </a:p>
          <a:p>
            <a:endParaRPr lang="en-GB" sz="2000" b="1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endParaRPr lang="en-GB" sz="2000" b="1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61EAC37-69E8-B6B0-A2CA-6D0E67A3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18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8A4BD"/>
      </a:accent1>
      <a:accent2>
        <a:srgbClr val="2DD881"/>
      </a:accent2>
      <a:accent3>
        <a:srgbClr val="FFDA56"/>
      </a:accent3>
      <a:accent4>
        <a:srgbClr val="B14AED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9428</TotalTime>
  <Words>433</Words>
  <Application>Microsoft Office PowerPoint</Application>
  <PresentationFormat>Breedbeeld</PresentationFormat>
  <Paragraphs>72</Paragraphs>
  <Slides>13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Aeonik</vt:lpstr>
      <vt:lpstr>Aptos</vt:lpstr>
      <vt:lpstr>Aptos Display</vt:lpstr>
      <vt:lpstr>Arial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te Velde</dc:creator>
  <cp:lastModifiedBy>Coen Meijer</cp:lastModifiedBy>
  <cp:revision>100</cp:revision>
  <dcterms:created xsi:type="dcterms:W3CDTF">2024-03-22T14:41:20Z</dcterms:created>
  <dcterms:modified xsi:type="dcterms:W3CDTF">2026-05-28T09:17:17Z</dcterms:modified>
</cp:coreProperties>
</file>