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4" r:id="rId10"/>
    <p:sldId id="301" r:id="rId11"/>
    <p:sldId id="302" r:id="rId12"/>
    <p:sldId id="3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5CEE"/>
    <a:srgbClr val="F8F5E8"/>
    <a:srgbClr val="2DD881"/>
    <a:srgbClr val="FFF960"/>
    <a:srgbClr val="050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IE!$A$5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IE!$P$5:$T$5</c:f>
              <c:numCache>
                <c:formatCode>0.00%</c:formatCode>
                <c:ptCount val="5"/>
                <c:pt idx="0">
                  <c:v>0.44440000000000002</c:v>
                </c:pt>
                <c:pt idx="1">
                  <c:v>0.4667</c:v>
                </c:pt>
                <c:pt idx="2">
                  <c:v>0.54549999999999998</c:v>
                </c:pt>
                <c:pt idx="3">
                  <c:v>0.61539999999999995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E-4BEC-B12D-2C67B803F40A}"/>
            </c:ext>
          </c:extLst>
        </c:ser>
        <c:ser>
          <c:idx val="1"/>
          <c:order val="1"/>
          <c:tx>
            <c:strRef>
              <c:f>IE!$A$6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IE!$P$6:$T$6</c:f>
              <c:numCache>
                <c:formatCode>0.00%</c:formatCode>
                <c:ptCount val="5"/>
                <c:pt idx="0">
                  <c:v>0.30559999999999998</c:v>
                </c:pt>
                <c:pt idx="1">
                  <c:v>0.2</c:v>
                </c:pt>
                <c:pt idx="2">
                  <c:v>0.1515</c:v>
                </c:pt>
                <c:pt idx="3">
                  <c:v>0.1154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FE-4BEC-B12D-2C67B803F40A}"/>
            </c:ext>
          </c:extLst>
        </c:ser>
        <c:ser>
          <c:idx val="2"/>
          <c:order val="2"/>
          <c:tx>
            <c:strRef>
              <c:f>IE!$A$7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IE!$P$7:$T$7</c:f>
              <c:numCache>
                <c:formatCode>0.00%</c:formatCode>
                <c:ptCount val="5"/>
                <c:pt idx="0">
                  <c:v>0.25</c:v>
                </c:pt>
                <c:pt idx="1">
                  <c:v>0.33329999999999999</c:v>
                </c:pt>
                <c:pt idx="2">
                  <c:v>0.30299999999999999</c:v>
                </c:pt>
                <c:pt idx="3">
                  <c:v>0.26919999999999999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FE-4BEC-B12D-2C67B803F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5676143"/>
        <c:axId val="1265671343"/>
      </c:barChart>
      <c:catAx>
        <c:axId val="126567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5671343"/>
        <c:crosses val="autoZero"/>
        <c:auto val="1"/>
        <c:lblAlgn val="ctr"/>
        <c:lblOffset val="100"/>
        <c:noMultiLvlLbl val="0"/>
      </c:catAx>
      <c:valAx>
        <c:axId val="1265671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5676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IE!$A$11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IE!$P$11:$T$11</c:f>
              <c:numCache>
                <c:formatCode>0.00%</c:formatCode>
                <c:ptCount val="5"/>
                <c:pt idx="0">
                  <c:v>0.48570000000000002</c:v>
                </c:pt>
                <c:pt idx="1">
                  <c:v>0.28570000000000001</c:v>
                </c:pt>
                <c:pt idx="2">
                  <c:v>0.39389999999999997</c:v>
                </c:pt>
                <c:pt idx="3">
                  <c:v>0.53849999999999998</c:v>
                </c:pt>
                <c:pt idx="4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C9-45D1-8887-73D03185E110}"/>
            </c:ext>
          </c:extLst>
        </c:ser>
        <c:ser>
          <c:idx val="1"/>
          <c:order val="1"/>
          <c:tx>
            <c:strRef>
              <c:f>IE!$A$12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IE!$P$12:$T$12</c:f>
              <c:numCache>
                <c:formatCode>0.00%</c:formatCode>
                <c:ptCount val="5"/>
                <c:pt idx="0">
                  <c:v>0.34289999999999998</c:v>
                </c:pt>
                <c:pt idx="1">
                  <c:v>0.46429999999999999</c:v>
                </c:pt>
                <c:pt idx="2">
                  <c:v>0.39389999999999997</c:v>
                </c:pt>
                <c:pt idx="3">
                  <c:v>0.30769999999999997</c:v>
                </c:pt>
                <c:pt idx="4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C9-45D1-8887-73D03185E110}"/>
            </c:ext>
          </c:extLst>
        </c:ser>
        <c:ser>
          <c:idx val="2"/>
          <c:order val="2"/>
          <c:tx>
            <c:strRef>
              <c:f>IE!$A$13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IE!$P$13:$T$13</c:f>
              <c:numCache>
                <c:formatCode>0.00%</c:formatCode>
                <c:ptCount val="5"/>
                <c:pt idx="0">
                  <c:v>0.1714</c:v>
                </c:pt>
                <c:pt idx="1">
                  <c:v>0.25</c:v>
                </c:pt>
                <c:pt idx="2">
                  <c:v>0.21210000000000001</c:v>
                </c:pt>
                <c:pt idx="3">
                  <c:v>0.15379999999999999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C9-45D1-8887-73D03185E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265407"/>
        <c:axId val="1241273087"/>
      </c:barChart>
      <c:catAx>
        <c:axId val="1241265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73087"/>
        <c:crosses val="autoZero"/>
        <c:auto val="1"/>
        <c:lblAlgn val="ctr"/>
        <c:lblOffset val="100"/>
        <c:noMultiLvlLbl val="0"/>
      </c:catAx>
      <c:valAx>
        <c:axId val="1241273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65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IE!$A$17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IE!$P$17:$T$17</c:f>
              <c:numCache>
                <c:formatCode>0.00%</c:formatCode>
                <c:ptCount val="5"/>
                <c:pt idx="0">
                  <c:v>0.42859999999999998</c:v>
                </c:pt>
                <c:pt idx="1">
                  <c:v>0.42859999999999998</c:v>
                </c:pt>
                <c:pt idx="2">
                  <c:v>0.48480000000000001</c:v>
                </c:pt>
                <c:pt idx="3">
                  <c:v>0.56000000000000005</c:v>
                </c:pt>
                <c:pt idx="4">
                  <c:v>0.70829999999999993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E6-48B2-8C06-759A1361E5CD}"/>
            </c:ext>
          </c:extLst>
        </c:ser>
        <c:ser>
          <c:idx val="1"/>
          <c:order val="1"/>
          <c:tx>
            <c:strRef>
              <c:f>IE!$A$18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IE!$P$18:$T$18</c:f>
              <c:numCache>
                <c:formatCode>0.00%</c:formatCode>
                <c:ptCount val="5"/>
                <c:pt idx="0">
                  <c:v>0.1714</c:v>
                </c:pt>
                <c:pt idx="1">
                  <c:v>0.1429</c:v>
                </c:pt>
                <c:pt idx="2">
                  <c:v>0.2424</c:v>
                </c:pt>
                <c:pt idx="3">
                  <c:v>0.16</c:v>
                </c:pt>
                <c:pt idx="4">
                  <c:v>8.3299999999999999E-2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E6-48B2-8C06-759A1361E5CD}"/>
            </c:ext>
          </c:extLst>
        </c:ser>
        <c:ser>
          <c:idx val="2"/>
          <c:order val="2"/>
          <c:tx>
            <c:strRef>
              <c:f>IE!$A$19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IE!$P$19:$T$19</c:f>
              <c:numCache>
                <c:formatCode>0.00%</c:formatCode>
                <c:ptCount val="5"/>
                <c:pt idx="0">
                  <c:v>0.4</c:v>
                </c:pt>
                <c:pt idx="1">
                  <c:v>0.42859999999999998</c:v>
                </c:pt>
                <c:pt idx="2">
                  <c:v>0.2727</c:v>
                </c:pt>
                <c:pt idx="3">
                  <c:v>0.28000000000000003</c:v>
                </c:pt>
                <c:pt idx="4">
                  <c:v>0.20830000000000001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E6-48B2-8C06-759A1361E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87855"/>
        <c:axId val="1259880175"/>
      </c:barChart>
      <c:catAx>
        <c:axId val="125988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80175"/>
        <c:crosses val="autoZero"/>
        <c:auto val="1"/>
        <c:lblAlgn val="ctr"/>
        <c:lblOffset val="100"/>
        <c:noMultiLvlLbl val="0"/>
      </c:catAx>
      <c:valAx>
        <c:axId val="12598801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8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IE!$A$23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IE!$P$23:$T$23</c:f>
              <c:numCache>
                <c:formatCode>0.00%</c:formatCode>
                <c:ptCount val="5"/>
                <c:pt idx="0">
                  <c:v>0.48570000000000002</c:v>
                </c:pt>
                <c:pt idx="1">
                  <c:v>0.1852</c:v>
                </c:pt>
                <c:pt idx="2">
                  <c:v>0.4375</c:v>
                </c:pt>
                <c:pt idx="3">
                  <c:v>0.54170000000000007</c:v>
                </c:pt>
                <c:pt idx="4">
                  <c:v>0.66670000000000007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F-4790-9C05-F33AA4A05616}"/>
            </c:ext>
          </c:extLst>
        </c:ser>
        <c:ser>
          <c:idx val="1"/>
          <c:order val="1"/>
          <c:tx>
            <c:strRef>
              <c:f>IE!$A$24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IE!$P$24:$T$24</c:f>
              <c:numCache>
                <c:formatCode>0.00%</c:formatCode>
                <c:ptCount val="5"/>
                <c:pt idx="0">
                  <c:v>0.2286</c:v>
                </c:pt>
                <c:pt idx="1">
                  <c:v>0.37040000000000001</c:v>
                </c:pt>
                <c:pt idx="2">
                  <c:v>0.34380000000000011</c:v>
                </c:pt>
                <c:pt idx="3">
                  <c:v>0.41670000000000001</c:v>
                </c:pt>
                <c:pt idx="4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2F-4790-9C05-F33AA4A05616}"/>
            </c:ext>
          </c:extLst>
        </c:ser>
        <c:ser>
          <c:idx val="2"/>
          <c:order val="2"/>
          <c:tx>
            <c:strRef>
              <c:f>IE!$A$25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IE!$P$25:$T$25</c:f>
              <c:numCache>
                <c:formatCode>0.00%</c:formatCode>
                <c:ptCount val="5"/>
                <c:pt idx="0">
                  <c:v>0.28570000000000001</c:v>
                </c:pt>
                <c:pt idx="1">
                  <c:v>0.44440000000000002</c:v>
                </c:pt>
                <c:pt idx="2">
                  <c:v>0.21879999999999999</c:v>
                </c:pt>
                <c:pt idx="3">
                  <c:v>4.1700000000000001E-2</c:v>
                </c:pt>
                <c:pt idx="4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2F-4790-9C05-F33AA4A05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6189247"/>
        <c:axId val="996180127"/>
      </c:barChart>
      <c:catAx>
        <c:axId val="99618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96180127"/>
        <c:crosses val="autoZero"/>
        <c:auto val="1"/>
        <c:lblAlgn val="ctr"/>
        <c:lblOffset val="100"/>
        <c:noMultiLvlLbl val="0"/>
      </c:catAx>
      <c:valAx>
        <c:axId val="996180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96189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IE!$A$29</c:f>
              <c:strCache>
                <c:ptCount val="1"/>
                <c:pt idx="0">
                  <c:v>Gestegen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IE!$K$29:$O$29</c:f>
              <c:numCache>
                <c:formatCode>0.00%</c:formatCode>
                <c:ptCount val="5"/>
                <c:pt idx="0">
                  <c:v>0.42859999999999998</c:v>
                </c:pt>
                <c:pt idx="1">
                  <c:v>0.33329999999999999</c:v>
                </c:pt>
                <c:pt idx="2">
                  <c:v>0.34380000000000011</c:v>
                </c:pt>
                <c:pt idx="3">
                  <c:v>0.45829999999999999</c:v>
                </c:pt>
                <c:pt idx="4">
                  <c:v>0.58329999999999993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2-40C7-A250-422CE12AF51B}"/>
            </c:ext>
          </c:extLst>
        </c:ser>
        <c:ser>
          <c:idx val="1"/>
          <c:order val="1"/>
          <c:tx>
            <c:strRef>
              <c:f>IE!$A$30</c:f>
              <c:strCache>
                <c:ptCount val="1"/>
                <c:pt idx="0">
                  <c:v>Gelijk gebleven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IE!$K$30:$O$30</c:f>
              <c:numCache>
                <c:formatCode>0.00%</c:formatCode>
                <c:ptCount val="5"/>
                <c:pt idx="0">
                  <c:v>0.54289999999999994</c:v>
                </c:pt>
                <c:pt idx="1">
                  <c:v>0.55559999999999998</c:v>
                </c:pt>
                <c:pt idx="2">
                  <c:v>0.59379999999999999</c:v>
                </c:pt>
                <c:pt idx="3">
                  <c:v>0.54170000000000007</c:v>
                </c:pt>
                <c:pt idx="4">
                  <c:v>0.41670000000000001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22-40C7-A250-422CE12AF51B}"/>
            </c:ext>
          </c:extLst>
        </c:ser>
        <c:ser>
          <c:idx val="2"/>
          <c:order val="2"/>
          <c:tx>
            <c:strRef>
              <c:f>IE!$A$31</c:f>
              <c:strCache>
                <c:ptCount val="1"/>
                <c:pt idx="0">
                  <c:v>Gedaald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IE!$K$31:$O$31</c:f>
              <c:numCache>
                <c:formatCode>0.00%</c:formatCode>
                <c:ptCount val="5"/>
                <c:pt idx="0">
                  <c:v>2.86E-2</c:v>
                </c:pt>
                <c:pt idx="1">
                  <c:v>0.1111</c:v>
                </c:pt>
                <c:pt idx="2">
                  <c:v>6.25E-2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22-40C7-A250-422CE12AF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265887"/>
        <c:axId val="1241277887"/>
      </c:barChart>
      <c:catAx>
        <c:axId val="1241265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77887"/>
        <c:crosses val="autoZero"/>
        <c:auto val="1"/>
        <c:lblAlgn val="ctr"/>
        <c:lblOffset val="100"/>
        <c:noMultiLvlLbl val="0"/>
      </c:catAx>
      <c:valAx>
        <c:axId val="124127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41265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IE!$A$35</c:f>
              <c:strCache>
                <c:ptCount val="1"/>
                <c:pt idx="0">
                  <c:v>Energietransitie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IE!$O$34:$R$34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IE!$O$35:$R$35</c:f>
              <c:numCache>
                <c:formatCode>0.00%</c:formatCode>
                <c:ptCount val="4"/>
                <c:pt idx="0">
                  <c:v>0.44440000000000002</c:v>
                </c:pt>
                <c:pt idx="1">
                  <c:v>0.27589999999999998</c:v>
                </c:pt>
                <c:pt idx="2">
                  <c:v>0.39129999999999998</c:v>
                </c:pt>
                <c:pt idx="3">
                  <c:v>0.54549999999999998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43-4FD4-8002-C9D57D08DA3E}"/>
            </c:ext>
          </c:extLst>
        </c:ser>
        <c:ser>
          <c:idx val="1"/>
          <c:order val="1"/>
          <c:tx>
            <c:strRef>
              <c:f>IE!$A$36</c:f>
              <c:strCache>
                <c:ptCount val="1"/>
                <c:pt idx="0">
                  <c:v>Reshoring en nearshoring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IE!$O$34:$R$34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IE!$O$36:$R$36</c:f>
              <c:numCache>
                <c:formatCode>0.00%</c:formatCode>
                <c:ptCount val="4"/>
                <c:pt idx="0">
                  <c:v>0.37040000000000001</c:v>
                </c:pt>
                <c:pt idx="1">
                  <c:v>0.37930000000000003</c:v>
                </c:pt>
                <c:pt idx="2">
                  <c:v>0.56520000000000004</c:v>
                </c:pt>
                <c:pt idx="3">
                  <c:v>0.36359999999999998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43-4FD4-8002-C9D57D08DA3E}"/>
            </c:ext>
          </c:extLst>
        </c:ser>
        <c:ser>
          <c:idx val="2"/>
          <c:order val="2"/>
          <c:tx>
            <c:strRef>
              <c:f>IE!$A$37</c:f>
              <c:strCache>
                <c:ptCount val="1"/>
                <c:pt idx="0">
                  <c:v>Bedrijfsprocessen beter met 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IE!$O$34:$R$34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IE!$O$37:$R$37</c:f>
              <c:numCache>
                <c:formatCode>0.00%</c:formatCode>
                <c:ptCount val="4"/>
                <c:pt idx="0">
                  <c:v>0.22220000000000001</c:v>
                </c:pt>
                <c:pt idx="1">
                  <c:v>0.48280000000000001</c:v>
                </c:pt>
                <c:pt idx="2">
                  <c:v>0.26090000000000002</c:v>
                </c:pt>
                <c:pt idx="3">
                  <c:v>0.45450000000000002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43-4FD4-8002-C9D57D08DA3E}"/>
            </c:ext>
          </c:extLst>
        </c:ser>
        <c:ser>
          <c:idx val="3"/>
          <c:order val="3"/>
          <c:tx>
            <c:strRef>
              <c:f>IE!$A$38</c:f>
              <c:strCache>
                <c:ptCount val="1"/>
                <c:pt idx="0">
                  <c:v>Rol van service &amp; onderhoud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IE!$O$34:$R$34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IE!$O$38:$R$38</c:f>
              <c:numCache>
                <c:formatCode>0.00%</c:formatCode>
                <c:ptCount val="4"/>
                <c:pt idx="0">
                  <c:v>0.22220000000000001</c:v>
                </c:pt>
                <c:pt idx="1">
                  <c:v>0.2069</c:v>
                </c:pt>
                <c:pt idx="2">
                  <c:v>0.13039999999999999</c:v>
                </c:pt>
                <c:pt idx="3">
                  <c:v>0.2273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43-4FD4-8002-C9D57D08DA3E}"/>
            </c:ext>
          </c:extLst>
        </c:ser>
        <c:ser>
          <c:idx val="4"/>
          <c:order val="4"/>
          <c:tx>
            <c:strRef>
              <c:f>IE!$A$39</c:f>
              <c:strCache>
                <c:ptCount val="1"/>
                <c:pt idx="0">
                  <c:v>Internet of Things/ Industry 4.0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IE!$O$34:$R$34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IE!$O$39:$R$39</c:f>
              <c:numCache>
                <c:formatCode>0.00%</c:formatCode>
                <c:ptCount val="4"/>
                <c:pt idx="0">
                  <c:v>0.48149999999999998</c:v>
                </c:pt>
                <c:pt idx="1">
                  <c:v>0.27589999999999998</c:v>
                </c:pt>
                <c:pt idx="2">
                  <c:v>0.30430000000000001</c:v>
                </c:pt>
                <c:pt idx="3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43-4FD4-8002-C9D57D08DA3E}"/>
            </c:ext>
          </c:extLst>
        </c:ser>
        <c:ser>
          <c:idx val="5"/>
          <c:order val="5"/>
          <c:tx>
            <c:strRef>
              <c:f>IE!$A$40</c:f>
              <c:strCache>
                <c:ptCount val="1"/>
                <c:pt idx="0">
                  <c:v>Groei door e-commerce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IE!$O$34:$R$34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IE!$O$40:$R$40</c:f>
              <c:numCache>
                <c:formatCode>0.00%</c:formatCode>
                <c:ptCount val="4"/>
                <c:pt idx="0">
                  <c:v>0.1852</c:v>
                </c:pt>
                <c:pt idx="1">
                  <c:v>0.1724</c:v>
                </c:pt>
                <c:pt idx="2">
                  <c:v>0.30430000000000001</c:v>
                </c:pt>
                <c:pt idx="3">
                  <c:v>0.2273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43-4FD4-8002-C9D57D08DA3E}"/>
            </c:ext>
          </c:extLst>
        </c:ser>
        <c:ser>
          <c:idx val="6"/>
          <c:order val="6"/>
          <c:tx>
            <c:strRef>
              <c:f>IE!$A$41</c:f>
              <c:strCache>
                <c:ptCount val="1"/>
                <c:pt idx="0">
                  <c:v>Overige (geef nadere toelichting)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IE!$O$34:$R$34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IE!$O$41:$R$41</c:f>
              <c:numCache>
                <c:formatCode>0.00%</c:formatCode>
                <c:ptCount val="4"/>
                <c:pt idx="0">
                  <c:v>0.29630000000000001</c:v>
                </c:pt>
                <c:pt idx="1">
                  <c:v>0.2414</c:v>
                </c:pt>
                <c:pt idx="2">
                  <c:v>0.21740000000000001</c:v>
                </c:pt>
                <c:pt idx="3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43-4FD4-8002-C9D57D08D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697295"/>
        <c:axId val="1720694415"/>
      </c:barChart>
      <c:catAx>
        <c:axId val="1720697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20694415"/>
        <c:crosses val="autoZero"/>
        <c:auto val="1"/>
        <c:lblAlgn val="ctr"/>
        <c:lblOffset val="100"/>
        <c:noMultiLvlLbl val="0"/>
      </c:catAx>
      <c:valAx>
        <c:axId val="1720694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20697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IE!$A$160</c:f>
              <c:strCache>
                <c:ptCount val="1"/>
                <c:pt idx="0">
                  <c:v>Cyberdreiging (bijv. ransomware, phishing, datalekken)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IE!$C$159:$F$159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IE!$C$160:$F$160</c:f>
              <c:numCache>
                <c:formatCode>0.00%</c:formatCode>
                <c:ptCount val="4"/>
                <c:pt idx="0">
                  <c:v>3.7000000000000012E-2</c:v>
                </c:pt>
                <c:pt idx="1">
                  <c:v>6.6699999999999995E-2</c:v>
                </c:pt>
                <c:pt idx="2">
                  <c:v>4.1700000000000001E-2</c:v>
                </c:pt>
                <c:pt idx="3">
                  <c:v>0.41670000000000001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16-410E-BCE5-606087C09550}"/>
            </c:ext>
          </c:extLst>
        </c:ser>
        <c:ser>
          <c:idx val="1"/>
          <c:order val="1"/>
          <c:tx>
            <c:strRef>
              <c:f>IE!$A$161</c:f>
              <c:strCache>
                <c:ptCount val="1"/>
                <c:pt idx="0">
                  <c:v>Arbeidstekort (moeilijkheden bij het vinden of behouden van personeel)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IE!$C$159:$F$159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IE!$C$161:$F$161</c:f>
              <c:numCache>
                <c:formatCode>0.00%</c:formatCode>
                <c:ptCount val="4"/>
                <c:pt idx="0">
                  <c:v>0.29630000000000001</c:v>
                </c:pt>
                <c:pt idx="1">
                  <c:v>0.2</c:v>
                </c:pt>
                <c:pt idx="2">
                  <c:v>0.29170000000000001</c:v>
                </c:pt>
                <c:pt idx="3">
                  <c:v>0.29170000000000001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16-410E-BCE5-606087C09550}"/>
            </c:ext>
          </c:extLst>
        </c:ser>
        <c:ser>
          <c:idx val="2"/>
          <c:order val="2"/>
          <c:tx>
            <c:strRef>
              <c:f>IE!$A$162</c:f>
              <c:strCache>
                <c:ptCount val="1"/>
                <c:pt idx="0">
                  <c:v>Grondstoffentekort (leveringsproblemen of stijgende kosten van materialen)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IE!$C$159:$F$159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IE!$C$162:$F$162</c:f>
              <c:numCache>
                <c:formatCode>0.00%</c:formatCode>
                <c:ptCount val="4"/>
                <c:pt idx="0">
                  <c:v>0.1111</c:v>
                </c:pt>
                <c:pt idx="1">
                  <c:v>0.1333</c:v>
                </c:pt>
                <c:pt idx="2">
                  <c:v>0.16669999999999999</c:v>
                </c:pt>
                <c:pt idx="3">
                  <c:v>0.45829999999999999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16-410E-BCE5-606087C09550}"/>
            </c:ext>
          </c:extLst>
        </c:ser>
        <c:ser>
          <c:idx val="3"/>
          <c:order val="3"/>
          <c:tx>
            <c:strRef>
              <c:f>IE!$A$163</c:f>
              <c:strCache>
                <c:ptCount val="1"/>
                <c:pt idx="0">
                  <c:v>Oorlogs- en geopolitieke dreiging (effecten van internationale conflicten)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IE!$C$159:$F$159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IE!$C$163:$F$163</c:f>
              <c:numCache>
                <c:formatCode>0.00%</c:formatCode>
                <c:ptCount val="4"/>
                <c:pt idx="0">
                  <c:v>0.37040000000000001</c:v>
                </c:pt>
                <c:pt idx="1">
                  <c:v>0.4</c:v>
                </c:pt>
                <c:pt idx="2">
                  <c:v>0.375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16-410E-BCE5-606087C09550}"/>
            </c:ext>
          </c:extLst>
        </c:ser>
        <c:ser>
          <c:idx val="4"/>
          <c:order val="4"/>
          <c:tx>
            <c:strRef>
              <c:f>IE!$A$164</c:f>
              <c:strCache>
                <c:ptCount val="1"/>
                <c:pt idx="0">
                  <c:v>Economische onzekerheid (bijv. inflatie, stijgende rentes, wisselkoersschommelingen)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IE!$C$159:$F$159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IE!$C$164:$F$164</c:f>
              <c:numCache>
                <c:formatCode>0.00%</c:formatCode>
                <c:ptCount val="4"/>
                <c:pt idx="0">
                  <c:v>0.1852</c:v>
                </c:pt>
                <c:pt idx="1">
                  <c:v>0.16669999999999999</c:v>
                </c:pt>
                <c:pt idx="2">
                  <c:v>0.125</c:v>
                </c:pt>
                <c:pt idx="3">
                  <c:v>0.625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16-410E-BCE5-606087C09550}"/>
            </c:ext>
          </c:extLst>
        </c:ser>
        <c:ser>
          <c:idx val="5"/>
          <c:order val="5"/>
          <c:tx>
            <c:strRef>
              <c:f>IE!$A$165</c:f>
              <c:strCache>
                <c:ptCount val="1"/>
                <c:pt idx="0">
                  <c:v>Pandemie of gezondheidscrisis (impact op bedrijfsvoering en personeel)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IE!$C$159:$F$159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IE!$C$165:$F$165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16-410E-BCE5-606087C09550}"/>
            </c:ext>
          </c:extLst>
        </c:ser>
        <c:ser>
          <c:idx val="6"/>
          <c:order val="6"/>
          <c:tx>
            <c:strRef>
              <c:f>IE!$A$166</c:f>
              <c:strCache>
                <c:ptCount val="1"/>
                <c:pt idx="0">
                  <c:v>Anders, namelijk: …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IE!$C$159:$F$159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IE!$C$166:$F$166</c:f>
              <c:numCache>
                <c:formatCode>0.00%</c:formatCode>
                <c:ptCount val="4"/>
                <c:pt idx="0">
                  <c:v>0</c:v>
                </c:pt>
                <c:pt idx="1">
                  <c:v>3.3300000000000003E-2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16-410E-BCE5-606087C09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25920"/>
        <c:axId val="1664922080"/>
      </c:barChart>
      <c:catAx>
        <c:axId val="166492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22080"/>
        <c:crosses val="autoZero"/>
        <c:auto val="1"/>
        <c:lblAlgn val="ctr"/>
        <c:lblOffset val="100"/>
        <c:noMultiLvlLbl val="0"/>
      </c:catAx>
      <c:valAx>
        <c:axId val="166492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2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IE!$A$179</c:f>
              <c:strCache>
                <c:ptCount val="1"/>
                <c:pt idx="0">
                  <c:v>Cyberdreiging (bijv. cybersecuritymaatregelen, IT-beveiliging)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IE!$C$179:$F$179</c:f>
              <c:numCache>
                <c:formatCode>0.00%</c:formatCode>
                <c:ptCount val="4"/>
                <c:pt idx="0">
                  <c:v>0.37040000000000001</c:v>
                </c:pt>
                <c:pt idx="1">
                  <c:v>0.5333</c:v>
                </c:pt>
                <c:pt idx="2">
                  <c:v>0.41670000000000001</c:v>
                </c:pt>
                <c:pt idx="3">
                  <c:v>0.79170000000000007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0-4CEE-A130-B183E2EE69E4}"/>
            </c:ext>
          </c:extLst>
        </c:ser>
        <c:ser>
          <c:idx val="1"/>
          <c:order val="1"/>
          <c:tx>
            <c:strRef>
              <c:f>IE!$A$180</c:f>
              <c:strCache>
                <c:ptCount val="1"/>
                <c:pt idx="0">
                  <c:v>Arbeidstekort (bijv. wervingsstrategieën, automatisering)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IE!$C$180:$F$180</c:f>
              <c:numCache>
                <c:formatCode>0.00%</c:formatCode>
                <c:ptCount val="4"/>
                <c:pt idx="0">
                  <c:v>7.4099999999999999E-2</c:v>
                </c:pt>
                <c:pt idx="1">
                  <c:v>3.3300000000000003E-2</c:v>
                </c:pt>
                <c:pt idx="2">
                  <c:v>0.20830000000000001</c:v>
                </c:pt>
                <c:pt idx="3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B0-4CEE-A130-B183E2EE69E4}"/>
            </c:ext>
          </c:extLst>
        </c:ser>
        <c:ser>
          <c:idx val="2"/>
          <c:order val="2"/>
          <c:tx>
            <c:strRef>
              <c:f>IE!$A$181</c:f>
              <c:strCache>
                <c:ptCount val="1"/>
                <c:pt idx="0">
                  <c:v>Grondstoffentekort (bijv. alternatieve leveranciers, voorraadbeheer)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IE!$C$181:$F$181</c:f>
              <c:numCache>
                <c:formatCode>0.00%</c:formatCode>
                <c:ptCount val="4"/>
                <c:pt idx="0">
                  <c:v>0.14810000000000001</c:v>
                </c:pt>
                <c:pt idx="1">
                  <c:v>0.16669999999999999</c:v>
                </c:pt>
                <c:pt idx="2">
                  <c:v>8.3299999999999999E-2</c:v>
                </c:pt>
                <c:pt idx="3">
                  <c:v>0.41670000000000001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B0-4CEE-A130-B183E2EE69E4}"/>
            </c:ext>
          </c:extLst>
        </c:ser>
        <c:ser>
          <c:idx val="3"/>
          <c:order val="3"/>
          <c:tx>
            <c:strRef>
              <c:f>IE!$A$182</c:f>
              <c:strCache>
                <c:ptCount val="1"/>
                <c:pt idx="0">
                  <c:v>Oorlogs- en geopolitieke dreiging (bijv. scenarioanalyses, diversificatie van markten)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IE!$C$182:$F$182</c:f>
              <c:numCache>
                <c:formatCode>0.00%</c:formatCode>
                <c:ptCount val="4"/>
                <c:pt idx="0">
                  <c:v>3.7000000000000012E-2</c:v>
                </c:pt>
                <c:pt idx="1">
                  <c:v>6.6699999999999995E-2</c:v>
                </c:pt>
                <c:pt idx="2">
                  <c:v>0</c:v>
                </c:pt>
                <c:pt idx="3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B0-4CEE-A130-B183E2EE69E4}"/>
            </c:ext>
          </c:extLst>
        </c:ser>
        <c:ser>
          <c:idx val="4"/>
          <c:order val="4"/>
          <c:tx>
            <c:strRef>
              <c:f>IE!$A$183</c:f>
              <c:strCache>
                <c:ptCount val="1"/>
                <c:pt idx="0">
                  <c:v>Economische onzekerheid (bijv. kostenbesparing, flexibele prijsstrategieën)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IE!$C$183:$F$183</c:f>
              <c:numCache>
                <c:formatCode>0.00%</c:formatCode>
                <c:ptCount val="4"/>
                <c:pt idx="0">
                  <c:v>0.14810000000000001</c:v>
                </c:pt>
                <c:pt idx="1">
                  <c:v>0.1</c:v>
                </c:pt>
                <c:pt idx="2">
                  <c:v>0.125</c:v>
                </c:pt>
                <c:pt idx="3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B0-4CEE-A130-B183E2EE69E4}"/>
            </c:ext>
          </c:extLst>
        </c:ser>
        <c:ser>
          <c:idx val="5"/>
          <c:order val="5"/>
          <c:tx>
            <c:strRef>
              <c:f>IE!$A$184</c:f>
              <c:strCache>
                <c:ptCount val="1"/>
                <c:pt idx="0">
                  <c:v>Pandemie of gezondheidscrisis (bijv. thuiswerkbeleid, gezondheidsmaatregelen)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IE!$C$184:$F$184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B0-4CEE-A130-B183E2EE69E4}"/>
            </c:ext>
          </c:extLst>
        </c:ser>
        <c:ser>
          <c:idx val="6"/>
          <c:order val="6"/>
          <c:tx>
            <c:strRef>
              <c:f>IE!$A$185</c:f>
              <c:strCache>
                <c:ptCount val="1"/>
                <c:pt idx="0">
                  <c:v>Geen specifieke voorbereidingen getroffen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IE!$C$185:$F$185</c:f>
              <c:numCache>
                <c:formatCode>0.00%</c:formatCode>
                <c:ptCount val="4"/>
                <c:pt idx="0">
                  <c:v>0.14810000000000001</c:v>
                </c:pt>
                <c:pt idx="1">
                  <c:v>6.6699999999999995E-2</c:v>
                </c:pt>
                <c:pt idx="2">
                  <c:v>0.125</c:v>
                </c:pt>
                <c:pt idx="3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B0-4CEE-A130-B183E2EE69E4}"/>
            </c:ext>
          </c:extLst>
        </c:ser>
        <c:ser>
          <c:idx val="7"/>
          <c:order val="7"/>
          <c:tx>
            <c:strRef>
              <c:f>IE!$A$186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IE!$C$178:$F$178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IE!$C$186:$F$186</c:f>
              <c:numCache>
                <c:formatCode>0.00%</c:formatCode>
                <c:ptCount val="4"/>
                <c:pt idx="0">
                  <c:v>7.4099999999999999E-2</c:v>
                </c:pt>
                <c:pt idx="1">
                  <c:v>3.3300000000000003E-2</c:v>
                </c:pt>
                <c:pt idx="2">
                  <c:v>4.1700000000000001E-2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B0-4CEE-A130-B183E2EE6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49920"/>
        <c:axId val="1664958560"/>
      </c:barChart>
      <c:catAx>
        <c:axId val="166494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58560"/>
        <c:crosses val="autoZero"/>
        <c:auto val="1"/>
        <c:lblAlgn val="ctr"/>
        <c:lblOffset val="100"/>
        <c:noMultiLvlLbl val="0"/>
      </c:catAx>
      <c:valAx>
        <c:axId val="166495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4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03A0-0FDC-04A0-214F-7D07959B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0EE69F-A3A6-ABDC-87CD-EDE0FA7B3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12F455-A090-A70A-2DBE-3CF51844D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152467-6479-F1EA-A5B4-6E336CA5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4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46EA-661B-E8B5-234C-9E3D73FB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4499339-771B-344F-369D-6F8C1B9DC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69F7D16-5B87-9988-644E-6665A936C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7EB745-BF7E-95B0-D778-6A14614E8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4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6456-A56E-B5BB-F292-B855804D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53AF3B-08CD-7FAB-4289-8DA97ADC9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077836-F3DC-3EEB-8C5C-490A17536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2B76E-3BA5-8122-68F6-0E3997D0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Q1, 2026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6C09-F202-2278-0A2D-2209C4B9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85CE99C-D38C-1629-A0CF-106EABDC0A30}"/>
              </a:ext>
            </a:extLst>
          </p:cNvPr>
          <p:cNvSpPr txBox="1"/>
          <p:nvPr/>
        </p:nvSpPr>
        <p:spPr>
          <a:xfrm>
            <a:off x="471055" y="514257"/>
            <a:ext cx="11610109" cy="232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Welke dreiging heeft momenteel de grootste impact op jouw organisatie of verwacht je in de nabije toekomst?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2C62B6-E732-B5A6-89DF-AE015DA8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99408FE3-3F26-4932-BAC9-0E29CC175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353003"/>
              </p:ext>
            </p:extLst>
          </p:nvPr>
        </p:nvGraphicFramePr>
        <p:xfrm>
          <a:off x="888521" y="1674910"/>
          <a:ext cx="10627743" cy="4311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23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24627"/>
            <a:ext cx="1147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</a:rPr>
              <a:t>8.</a:t>
            </a:r>
            <a:r>
              <a:rPr lang="nl-NL" sz="3600" dirty="0">
                <a:solidFill>
                  <a:srgbClr val="000000"/>
                </a:solidFill>
              </a:rPr>
              <a:t> Op welke van de volgende dreigingen heeft jouw organisatie zich actief voorbereid?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F727F426-4F90-4F17-8DE5-892DCCB2EA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01756"/>
              </p:ext>
            </p:extLst>
          </p:nvPr>
        </p:nvGraphicFramePr>
        <p:xfrm>
          <a:off x="1155940" y="1656272"/>
          <a:ext cx="9894498" cy="433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DACD1-0A6F-9FD4-9A1F-BEAD38C2F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DED8-B97D-5077-1C9C-9437D1C30296}"/>
              </a:ext>
            </a:extLst>
          </p:cNvPr>
          <p:cNvSpPr txBox="1"/>
          <p:nvPr/>
        </p:nvSpPr>
        <p:spPr>
          <a:xfrm>
            <a:off x="359434" y="514257"/>
            <a:ext cx="1147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9.</a:t>
            </a:r>
            <a:r>
              <a:rPr lang="nl-NL" sz="3600" b="0" i="0" u="none" strike="noStrike" baseline="0" dirty="0">
                <a:effectLst/>
              </a:rPr>
              <a:t> Waar zou FHI jouw organisatie mee kunnen helpen?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C968DF-540D-09E7-3B82-304476149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08003FF-27DC-07C6-368A-99C6990A8A92}"/>
              </a:ext>
            </a:extLst>
          </p:cNvPr>
          <p:cNvSpPr txBox="1"/>
          <p:nvPr/>
        </p:nvSpPr>
        <p:spPr>
          <a:xfrm>
            <a:off x="534390" y="1209303"/>
            <a:ext cx="1072341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Q2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Advies economische situatie 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Technisch personeel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Gezamenlijke aanpak Defensie</a:t>
            </a:r>
          </a:p>
          <a:p>
            <a:r>
              <a:rPr lang="nl-NL" b="1" dirty="0"/>
              <a:t>Q3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Lobby regeldruk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Duiden van marktontwikkelingen</a:t>
            </a:r>
          </a:p>
          <a:p>
            <a:r>
              <a:rPr lang="nl-NL" b="1" dirty="0"/>
              <a:t>Q4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Contact leggen met Defensie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Gezonde verkoopvoorwaarden definiëren.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Contacten leggen met mogelijk geïnteresseerde partijen voor kale pcb’s.</a:t>
            </a:r>
          </a:p>
          <a:p>
            <a:r>
              <a:rPr lang="nl-NL" b="1" dirty="0"/>
              <a:t>Q1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Katalysator tussen de </a:t>
            </a:r>
            <a:r>
              <a:rPr lang="nl-NL" dirty="0" err="1"/>
              <a:t>lidbedrijven</a:t>
            </a:r>
            <a:r>
              <a:rPr lang="nl-NL" dirty="0"/>
              <a:t> en de markt.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Overheid overtuigen dat elektronica de strategische markt bij uitstek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Lobby voor technisch geschoold personeel.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Meer netwerken, boost geven aan opleidingsinstituut.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Makro economische cijfers delen over ontwikkelingen in de markt.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491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r="26757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7739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2DD881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Q1-2026 </a:t>
            </a:r>
            <a:b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2DD881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2DD881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Industriële Elektronica</a:t>
            </a:r>
            <a:endParaRPr lang="nl-NL" sz="4000" dirty="0">
              <a:solidFill>
                <a:srgbClr val="2DD881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F35138B1-11A8-4BD6-860C-D88166C15E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0624358"/>
              </p:ext>
            </p:extLst>
          </p:nvPr>
        </p:nvGraphicFramePr>
        <p:xfrm>
          <a:off x="1147313" y="2015966"/>
          <a:ext cx="10049774" cy="3875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35C6FD38-886F-4AE7-BF3A-A0B2395076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729005"/>
              </p:ext>
            </p:extLst>
          </p:nvPr>
        </p:nvGraphicFramePr>
        <p:xfrm>
          <a:off x="1414732" y="1985962"/>
          <a:ext cx="9721969" cy="390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CE0472BC-C83C-475C-9384-EB3C335BE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115963"/>
              </p:ext>
            </p:extLst>
          </p:nvPr>
        </p:nvGraphicFramePr>
        <p:xfrm>
          <a:off x="1733909" y="1982152"/>
          <a:ext cx="9437299" cy="3944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A0FA3917-52E3-4D15-AD0F-097FDB09A3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392122"/>
              </p:ext>
            </p:extLst>
          </p:nvPr>
        </p:nvGraphicFramePr>
        <p:xfrm>
          <a:off x="1500996" y="1985962"/>
          <a:ext cx="8798943" cy="389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4FEDF1E8-E88A-4955-AACF-667C22C28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173383"/>
              </p:ext>
            </p:extLst>
          </p:nvPr>
        </p:nvGraphicFramePr>
        <p:xfrm>
          <a:off x="1173192" y="1985962"/>
          <a:ext cx="10179170" cy="4068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E971C52D-F30C-4F52-BDA1-F84598F89D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505959"/>
              </p:ext>
            </p:extLst>
          </p:nvPr>
        </p:nvGraphicFramePr>
        <p:xfrm>
          <a:off x="1656272" y="1319841"/>
          <a:ext cx="8738558" cy="4511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6D78-BD4B-FE8F-41F0-7C276C752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99988E0-DE2C-3D00-0E2F-A5491BD918BB}"/>
              </a:ext>
            </a:extLst>
          </p:cNvPr>
          <p:cNvSpPr txBox="1"/>
          <p:nvPr/>
        </p:nvSpPr>
        <p:spPr>
          <a:xfrm>
            <a:off x="359434" y="514257"/>
            <a:ext cx="1147313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2800" b="0" dirty="0"/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Militaire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bestedingen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Europa</a:t>
            </a: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Geopolitieke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ontwikkelingen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Toename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chip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gebruik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Groei in de EU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markt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Ontwikkeling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nieuwe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producten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Betere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service /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kortere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levertijden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dan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Aziatische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leveranciers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door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grote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voorraden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in-house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Groei door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kennisversterking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Voldoen aan compliance regels (</a:t>
            </a:r>
            <a:r>
              <a:rPr lang="nl-NL" sz="2000" dirty="0" err="1">
                <a:latin typeface="Aeonik" panose="02010503030300000000" pitchFamily="2" charset="0"/>
                <a:cs typeface="Arial" panose="020B0604020202020204" pitchFamily="34" charset="0"/>
              </a:rPr>
              <a:t>Pfas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, CRA, </a:t>
            </a:r>
            <a:r>
              <a:rPr lang="nl-NL" sz="2000" dirty="0" err="1">
                <a:latin typeface="Aeonik" panose="02010503030300000000" pitchFamily="2" charset="0"/>
                <a:cs typeface="Arial" panose="020B0604020202020204" pitchFamily="34" charset="0"/>
              </a:rPr>
              <a:t>etc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Andere markten, defensie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Lancering nieuwe producten</a:t>
            </a:r>
          </a:p>
          <a:p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1EAC37-69E8-B6B0-A2CA-6D0E67A3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8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8A4BD"/>
      </a:accent1>
      <a:accent2>
        <a:srgbClr val="2DD881"/>
      </a:accent2>
      <a:accent3>
        <a:srgbClr val="FFDA56"/>
      </a:accent3>
      <a:accent4>
        <a:srgbClr val="B14AE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9380</TotalTime>
  <Words>316</Words>
  <Application>Microsoft Office PowerPoint</Application>
  <PresentationFormat>Breedbeeld</PresentationFormat>
  <Paragraphs>56</Paragraphs>
  <Slides>12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Aeonik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97</cp:revision>
  <dcterms:created xsi:type="dcterms:W3CDTF">2024-03-22T14:41:20Z</dcterms:created>
  <dcterms:modified xsi:type="dcterms:W3CDTF">2026-05-28T09:32:52Z</dcterms:modified>
</cp:coreProperties>
</file>