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4"/>
  </p:notesMasterIdLst>
  <p:sldIdLst>
    <p:sldId id="256" r:id="rId2"/>
    <p:sldId id="287" r:id="rId3"/>
    <p:sldId id="294" r:id="rId4"/>
    <p:sldId id="295" r:id="rId5"/>
    <p:sldId id="296" r:id="rId6"/>
    <p:sldId id="297" r:id="rId7"/>
    <p:sldId id="298" r:id="rId8"/>
    <p:sldId id="299" r:id="rId9"/>
    <p:sldId id="306" r:id="rId10"/>
    <p:sldId id="308" r:id="rId11"/>
    <p:sldId id="302" r:id="rId12"/>
    <p:sldId id="30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2AC634-0C40-092E-9B7A-A008BEE1B1E1}" name="Vanessa Visscher" initials="VV" userId="S::vanessa.visscher@fhi.nl::3b0477cb-c6dc-480f-be94-7852b5302b0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A5CEE"/>
    <a:srgbClr val="FFDA56"/>
    <a:srgbClr val="FFF960"/>
    <a:srgbClr val="F8F5E8"/>
    <a:srgbClr val="050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652" autoAdjust="0"/>
  </p:normalViewPr>
  <p:slideViewPr>
    <p:cSldViewPr snapToGrid="0">
      <p:cViewPr varScale="1">
        <p:scale>
          <a:sx n="111" d="100"/>
          <a:sy n="111" d="100"/>
        </p:scale>
        <p:origin x="594" y="-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LT!$A$5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LT!$P$3:$T$4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LT!$P$5:$T$5</c:f>
              <c:numCache>
                <c:formatCode>0.00%</c:formatCode>
                <c:ptCount val="5"/>
                <c:pt idx="0">
                  <c:v>0.47370000000000001</c:v>
                </c:pt>
                <c:pt idx="1">
                  <c:v>0.5</c:v>
                </c:pt>
                <c:pt idx="2">
                  <c:v>0.53849999999999998</c:v>
                </c:pt>
                <c:pt idx="3">
                  <c:v>0.38890000000000002</c:v>
                </c:pt>
                <c:pt idx="4">
                  <c:v>0.42859999999999998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6A-4A58-8EA2-748BD2BDA8CD}"/>
            </c:ext>
          </c:extLst>
        </c:ser>
        <c:ser>
          <c:idx val="1"/>
          <c:order val="1"/>
          <c:tx>
            <c:strRef>
              <c:f>LT!$A$6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LT!$P$3:$T$4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LT!$P$6:$T$6</c:f>
              <c:numCache>
                <c:formatCode>0.00%</c:formatCode>
                <c:ptCount val="5"/>
                <c:pt idx="0">
                  <c:v>0.26319999999999999</c:v>
                </c:pt>
                <c:pt idx="1">
                  <c:v>0.21429999999999999</c:v>
                </c:pt>
                <c:pt idx="2">
                  <c:v>0.23080000000000001</c:v>
                </c:pt>
                <c:pt idx="3">
                  <c:v>0.22220000000000001</c:v>
                </c:pt>
                <c:pt idx="4">
                  <c:v>7.1399999999999991E-2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6A-4A58-8EA2-748BD2BDA8CD}"/>
            </c:ext>
          </c:extLst>
        </c:ser>
        <c:ser>
          <c:idx val="2"/>
          <c:order val="2"/>
          <c:tx>
            <c:strRef>
              <c:f>LT!$A$7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LT!$P$3:$T$4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LT!$P$7:$T$7</c:f>
              <c:numCache>
                <c:formatCode>0.00%</c:formatCode>
                <c:ptCount val="5"/>
                <c:pt idx="0">
                  <c:v>0.26319999999999999</c:v>
                </c:pt>
                <c:pt idx="1">
                  <c:v>0.28570000000000001</c:v>
                </c:pt>
                <c:pt idx="2">
                  <c:v>0.23080000000000001</c:v>
                </c:pt>
                <c:pt idx="3">
                  <c:v>0.38890000000000002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6A-4A58-8EA2-748BD2BDA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4781295"/>
        <c:axId val="1214788975"/>
      </c:barChart>
      <c:catAx>
        <c:axId val="1214781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14788975"/>
        <c:crosses val="autoZero"/>
        <c:auto val="1"/>
        <c:lblAlgn val="ctr"/>
        <c:lblOffset val="100"/>
        <c:noMultiLvlLbl val="0"/>
      </c:catAx>
      <c:valAx>
        <c:axId val="1214788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14781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LT!$A$11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LT!$P$9:$T$10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LT!$P$11:$T$11</c:f>
              <c:numCache>
                <c:formatCode>0.00%</c:formatCode>
                <c:ptCount val="5"/>
                <c:pt idx="0">
                  <c:v>0.36840000000000012</c:v>
                </c:pt>
                <c:pt idx="1">
                  <c:v>0.1429</c:v>
                </c:pt>
                <c:pt idx="2">
                  <c:v>0.3846</c:v>
                </c:pt>
                <c:pt idx="3">
                  <c:v>0.44440000000000002</c:v>
                </c:pt>
                <c:pt idx="4">
                  <c:v>0.42859999999999998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63-4C00-8D8D-658D80F435CD}"/>
            </c:ext>
          </c:extLst>
        </c:ser>
        <c:ser>
          <c:idx val="1"/>
          <c:order val="1"/>
          <c:tx>
            <c:strRef>
              <c:f>LT!$A$12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LT!$P$9:$T$10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LT!$P$12:$T$12</c:f>
              <c:numCache>
                <c:formatCode>0.00%</c:formatCode>
                <c:ptCount val="5"/>
                <c:pt idx="0">
                  <c:v>0.36840000000000012</c:v>
                </c:pt>
                <c:pt idx="1">
                  <c:v>0.64290000000000003</c:v>
                </c:pt>
                <c:pt idx="2">
                  <c:v>0.46150000000000002</c:v>
                </c:pt>
                <c:pt idx="3">
                  <c:v>0.33329999999999999</c:v>
                </c:pt>
                <c:pt idx="4">
                  <c:v>0.28570000000000001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63-4C00-8D8D-658D80F435CD}"/>
            </c:ext>
          </c:extLst>
        </c:ser>
        <c:ser>
          <c:idx val="2"/>
          <c:order val="2"/>
          <c:tx>
            <c:strRef>
              <c:f>LT!$A$13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LT!$P$9:$T$10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LT!$P$13:$T$13</c:f>
              <c:numCache>
                <c:formatCode>0.00%</c:formatCode>
                <c:ptCount val="5"/>
                <c:pt idx="0">
                  <c:v>0.26319999999999999</c:v>
                </c:pt>
                <c:pt idx="1">
                  <c:v>0.21429999999999999</c:v>
                </c:pt>
                <c:pt idx="2">
                  <c:v>0.15379999999999999</c:v>
                </c:pt>
                <c:pt idx="3">
                  <c:v>0.22220000000000001</c:v>
                </c:pt>
                <c:pt idx="4">
                  <c:v>0.28570000000000001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63-4C00-8D8D-658D80F43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4791375"/>
        <c:axId val="1214791855"/>
      </c:barChart>
      <c:catAx>
        <c:axId val="1214791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14791855"/>
        <c:crosses val="autoZero"/>
        <c:auto val="1"/>
        <c:lblAlgn val="ctr"/>
        <c:lblOffset val="100"/>
        <c:noMultiLvlLbl val="0"/>
      </c:catAx>
      <c:valAx>
        <c:axId val="1214791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14791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LT!$A$17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LT!$P$15:$T$16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LT!$P$17:$T$17</c:f>
              <c:numCache>
                <c:formatCode>0.00%</c:formatCode>
                <c:ptCount val="5"/>
                <c:pt idx="0">
                  <c:v>0.36840000000000012</c:v>
                </c:pt>
                <c:pt idx="1">
                  <c:v>0.5</c:v>
                </c:pt>
                <c:pt idx="2">
                  <c:v>0.61539999999999995</c:v>
                </c:pt>
                <c:pt idx="3">
                  <c:v>0.33329999999999999</c:v>
                </c:pt>
                <c:pt idx="4">
                  <c:v>0.35709999999999997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AD-4E67-968B-57951EE61BF9}"/>
            </c:ext>
          </c:extLst>
        </c:ser>
        <c:ser>
          <c:idx val="1"/>
          <c:order val="1"/>
          <c:tx>
            <c:strRef>
              <c:f>LT!$A$18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LT!$P$15:$T$16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LT!$P$18:$T$18</c:f>
              <c:numCache>
                <c:formatCode>0.00%</c:formatCode>
                <c:ptCount val="5"/>
                <c:pt idx="0">
                  <c:v>0.31580000000000003</c:v>
                </c:pt>
                <c:pt idx="1">
                  <c:v>0.21429999999999999</c:v>
                </c:pt>
                <c:pt idx="2">
                  <c:v>0.23080000000000001</c:v>
                </c:pt>
                <c:pt idx="3">
                  <c:v>0.27779999999999999</c:v>
                </c:pt>
                <c:pt idx="4">
                  <c:v>0.35709999999999997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AD-4E67-968B-57951EE61BF9}"/>
            </c:ext>
          </c:extLst>
        </c:ser>
        <c:ser>
          <c:idx val="2"/>
          <c:order val="2"/>
          <c:tx>
            <c:strRef>
              <c:f>LT!$A$19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LT!$P$15:$T$16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LT!$P$19:$T$19</c:f>
              <c:numCache>
                <c:formatCode>0.00%</c:formatCode>
                <c:ptCount val="5"/>
                <c:pt idx="0">
                  <c:v>0.31580000000000003</c:v>
                </c:pt>
                <c:pt idx="1">
                  <c:v>0.28570000000000001</c:v>
                </c:pt>
                <c:pt idx="2">
                  <c:v>0.15379999999999999</c:v>
                </c:pt>
                <c:pt idx="3">
                  <c:v>0.38890000000000002</c:v>
                </c:pt>
                <c:pt idx="4">
                  <c:v>0.28570000000000001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AD-4E67-968B-57951EE61B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7666239"/>
        <c:axId val="1257652319"/>
      </c:barChart>
      <c:catAx>
        <c:axId val="1257666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7652319"/>
        <c:crosses val="autoZero"/>
        <c:auto val="1"/>
        <c:lblAlgn val="ctr"/>
        <c:lblOffset val="100"/>
        <c:noMultiLvlLbl val="0"/>
      </c:catAx>
      <c:valAx>
        <c:axId val="1257652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7666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LT!$A$23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LT!$P$21:$T$22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LT!$P$23:$T$23</c:f>
              <c:numCache>
                <c:formatCode>0.00%</c:formatCode>
                <c:ptCount val="5"/>
                <c:pt idx="0">
                  <c:v>0.26319999999999999</c:v>
                </c:pt>
                <c:pt idx="1">
                  <c:v>0.21429999999999999</c:v>
                </c:pt>
                <c:pt idx="2">
                  <c:v>0.30769999999999997</c:v>
                </c:pt>
                <c:pt idx="3">
                  <c:v>0.38890000000000002</c:v>
                </c:pt>
                <c:pt idx="4">
                  <c:v>0.42859999999999998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EC-4A49-B8C0-DB117ABDE79F}"/>
            </c:ext>
          </c:extLst>
        </c:ser>
        <c:ser>
          <c:idx val="1"/>
          <c:order val="1"/>
          <c:tx>
            <c:strRef>
              <c:f>LT!$A$24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LT!$P$21:$T$22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LT!$P$24:$T$24</c:f>
              <c:numCache>
                <c:formatCode>0.00%</c:formatCode>
                <c:ptCount val="5"/>
                <c:pt idx="0">
                  <c:v>0.57889999999999997</c:v>
                </c:pt>
                <c:pt idx="1">
                  <c:v>0.57140000000000002</c:v>
                </c:pt>
                <c:pt idx="2">
                  <c:v>0.46150000000000002</c:v>
                </c:pt>
                <c:pt idx="3">
                  <c:v>0.33329999999999999</c:v>
                </c:pt>
                <c:pt idx="4">
                  <c:v>0.21429999999999999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EC-4A49-B8C0-DB117ABDE79F}"/>
            </c:ext>
          </c:extLst>
        </c:ser>
        <c:ser>
          <c:idx val="2"/>
          <c:order val="2"/>
          <c:tx>
            <c:strRef>
              <c:f>LT!$A$25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LT!$P$21:$T$22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LT!$P$25:$T$25</c:f>
              <c:numCache>
                <c:formatCode>0.00%</c:formatCode>
                <c:ptCount val="5"/>
                <c:pt idx="0">
                  <c:v>0.15790000000000001</c:v>
                </c:pt>
                <c:pt idx="1">
                  <c:v>0.21429999999999999</c:v>
                </c:pt>
                <c:pt idx="2">
                  <c:v>0.23080000000000001</c:v>
                </c:pt>
                <c:pt idx="3">
                  <c:v>0.27779999999999999</c:v>
                </c:pt>
                <c:pt idx="4">
                  <c:v>0.35709999999999997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EC-4A49-B8C0-DB117ABDE7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9871535"/>
        <c:axId val="1259864335"/>
        <c:extLst/>
      </c:barChart>
      <c:catAx>
        <c:axId val="1259871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864335"/>
        <c:crosses val="autoZero"/>
        <c:auto val="1"/>
        <c:lblAlgn val="ctr"/>
        <c:lblOffset val="100"/>
        <c:noMultiLvlLbl val="0"/>
      </c:catAx>
      <c:valAx>
        <c:axId val="1259864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871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LT!$A$29</c:f>
              <c:strCache>
                <c:ptCount val="1"/>
                <c:pt idx="0">
                  <c:v>gestegen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LT!$K$27:$O$28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LT!$K$29:$O$29</c:f>
              <c:numCache>
                <c:formatCode>0.00%</c:formatCode>
                <c:ptCount val="5"/>
                <c:pt idx="0">
                  <c:v>0.52629999999999999</c:v>
                </c:pt>
                <c:pt idx="1">
                  <c:v>0.57140000000000002</c:v>
                </c:pt>
                <c:pt idx="2">
                  <c:v>0.30769999999999997</c:v>
                </c:pt>
                <c:pt idx="3">
                  <c:v>0.61109999999999998</c:v>
                </c:pt>
                <c:pt idx="4">
                  <c:v>0.42859999999999998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5D-4487-8547-73F97749EAC0}"/>
            </c:ext>
          </c:extLst>
        </c:ser>
        <c:ser>
          <c:idx val="1"/>
          <c:order val="1"/>
          <c:tx>
            <c:strRef>
              <c:f>LT!$A$30</c:f>
              <c:strCache>
                <c:ptCount val="1"/>
                <c:pt idx="0">
                  <c:v>gelijk gebleven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LT!$K$27:$O$28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LT!$K$30:$O$30</c:f>
              <c:numCache>
                <c:formatCode>0.00%</c:formatCode>
                <c:ptCount val="5"/>
                <c:pt idx="0">
                  <c:v>0.47370000000000001</c:v>
                </c:pt>
                <c:pt idx="1">
                  <c:v>0.35709999999999997</c:v>
                </c:pt>
                <c:pt idx="2">
                  <c:v>0.61539999999999995</c:v>
                </c:pt>
                <c:pt idx="3">
                  <c:v>0.38890000000000002</c:v>
                </c:pt>
                <c:pt idx="4">
                  <c:v>0.57140000000000002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5D-4487-8547-73F97749EAC0}"/>
            </c:ext>
          </c:extLst>
        </c:ser>
        <c:ser>
          <c:idx val="2"/>
          <c:order val="2"/>
          <c:tx>
            <c:strRef>
              <c:f>LT!$A$31</c:f>
              <c:strCache>
                <c:ptCount val="1"/>
                <c:pt idx="0">
                  <c:v>gedaald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LT!$K$27:$O$28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LT!$K$31:$O$31</c:f>
              <c:numCache>
                <c:formatCode>0.00%</c:formatCode>
                <c:ptCount val="5"/>
                <c:pt idx="0">
                  <c:v>0</c:v>
                </c:pt>
                <c:pt idx="1">
                  <c:v>7.1399999999999991E-2</c:v>
                </c:pt>
                <c:pt idx="2">
                  <c:v>7.690000000000001E-2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5D-4487-8547-73F97749EA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9871055"/>
        <c:axId val="1259850895"/>
      </c:barChart>
      <c:catAx>
        <c:axId val="1259871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850895"/>
        <c:crosses val="autoZero"/>
        <c:auto val="1"/>
        <c:lblAlgn val="ctr"/>
        <c:lblOffset val="100"/>
        <c:noMultiLvlLbl val="0"/>
      </c:catAx>
      <c:valAx>
        <c:axId val="1259850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8710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LT!$A$35</c:f>
              <c:strCache>
                <c:ptCount val="1"/>
                <c:pt idx="0">
                  <c:v>Energietransitie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LT!$N$34:$R$34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LT!$N$35:$R$35</c:f>
              <c:numCache>
                <c:formatCode>0.00%</c:formatCode>
                <c:ptCount val="5"/>
                <c:pt idx="0">
                  <c:v>0.29409999999999997</c:v>
                </c:pt>
                <c:pt idx="1">
                  <c:v>0.15379999999999999</c:v>
                </c:pt>
                <c:pt idx="2">
                  <c:v>0.15379999999999999</c:v>
                </c:pt>
                <c:pt idx="3">
                  <c:v>0.1176</c:v>
                </c:pt>
                <c:pt idx="4">
                  <c:v>0.42859999999999998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83-4893-AAD6-7D0D8D41A27B}"/>
            </c:ext>
          </c:extLst>
        </c:ser>
        <c:ser>
          <c:idx val="1"/>
          <c:order val="1"/>
          <c:tx>
            <c:strRef>
              <c:f>LT!$A$36</c:f>
              <c:strCache>
                <c:ptCount val="1"/>
                <c:pt idx="0">
                  <c:v>Reshoring en nearshoring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LT!$N$34:$R$34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LT!$N$36:$R$36</c:f>
              <c:numCache>
                <c:formatCode>0.00%</c:formatCode>
                <c:ptCount val="5"/>
                <c:pt idx="0">
                  <c:v>5.8799999999999998E-2</c:v>
                </c:pt>
                <c:pt idx="1">
                  <c:v>0</c:v>
                </c:pt>
                <c:pt idx="2">
                  <c:v>7.690000000000001E-2</c:v>
                </c:pt>
                <c:pt idx="3">
                  <c:v>5.8799999999999998E-2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83-4893-AAD6-7D0D8D41A27B}"/>
            </c:ext>
          </c:extLst>
        </c:ser>
        <c:ser>
          <c:idx val="2"/>
          <c:order val="2"/>
          <c:tx>
            <c:strRef>
              <c:f>LT!$A$37</c:f>
              <c:strCache>
                <c:ptCount val="1"/>
                <c:pt idx="0">
                  <c:v>Bedrijfsprocessen beter met AI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LT!$N$34:$R$34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LT!$N$37:$R$37</c:f>
              <c:numCache>
                <c:formatCode>0.00%</c:formatCode>
                <c:ptCount val="5"/>
                <c:pt idx="1">
                  <c:v>0.53849999999999998</c:v>
                </c:pt>
                <c:pt idx="2">
                  <c:v>0.61539999999999995</c:v>
                </c:pt>
                <c:pt idx="3">
                  <c:v>0.47060000000000002</c:v>
                </c:pt>
                <c:pt idx="4">
                  <c:v>0.42859999999999998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83-4893-AAD6-7D0D8D41A27B}"/>
            </c:ext>
          </c:extLst>
        </c:ser>
        <c:ser>
          <c:idx val="3"/>
          <c:order val="3"/>
          <c:tx>
            <c:strRef>
              <c:f>LT!$A$38</c:f>
              <c:strCache>
                <c:ptCount val="1"/>
                <c:pt idx="0">
                  <c:v>Rol van service &amp; onderhoud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LT!$N$34:$R$34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LT!$N$38:$R$38</c:f>
              <c:numCache>
                <c:formatCode>0.00%</c:formatCode>
                <c:ptCount val="5"/>
                <c:pt idx="0">
                  <c:v>0.52939999999999998</c:v>
                </c:pt>
                <c:pt idx="1">
                  <c:v>0.61539999999999995</c:v>
                </c:pt>
                <c:pt idx="2">
                  <c:v>0.53849999999999998</c:v>
                </c:pt>
                <c:pt idx="3">
                  <c:v>0.6470999999999999</c:v>
                </c:pt>
                <c:pt idx="4">
                  <c:v>0.71430000000000005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83-4893-AAD6-7D0D8D41A27B}"/>
            </c:ext>
          </c:extLst>
        </c:ser>
        <c:ser>
          <c:idx val="4"/>
          <c:order val="4"/>
          <c:tx>
            <c:strRef>
              <c:f>LT!$A$39</c:f>
              <c:strCache>
                <c:ptCount val="1"/>
                <c:pt idx="0">
                  <c:v>Internet of Things/ Industry 4.0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LT!$N$34:$R$34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LT!$N$39:$R$39</c:f>
              <c:numCache>
                <c:formatCode>0.00%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0.15379999999999999</c:v>
                </c:pt>
                <c:pt idx="3">
                  <c:v>0.1176</c:v>
                </c:pt>
                <c:pt idx="4">
                  <c:v>0.1429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83-4893-AAD6-7D0D8D41A27B}"/>
            </c:ext>
          </c:extLst>
        </c:ser>
        <c:ser>
          <c:idx val="5"/>
          <c:order val="5"/>
          <c:tx>
            <c:strRef>
              <c:f>LT!$A$40</c:f>
              <c:strCache>
                <c:ptCount val="1"/>
                <c:pt idx="0">
                  <c:v>Groei door e-commerce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LT!$N$34:$R$34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LT!$N$40:$R$40</c:f>
              <c:numCache>
                <c:formatCode>0.00%</c:formatCode>
                <c:ptCount val="5"/>
                <c:pt idx="0">
                  <c:v>0.35289999999999999</c:v>
                </c:pt>
                <c:pt idx="1">
                  <c:v>0.30769999999999997</c:v>
                </c:pt>
                <c:pt idx="2">
                  <c:v>0.61539999999999995</c:v>
                </c:pt>
                <c:pt idx="3">
                  <c:v>0.29409999999999997</c:v>
                </c:pt>
                <c:pt idx="4">
                  <c:v>0.21429999999999999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983-4893-AAD6-7D0D8D41A27B}"/>
            </c:ext>
          </c:extLst>
        </c:ser>
        <c:ser>
          <c:idx val="6"/>
          <c:order val="6"/>
          <c:tx>
            <c:strRef>
              <c:f>LT!$A$41</c:f>
              <c:strCache>
                <c:ptCount val="1"/>
                <c:pt idx="0">
                  <c:v>Overige (geef nadere toelichting)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LT!$N$34:$R$34</c:f>
              <c:strCache>
                <c:ptCount val="5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  <c:pt idx="4">
                  <c:v>Q1 2026</c:v>
                </c:pt>
              </c:strCache>
            </c:strRef>
          </c:cat>
          <c:val>
            <c:numRef>
              <c:f>LT!$N$41:$R$41</c:f>
              <c:numCache>
                <c:formatCode>0.00%</c:formatCode>
                <c:ptCount val="5"/>
                <c:pt idx="0">
                  <c:v>0.29409999999999997</c:v>
                </c:pt>
                <c:pt idx="1">
                  <c:v>0.23080000000000001</c:v>
                </c:pt>
                <c:pt idx="2">
                  <c:v>0</c:v>
                </c:pt>
                <c:pt idx="3">
                  <c:v>0.1176</c:v>
                </c:pt>
                <c:pt idx="4">
                  <c:v>0.1429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983-4893-AAD6-7D0D8D41A2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4939151"/>
        <c:axId val="1719349727"/>
      </c:barChart>
      <c:catAx>
        <c:axId val="1854939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719349727"/>
        <c:crosses val="autoZero"/>
        <c:auto val="1"/>
        <c:lblAlgn val="ctr"/>
        <c:lblOffset val="100"/>
        <c:noMultiLvlLbl val="0"/>
      </c:catAx>
      <c:valAx>
        <c:axId val="1719349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8549391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LT!$A$114</c:f>
              <c:strCache>
                <c:ptCount val="1"/>
                <c:pt idx="0">
                  <c:v>Cyberdreiging (bijv. ransomware, phishing, datalekken)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LT!$C$113:$F$113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LT!$C$114:$F$114</c:f>
              <c:numCache>
                <c:formatCode>0.00%</c:formatCode>
                <c:ptCount val="4"/>
                <c:pt idx="0">
                  <c:v>7.1399999999999991E-2</c:v>
                </c:pt>
                <c:pt idx="1">
                  <c:v>6.6699999999999995E-2</c:v>
                </c:pt>
                <c:pt idx="2">
                  <c:v>0</c:v>
                </c:pt>
                <c:pt idx="3">
                  <c:v>0.1429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33-4858-A7BA-F8BCD1B2DCF5}"/>
            </c:ext>
          </c:extLst>
        </c:ser>
        <c:ser>
          <c:idx val="1"/>
          <c:order val="1"/>
          <c:tx>
            <c:strRef>
              <c:f>LT!$A$115</c:f>
              <c:strCache>
                <c:ptCount val="1"/>
                <c:pt idx="0">
                  <c:v>Arbeidstekort (moeilijkheden bij het vinden of behouden van personeel)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LT!$C$113:$F$113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LT!$C$115:$F$115</c:f>
              <c:numCache>
                <c:formatCode>0.00%</c:formatCode>
                <c:ptCount val="4"/>
                <c:pt idx="0">
                  <c:v>7.1399999999999991E-2</c:v>
                </c:pt>
                <c:pt idx="1">
                  <c:v>0.2</c:v>
                </c:pt>
                <c:pt idx="2">
                  <c:v>0.27779999999999999</c:v>
                </c:pt>
                <c:pt idx="3">
                  <c:v>0.21429999999999999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33-4858-A7BA-F8BCD1B2DCF5}"/>
            </c:ext>
          </c:extLst>
        </c:ser>
        <c:ser>
          <c:idx val="2"/>
          <c:order val="2"/>
          <c:tx>
            <c:strRef>
              <c:f>LT!$A$116</c:f>
              <c:strCache>
                <c:ptCount val="1"/>
                <c:pt idx="0">
                  <c:v>Grondstoffentekort (leveringsproblemen of stijgende kosten van materialen)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LT!$C$113:$F$113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LT!$C$116:$F$116</c:f>
              <c:numCache>
                <c:formatCode>0.00%</c:formatCode>
                <c:ptCount val="4"/>
                <c:pt idx="0">
                  <c:v>0</c:v>
                </c:pt>
                <c:pt idx="1">
                  <c:v>0.1333</c:v>
                </c:pt>
                <c:pt idx="2">
                  <c:v>0</c:v>
                </c:pt>
                <c:pt idx="3">
                  <c:v>0.21429999999999999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33-4858-A7BA-F8BCD1B2DCF5}"/>
            </c:ext>
          </c:extLst>
        </c:ser>
        <c:ser>
          <c:idx val="3"/>
          <c:order val="3"/>
          <c:tx>
            <c:strRef>
              <c:f>LT!$A$117</c:f>
              <c:strCache>
                <c:ptCount val="1"/>
                <c:pt idx="0">
                  <c:v>Oorlogs- en geopolitieke dreiging (effecten van internationale conflicten)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LT!$C$113:$F$113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LT!$C$117:$F$117</c:f>
              <c:numCache>
                <c:formatCode>0.00%</c:formatCode>
                <c:ptCount val="4"/>
                <c:pt idx="0">
                  <c:v>0.21429999999999999</c:v>
                </c:pt>
                <c:pt idx="1">
                  <c:v>0.4</c:v>
                </c:pt>
                <c:pt idx="2">
                  <c:v>0.27779999999999999</c:v>
                </c:pt>
                <c:pt idx="3">
                  <c:v>0.85709999999999997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33-4858-A7BA-F8BCD1B2DCF5}"/>
            </c:ext>
          </c:extLst>
        </c:ser>
        <c:ser>
          <c:idx val="4"/>
          <c:order val="4"/>
          <c:tx>
            <c:strRef>
              <c:f>LT!$A$118</c:f>
              <c:strCache>
                <c:ptCount val="1"/>
                <c:pt idx="0">
                  <c:v>Economische onzekerheid (bijv. inflatie, stijgende rentes, wisselkoersschommelingen)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LT!$C$113:$F$113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LT!$C$118:$F$118</c:f>
              <c:numCache>
                <c:formatCode>0.00%</c:formatCode>
                <c:ptCount val="4"/>
                <c:pt idx="0">
                  <c:v>0.57140000000000002</c:v>
                </c:pt>
                <c:pt idx="1">
                  <c:v>0.16669999999999999</c:v>
                </c:pt>
                <c:pt idx="2">
                  <c:v>0.38890000000000002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33-4858-A7BA-F8BCD1B2DCF5}"/>
            </c:ext>
          </c:extLst>
        </c:ser>
        <c:ser>
          <c:idx val="5"/>
          <c:order val="5"/>
          <c:tx>
            <c:strRef>
              <c:f>LT!$A$119</c:f>
              <c:strCache>
                <c:ptCount val="1"/>
                <c:pt idx="0">
                  <c:v>Pandemie of gezondheidscrisis (impact op bedrijfsvoering en personeel)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LT!$C$113:$F$113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LT!$C$119:$F$119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33-4858-A7BA-F8BCD1B2DCF5}"/>
            </c:ext>
          </c:extLst>
        </c:ser>
        <c:ser>
          <c:idx val="6"/>
          <c:order val="6"/>
          <c:tx>
            <c:strRef>
              <c:f>LT!$A$120</c:f>
              <c:strCache>
                <c:ptCount val="1"/>
                <c:pt idx="0">
                  <c:v>Anders, namelijk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LT!$C$113:$F$113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LT!$C$120:$F$120</c:f>
              <c:numCache>
                <c:formatCode>0.00%</c:formatCode>
                <c:ptCount val="4"/>
                <c:pt idx="0">
                  <c:v>7.1399999999999991E-2</c:v>
                </c:pt>
                <c:pt idx="1">
                  <c:v>3.3300000000000003E-2</c:v>
                </c:pt>
                <c:pt idx="2">
                  <c:v>5.5599999999999997E-2</c:v>
                </c:pt>
                <c:pt idx="3">
                  <c:v>7.1399999999999991E-2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33-4858-A7BA-F8BCD1B2DC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5816367"/>
        <c:axId val="1045816847"/>
      </c:barChart>
      <c:catAx>
        <c:axId val="1045816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045816847"/>
        <c:crosses val="autoZero"/>
        <c:auto val="1"/>
        <c:lblAlgn val="ctr"/>
        <c:lblOffset val="100"/>
        <c:noMultiLvlLbl val="0"/>
      </c:catAx>
      <c:valAx>
        <c:axId val="1045816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045816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LT!$A$139</c:f>
              <c:strCache>
                <c:ptCount val="1"/>
                <c:pt idx="0">
                  <c:v>Cyberdreiging (bijv. cybersecuritymaatregelen, IT-beveiliging)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LT!$C$138:$F$138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LT!$C$139:$F$139</c:f>
              <c:numCache>
                <c:formatCode>0.00%</c:formatCode>
                <c:ptCount val="4"/>
                <c:pt idx="0">
                  <c:v>0.64290000000000003</c:v>
                </c:pt>
                <c:pt idx="1">
                  <c:v>0.23080000000000001</c:v>
                </c:pt>
                <c:pt idx="2">
                  <c:v>0.33329999999999999</c:v>
                </c:pt>
                <c:pt idx="3">
                  <c:v>0.53849999999999998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78-4AFE-B6D4-8EE5F5BBCB97}"/>
            </c:ext>
          </c:extLst>
        </c:ser>
        <c:ser>
          <c:idx val="1"/>
          <c:order val="1"/>
          <c:tx>
            <c:strRef>
              <c:f>LT!$A$140</c:f>
              <c:strCache>
                <c:ptCount val="1"/>
                <c:pt idx="0">
                  <c:v>Arbeidstekort (bijv. wervingsstrategieën, automatisering)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LT!$C$138:$F$138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LT!$C$140:$F$140</c:f>
              <c:numCache>
                <c:formatCode>0.00%</c:formatCode>
                <c:ptCount val="4"/>
                <c:pt idx="0">
                  <c:v>7.1399999999999991E-2</c:v>
                </c:pt>
                <c:pt idx="1">
                  <c:v>0.15379999999999999</c:v>
                </c:pt>
                <c:pt idx="2">
                  <c:v>0.1111</c:v>
                </c:pt>
                <c:pt idx="3">
                  <c:v>0.23080000000000001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78-4AFE-B6D4-8EE5F5BBCB97}"/>
            </c:ext>
          </c:extLst>
        </c:ser>
        <c:ser>
          <c:idx val="2"/>
          <c:order val="2"/>
          <c:tx>
            <c:strRef>
              <c:f>LT!$A$141</c:f>
              <c:strCache>
                <c:ptCount val="1"/>
                <c:pt idx="0">
                  <c:v>Grondstoffentekort (bijv. alternatieve leveranciers, voorraadbeheer)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LT!$C$138:$F$138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LT!$C$141:$F$141</c:f>
              <c:numCache>
                <c:formatCode>0.00%</c:formatCode>
                <c:ptCount val="4"/>
                <c:pt idx="0">
                  <c:v>7.1399999999999991E-2</c:v>
                </c:pt>
                <c:pt idx="1">
                  <c:v>7.690000000000001E-2</c:v>
                </c:pt>
                <c:pt idx="2">
                  <c:v>0.16669999999999999</c:v>
                </c:pt>
                <c:pt idx="3">
                  <c:v>0.23080000000000001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78-4AFE-B6D4-8EE5F5BBCB97}"/>
            </c:ext>
          </c:extLst>
        </c:ser>
        <c:ser>
          <c:idx val="3"/>
          <c:order val="3"/>
          <c:tx>
            <c:strRef>
              <c:f>LT!$A$142</c:f>
              <c:strCache>
                <c:ptCount val="1"/>
                <c:pt idx="0">
                  <c:v>Oorlogs- en geopolitieke dreiging (bijv. scenarioanalyses, diversificatie van markten)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LT!$C$138:$F$138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LT!$C$142:$F$142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5.5599999999999997E-2</c:v>
                </c:pt>
                <c:pt idx="3">
                  <c:v>7.690000000000001E-2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78-4AFE-B6D4-8EE5F5BBCB97}"/>
            </c:ext>
          </c:extLst>
        </c:ser>
        <c:ser>
          <c:idx val="4"/>
          <c:order val="4"/>
          <c:tx>
            <c:strRef>
              <c:f>LT!$A$143</c:f>
              <c:strCache>
                <c:ptCount val="1"/>
                <c:pt idx="0">
                  <c:v>Economische onzekerheid (bijv. kostenbesparing, flexibele prijsstrategieën)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LT!$C$138:$F$138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LT!$C$143:$F$143</c:f>
              <c:numCache>
                <c:formatCode>0.00%</c:formatCode>
                <c:ptCount val="4"/>
                <c:pt idx="0">
                  <c:v>7.1399999999999991E-2</c:v>
                </c:pt>
                <c:pt idx="1">
                  <c:v>0.23080000000000001</c:v>
                </c:pt>
                <c:pt idx="2">
                  <c:v>5.5599999999999997E-2</c:v>
                </c:pt>
                <c:pt idx="3">
                  <c:v>0.61539999999999995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78-4AFE-B6D4-8EE5F5BBCB97}"/>
            </c:ext>
          </c:extLst>
        </c:ser>
        <c:ser>
          <c:idx val="5"/>
          <c:order val="5"/>
          <c:tx>
            <c:strRef>
              <c:f>LT!$A$144</c:f>
              <c:strCache>
                <c:ptCount val="1"/>
                <c:pt idx="0">
                  <c:v>Pandemie of gezondheidscrisis (bijv. thuiswerkbeleid, gezondheidsmaatregelen)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LT!$C$138:$F$138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LT!$C$144:$F$144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5.5599999999999997E-2</c:v>
                </c:pt>
                <c:pt idx="3">
                  <c:v>7.690000000000001E-2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378-4AFE-B6D4-8EE5F5BBCB97}"/>
            </c:ext>
          </c:extLst>
        </c:ser>
        <c:ser>
          <c:idx val="6"/>
          <c:order val="6"/>
          <c:tx>
            <c:strRef>
              <c:f>LT!$A$145</c:f>
              <c:strCache>
                <c:ptCount val="1"/>
                <c:pt idx="0">
                  <c:v>Geen specifieke voorbereidingen getroffen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LT!$C$138:$F$138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LT!$C$145:$F$145</c:f>
              <c:numCache>
                <c:formatCode>0.00%</c:formatCode>
                <c:ptCount val="4"/>
                <c:pt idx="0">
                  <c:v>0.1429</c:v>
                </c:pt>
                <c:pt idx="1">
                  <c:v>0.23080000000000001</c:v>
                </c:pt>
                <c:pt idx="2">
                  <c:v>0.22220000000000001</c:v>
                </c:pt>
                <c:pt idx="3">
                  <c:v>0.23080000000000001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378-4AFE-B6D4-8EE5F5BBCB97}"/>
            </c:ext>
          </c:extLst>
        </c:ser>
        <c:ser>
          <c:idx val="7"/>
          <c:order val="7"/>
          <c:tx>
            <c:strRef>
              <c:f>LT!$A$146</c:f>
              <c:strCache>
                <c:ptCount val="1"/>
                <c:pt idx="0">
                  <c:v>Anders, namelijk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LT!$C$138:$F$138</c:f>
              <c:strCache>
                <c:ptCount val="4"/>
                <c:pt idx="0">
                  <c:v>Q2 2025</c:v>
                </c:pt>
                <c:pt idx="1">
                  <c:v>Q3 2025</c:v>
                </c:pt>
                <c:pt idx="2">
                  <c:v>Q4 2025</c:v>
                </c:pt>
                <c:pt idx="3">
                  <c:v>Q1 2026</c:v>
                </c:pt>
              </c:strCache>
            </c:strRef>
          </c:cat>
          <c:val>
            <c:numRef>
              <c:f>LT!$C$146:$F$146</c:f>
              <c:numCache>
                <c:formatCode>0.00%</c:formatCode>
                <c:ptCount val="4"/>
                <c:pt idx="0">
                  <c:v>0</c:v>
                </c:pt>
                <c:pt idx="1">
                  <c:v>7.690000000000001E-2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378-4AFE-B6D4-8EE5F5BBCB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4943680"/>
        <c:axId val="1664947040"/>
      </c:barChart>
      <c:catAx>
        <c:axId val="166494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47040"/>
        <c:crosses val="autoZero"/>
        <c:auto val="1"/>
        <c:lblAlgn val="ctr"/>
        <c:lblOffset val="100"/>
        <c:noMultiLvlLbl val="0"/>
      </c:catAx>
      <c:valAx>
        <c:axId val="166494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43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6BF31-5619-4B21-8CE8-8F4664F009CF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E3D6C-8DB3-47A1-9E4C-3E2422527ED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69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439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8ECB4-FA5E-CC4D-B576-FDFAFF003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F04468A-7AED-BEC4-1D9F-D0C5B1E31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1B537D9-BA85-142C-C1FB-D2428DFDA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B67F7EE-A20D-6539-088A-3A26DECD96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6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A6DF9-A741-46FA-B745-F9EEACDAB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5F05A28-436E-1A8D-C921-0640640BCD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6FDDFE2-896A-436F-201C-7AA287982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B9764C2-B82E-757C-770D-54E162A51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382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18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4B182-DEA3-BBDE-97B9-7EDB2068F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FAAD962-034E-F68A-C63B-B7A01D10A9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1BB05B7-07A2-9C66-BCA3-D70923C60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E89407-7A54-C2E1-AA11-FD3D8E9C1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568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857B3-27A2-6D50-5680-3A06B74FB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6878DF9-F7F4-D4E7-F2BD-22177D0FB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AD4725B-E8E5-9807-D87A-0A245972B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8003DD-6F70-03BD-67A2-DD6CAE5A7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685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238ED-E578-0EF4-A20A-ADE8D192B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8277353-EB9A-4BF6-4383-E670F9B99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9404A3B-6AD4-69FF-1593-C4253DEA4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E7087D6-1E28-9DF8-F132-45F687E54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98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B6FCF-D78D-C5C0-9885-7ACAEF0DB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021AB5C-A8C7-9A0C-7914-B38923CAC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5D07F88-A55D-9F59-E374-3C0E31E0C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B11876-A5B5-CE39-BE26-C895D0CAB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532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26E68-ADDD-4D95-059B-F24FA4A99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F75EC03-D81E-CD42-0422-20698D49C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93E22FD-AA6D-9063-0FE6-2EFDB5D24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873230-9BE2-90E2-7180-685236ED4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380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A03A0-0FDC-04A0-214F-7D07959B1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40EE69F-A3A6-ABDC-87CD-EDE0FA7B3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212F455-A090-A70A-2DBE-3CF51844D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8152467-6479-F1EA-A5B4-6E336CA5D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344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A1298-D0E1-542B-2755-C2F1F2649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8B36C69-523F-3634-9DE1-1C43EFCAF5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F98FFD8-1A37-148F-3A2B-5C0AEEA058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7AA213F-D509-A144-2993-FB20BFF209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11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BE116-5A1F-0592-261B-AF2BAE021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E5EB23-9ABF-D94C-36E5-0D6993340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B51F39-9463-DE09-6212-164486184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CDEBA9-F2D4-9292-EB7B-8596C714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EA257C-99C8-77C3-B4F5-6242611D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8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7CE57-34CA-03BC-4155-6C479929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ABCDED1-A21C-6E40-E635-A17A310FC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07556A-676C-812A-92AB-2F60A4DB2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52AD3A4-8BF9-D4CE-88BF-BD2F672C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AD285C-3D42-5334-2CA2-F661879C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51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F762CD5-29A9-75CD-696D-7D931D96F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CCADA61-974B-E3BC-70D3-0AB98C3F0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B6F5A8-DD74-5023-99FA-E87412752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D54A51-9C9B-087C-065F-43470E8D5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CBDEAC-8A9B-7D23-CB6C-D702A199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62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C0ADB-82FB-CD87-4BC9-DDCA915F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ABBB80-CBC8-A91A-69B6-BFA605ED1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07DD35-5524-ACA3-D82D-6A0246212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FBE855-5E1C-A8A5-2369-8D32058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D79AA8-6974-29BD-C4FF-ABFD8B96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56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7052A-9D12-B007-DE5C-CE75F9973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FE47A9-E901-DC09-5975-C930D82EB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9E1BDA-A8A8-E697-C629-EC757EEEE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A707EF-22A9-9813-C57F-5706FE052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E5F9A7-B19F-0A2C-D48F-E747F93A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24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62658A-FCE8-41ED-9D07-9BA9B5277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96C1EF-F312-B5F1-46E9-059D50EEB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75F97EB-9909-48FA-6A3C-C096F16A3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675901-D7AD-2F7B-E6B4-66862C78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60C542-F4A7-CE8C-D2C7-FE3BC051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709579-0EE7-CD44-85CD-6C01AA00E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75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A7B361-6049-CC41-186A-7F43B9009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B55E1B-A1F4-66BF-58C4-4F54F1228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B328C0D-BDD2-A4F4-3157-E8F56FF46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71FFB77-7162-8C25-0A9E-2D462555B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8296AB6-0406-4774-62DC-07BBE2C3A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C52EE0C-45CD-75BD-A2F9-AB72D56A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18C4E62-70E5-A358-5CF3-87CA068F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DAAA200-48A8-F4DB-26CA-BB951A1F8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63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D0656A-8AB4-D197-9974-B4C1E4470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0FC685-FA8E-2BD3-7285-C18A26E52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4C172CC-333A-FA18-9C74-94E42ECC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E4A239-AFEF-5A0C-D58B-EE3B7C0F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860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2563450-62F6-C68B-ECD6-70BE5E58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CC3FEC0-D776-2732-BE6F-C1124B7B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3B306DE-06D3-5B9C-90B6-A5E7FB5D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81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8A4D08-7C79-D3AF-F5E4-4865F8CC0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998598-725F-4F1B-C198-F3AD66E4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365FC2-14B2-6384-3CA9-3B1D2490A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1A96AB-DCE4-CD35-EA69-293DD69A5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A71128-F1FC-D3F0-3B74-85383AD8A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B31711-421C-E4E0-3964-07803FB0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78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2A977-3AD2-7E43-D1BC-234932D2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8CC24DF-C11D-5974-FAF0-15A6E58BD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3758EE-5A4A-0563-B0F9-954E01178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AA1A804-3835-1B5A-A7D4-DD4E86985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82789F3-86B0-D58F-2913-AF9D54B0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B324864-7521-5676-957B-88B45964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80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A5CDD7A-22B3-DD05-FED1-BA9DCBCC7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16E94C-5EB7-68D1-2377-A6DE0D5F4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DBF680-3910-DA17-21F2-504E42D807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F6EBFD-9915-4B8C-9FA2-A65C922C3B04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85E156-A54B-6B15-17AA-7AFDB79F8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4A3687-21F1-11AE-A804-128B7A763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25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CDF2A33-E79E-C914-135C-37F8E2ABAF5C}"/>
              </a:ext>
            </a:extLst>
          </p:cNvPr>
          <p:cNvSpPr txBox="1"/>
          <p:nvPr/>
        </p:nvSpPr>
        <p:spPr>
          <a:xfrm>
            <a:off x="898979" y="2954224"/>
            <a:ext cx="49382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dirty="0">
                <a:solidFill>
                  <a:srgbClr val="05033A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Economische barometer</a:t>
            </a:r>
            <a:br>
              <a:rPr lang="nl-NL" sz="5000" dirty="0"/>
            </a:br>
            <a:r>
              <a:rPr lang="nl-NL" sz="5000" dirty="0"/>
              <a:t>Q1, 2026</a:t>
            </a:r>
            <a:endParaRPr lang="en-GB" sz="5000" dirty="0">
              <a:solidFill>
                <a:srgbClr val="05033A"/>
              </a:solidFill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Afbeelding met schermopname, duisternis, Majorelleblauw, Elektrisch blauw&#10;&#10;Automatisch gegenereerde beschrijving">
            <a:extLst>
              <a:ext uri="{FF2B5EF4-FFF2-40B4-BE49-F238E27FC236}">
                <a16:creationId xmlns:a16="http://schemas.microsoft.com/office/drawing/2014/main" id="{ACDEEE52-9EEB-FD99-2BA0-6F38B101B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68" y="2055820"/>
            <a:ext cx="6843964" cy="4197467"/>
          </a:xfrm>
          <a:prstGeom prst="rect">
            <a:avLst/>
          </a:prstGeom>
        </p:spPr>
      </p:pic>
      <p:pic>
        <p:nvPicPr>
          <p:cNvPr id="6" name="Afbeelding 5" descr="Afbeelding met schermopname, Lettertype, Graphics, ontwerp&#10;&#10;Automatisch gegenereerde beschrijving">
            <a:extLst>
              <a:ext uri="{FF2B5EF4-FFF2-40B4-BE49-F238E27FC236}">
                <a16:creationId xmlns:a16="http://schemas.microsoft.com/office/drawing/2014/main" id="{14AA6C25-54CC-7718-CF12-A1FED23E0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79" y="508460"/>
            <a:ext cx="7154878" cy="17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51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197AE-608D-D055-5E8F-E4220513F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1968C2C-1A8D-41EF-C89E-2429D42A764B}"/>
              </a:ext>
            </a:extLst>
          </p:cNvPr>
          <p:cNvSpPr txBox="1"/>
          <p:nvPr/>
        </p:nvSpPr>
        <p:spPr>
          <a:xfrm>
            <a:off x="471055" y="514257"/>
            <a:ext cx="11610109" cy="2321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7.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Welke dreiging heeft momenteel de grootste impact op jouw organisatie of verwacht je in de nabije toekomst?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EFDE73C-D6DD-C16C-01DB-8F2065D49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7CA80C9B-D294-4F8F-9E18-BE846EFD97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2090951"/>
              </p:ext>
            </p:extLst>
          </p:nvPr>
        </p:nvGraphicFramePr>
        <p:xfrm>
          <a:off x="948906" y="1802921"/>
          <a:ext cx="10601864" cy="4183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428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205DF-3753-9B55-F81E-8D88B5D9E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6E621D4-2C21-F817-A1BA-E9BC21FB5908}"/>
              </a:ext>
            </a:extLst>
          </p:cNvPr>
          <p:cNvSpPr txBox="1"/>
          <p:nvPr/>
        </p:nvSpPr>
        <p:spPr>
          <a:xfrm>
            <a:off x="359434" y="514257"/>
            <a:ext cx="114731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8.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dirty="0"/>
              <a:t>Op welke van de volgende dreigingen heeft jouw organisatie zich actief voorbereid?</a:t>
            </a:r>
          </a:p>
          <a:p>
            <a:pPr algn="ctr"/>
            <a:endParaRPr lang="nl-NL" sz="2800" b="0" dirty="0"/>
          </a:p>
          <a:p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D90492C-99BB-74B9-E737-F01810729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2B8A906C-D0E6-4FCB-976D-64853118F0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3018168"/>
              </p:ext>
            </p:extLst>
          </p:nvPr>
        </p:nvGraphicFramePr>
        <p:xfrm>
          <a:off x="957532" y="1716657"/>
          <a:ext cx="10386204" cy="4270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858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3B6CD-9AE8-CC4F-D4AB-443A6E0FB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2312D9F-C0E0-82BC-B272-AB611E4D190B}"/>
              </a:ext>
            </a:extLst>
          </p:cNvPr>
          <p:cNvSpPr txBox="1"/>
          <p:nvPr/>
        </p:nvSpPr>
        <p:spPr>
          <a:xfrm>
            <a:off x="359434" y="514257"/>
            <a:ext cx="11473132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9.</a:t>
            </a:r>
            <a:r>
              <a:rPr lang="nl-NL" sz="3600" b="0" i="0" u="none" strike="noStrike" baseline="0" dirty="0">
                <a:effectLst/>
              </a:rPr>
              <a:t> Waar zou FHI en/ of andere leden uw organisatie mee kunnen helpen?</a:t>
            </a:r>
            <a:endParaRPr lang="nl-NL" sz="3600" b="0" dirty="0"/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Q2 2025 </a:t>
            </a: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						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Platform voor contacten binnen de branche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Informatie over relevante wet- en regelgeving"		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De lobby naar tender-uitschrijvende organisaties verbeteren</a:t>
            </a: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					</a:t>
            </a:r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Q3 2025	</a:t>
            </a: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						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Standaardisatie van tenderaanvragen 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Uitvraag salaris branche specifieke functies</a:t>
            </a: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							</a:t>
            </a:r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Q4 2025	</a:t>
            </a: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						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Brug tussen overheid en leden op gebied van wetgeving en gestelde eisen in </a:t>
            </a:r>
            <a:r>
              <a:rPr lang="nl-NL" dirty="0" err="1">
                <a:latin typeface="Aeonik" panose="02010503030300000000" pitchFamily="2" charset="0"/>
                <a:cs typeface="Arial" panose="020B0604020202020204" pitchFamily="34" charset="0"/>
              </a:rPr>
              <a:t>oa</a:t>
            </a: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 tenders. 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Procedure voor klantidentificatieprogramma met name voor niet-EU klanten.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Salarisonderzoek in lab markt				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Pro actieve benadering overheid over wat onze Industrie kan toevoegen in een snel veranderend landschap (automatisering en AI ontwikkeling)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Inzichten in economisch landschap</a:t>
            </a:r>
          </a:p>
          <a:p>
            <a:r>
              <a:rPr lang="nl-NL" b="1" dirty="0">
                <a:latin typeface="Aeonik" panose="02010503030300000000" pitchFamily="2" charset="0"/>
                <a:cs typeface="Arial" panose="020B0604020202020204" pitchFamily="34" charset="0"/>
              </a:rPr>
              <a:t>Q1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Inzicht geven in investeringsbeleid van onze klanten.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Aanbesteding Universitaire ziekenhuizen.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eonik" panose="02010503030300000000" pitchFamily="2" charset="0"/>
                <a:cs typeface="Arial" panose="020B0604020202020204" pitchFamily="34" charset="0"/>
              </a:rPr>
              <a:t>Inzichten in huidige marktomstandigheden.</a:t>
            </a:r>
          </a:p>
          <a:p>
            <a:endParaRPr lang="nl-NL" b="1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r>
              <a:rPr lang="nl-NL" sz="3600" dirty="0">
                <a:latin typeface="Aeonik" panose="02010503030300000000" pitchFamily="2" charset="0"/>
                <a:cs typeface="Arial" panose="020B0604020202020204" pitchFamily="34" charset="0"/>
              </a:rPr>
              <a:t>													</a:t>
            </a: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5275498-2DC8-1B9C-8E1F-C8A1E69A9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77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EB49746-4C5D-3CE9-FEC5-50C49DFBD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pic>
        <p:nvPicPr>
          <p:cNvPr id="10" name="Afbeelding 9" descr="Close-up van een man en vrouw, chemische onderzoekswetenschappers in een lab, die werken met veiligheidsbril en labjassen">
            <a:extLst>
              <a:ext uri="{FF2B5EF4-FFF2-40B4-BE49-F238E27FC236}">
                <a16:creationId xmlns:a16="http://schemas.microsoft.com/office/drawing/2014/main" id="{B75BEDB0-C0D5-757D-DCB6-F72ECA4EA1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3"/>
          <a:stretch/>
        </p:blipFill>
        <p:spPr>
          <a:xfrm>
            <a:off x="0" y="0"/>
            <a:ext cx="5668819" cy="6858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B75ED7CF-FCC7-B7EC-3CEE-5D78099275D7}"/>
              </a:ext>
            </a:extLst>
          </p:cNvPr>
          <p:cNvSpPr txBox="1"/>
          <p:nvPr/>
        </p:nvSpPr>
        <p:spPr>
          <a:xfrm>
            <a:off x="6095999" y="2261678"/>
            <a:ext cx="57739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DA56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  <a:t>Economische barometer Q1-2026 </a:t>
            </a:r>
            <a:b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DA56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</a:b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DA56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  <a:t>Laboratorium Technologie</a:t>
            </a:r>
            <a:endParaRPr lang="nl-NL" sz="4000" dirty="0">
              <a:solidFill>
                <a:srgbClr val="FFDA56"/>
              </a:solidFill>
              <a:highlight>
                <a:srgbClr val="FFF96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576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D0F953A-83B8-48D2-57E8-A462771FD1C4}"/>
              </a:ext>
            </a:extLst>
          </p:cNvPr>
          <p:cNvSpPr txBox="1"/>
          <p:nvPr/>
        </p:nvSpPr>
        <p:spPr>
          <a:xfrm>
            <a:off x="931364" y="514257"/>
            <a:ext cx="10541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1.</a:t>
            </a:r>
            <a:r>
              <a:rPr lang="nl-NL" sz="3600" b="0" i="0" u="none" strike="noStrike" baseline="0" dirty="0">
                <a:effectLst/>
              </a:rPr>
              <a:t> Hoe was je totale orderpositie afgelopen kwartaal ten opzichte van hetzelfde kwartaal vorig jaar?</a:t>
            </a:r>
            <a:r>
              <a:rPr lang="nl-NL" sz="3600" b="0" i="0" u="none" strike="noStrike" baseline="0" dirty="0"/>
              <a:t> </a:t>
            </a:r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9423CE3-F00D-83EB-72A0-D3A01D00C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453CBFD1-C1AB-4572-B988-AC1FF649E8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8776105"/>
              </p:ext>
            </p:extLst>
          </p:nvPr>
        </p:nvGraphicFramePr>
        <p:xfrm>
          <a:off x="1121433" y="1985962"/>
          <a:ext cx="10032521" cy="396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2251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FC248-65CC-747A-5C73-BCE697CEA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36BC5CD-1F79-D6EB-B972-0A0969FBBFD6}"/>
              </a:ext>
            </a:extLst>
          </p:cNvPr>
          <p:cNvSpPr txBox="1"/>
          <p:nvPr/>
        </p:nvSpPr>
        <p:spPr>
          <a:xfrm>
            <a:off x="931364" y="514258"/>
            <a:ext cx="105217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2.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Wat verwacht u van uw orderpositie dit kwartaal vergeleken met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36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rtl="0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13E175A-9DE9-A41F-24EF-77486F7AC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482FBE0B-0345-467F-B70D-E6EE15952B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8517374"/>
              </p:ext>
            </p:extLst>
          </p:nvPr>
        </p:nvGraphicFramePr>
        <p:xfrm>
          <a:off x="1673526" y="1985962"/>
          <a:ext cx="9471802" cy="3974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8285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2E1BC-C498-0D8A-3C60-FF87C1D84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ED44492-CA8A-1C6A-0E7E-C7E549CADA82}"/>
              </a:ext>
            </a:extLst>
          </p:cNvPr>
          <p:cNvSpPr txBox="1"/>
          <p:nvPr/>
        </p:nvSpPr>
        <p:spPr>
          <a:xfrm>
            <a:off x="931364" y="514257"/>
            <a:ext cx="1054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3.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Hoe was uw totale omzet afgelopen kwartaal ten opzichte van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FA506F-F794-8609-BFAA-E511ED746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6415540B-9EE0-4AE0-9087-16C0229213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6566193"/>
              </p:ext>
            </p:extLst>
          </p:nvPr>
        </p:nvGraphicFramePr>
        <p:xfrm>
          <a:off x="1535501" y="1985962"/>
          <a:ext cx="9627079" cy="3957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5688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81524-1C7F-6FD4-498F-DADFED24B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6FEE46B-ACDD-C640-BC70-CB6A512B33FB}"/>
              </a:ext>
            </a:extLst>
          </p:cNvPr>
          <p:cNvSpPr txBox="1"/>
          <p:nvPr/>
        </p:nvSpPr>
        <p:spPr>
          <a:xfrm>
            <a:off x="931364" y="514257"/>
            <a:ext cx="9921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4.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Wat verwacht u van uw omzet dit kwartaal vergeleken met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49AA96-7518-7AA1-6A67-06A6BCD86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87EB6252-529C-4F73-92C9-85E82C2A98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107867"/>
              </p:ext>
            </p:extLst>
          </p:nvPr>
        </p:nvGraphicFramePr>
        <p:xfrm>
          <a:off x="1561381" y="1990724"/>
          <a:ext cx="8721305" cy="3918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7411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CF8D7-B930-CD12-7C35-60985510F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F6EC8CA-5BA1-7B40-C3F5-F429FDF47BCC}"/>
              </a:ext>
            </a:extLst>
          </p:cNvPr>
          <p:cNvSpPr txBox="1"/>
          <p:nvPr/>
        </p:nvSpPr>
        <p:spPr>
          <a:xfrm>
            <a:off x="485887" y="514257"/>
            <a:ext cx="11260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5.</a:t>
            </a:r>
            <a:r>
              <a:rPr lang="nl-NL" sz="3600" b="0" i="0" u="none" strike="noStrike" baseline="0" dirty="0">
                <a:effectLst/>
              </a:rPr>
              <a:t> Hoe ontwikkelden zich uw tarieven en/of afzetprijzen in dit kwartaal?              </a:t>
            </a:r>
            <a:r>
              <a:rPr lang="nl-NL" sz="3600" b="0" i="0" u="none" strike="noStrike" baseline="0" dirty="0"/>
              <a:t> </a:t>
            </a:r>
            <a:endParaRPr lang="nl-NL" sz="2800" b="0" dirty="0"/>
          </a:p>
          <a:p>
            <a:pPr algn="ctr"/>
            <a:endParaRPr lang="nl-NL" sz="3600" b="0" dirty="0"/>
          </a:p>
          <a:p>
            <a:pPr algn="ctr"/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D80BBAF-3D8E-1CAC-243E-D750404FE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4E97E4A3-FDC8-4E94-87D1-7737F441C1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428726"/>
              </p:ext>
            </p:extLst>
          </p:nvPr>
        </p:nvGraphicFramePr>
        <p:xfrm>
          <a:off x="1052423" y="1777042"/>
          <a:ext cx="10317192" cy="4063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98530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F9A9A-66AA-A002-0AD6-BE3BFD88E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2675FEE-ADF9-2385-8DE0-199BB7318060}"/>
              </a:ext>
            </a:extLst>
          </p:cNvPr>
          <p:cNvSpPr txBox="1"/>
          <p:nvPr/>
        </p:nvSpPr>
        <p:spPr>
          <a:xfrm>
            <a:off x="931364" y="514258"/>
            <a:ext cx="9782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6.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Welke kansen ziet u voor uw bedrijf bestaan?</a:t>
            </a: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0A20E9F-36CF-EEC6-52A4-D68BD5707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4F2140B5-F524-4E34-8547-237CC49682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1414092"/>
              </p:ext>
            </p:extLst>
          </p:nvPr>
        </p:nvGraphicFramePr>
        <p:xfrm>
          <a:off x="1190446" y="1233577"/>
          <a:ext cx="9333780" cy="4666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6808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DACD1-0A6F-9FD4-9A1F-BEAD38C2F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B9FDED8-B97D-5077-1C9C-9437D1C30296}"/>
              </a:ext>
            </a:extLst>
          </p:cNvPr>
          <p:cNvSpPr txBox="1"/>
          <p:nvPr/>
        </p:nvSpPr>
        <p:spPr>
          <a:xfrm>
            <a:off x="359434" y="514257"/>
            <a:ext cx="1147313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6.</a:t>
            </a:r>
            <a:r>
              <a:rPr lang="nl-NL" sz="3600" b="0" i="0" u="none" strike="noStrike" baseline="0" dirty="0">
                <a:effectLst/>
              </a:rPr>
              <a:t> Toelichting: Anders, namelijk</a:t>
            </a:r>
            <a:endParaRPr lang="nl-NL" sz="3600" b="0" dirty="0"/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Q2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Uitgroeien van het klanten bestand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Verder specialisatie portfolio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Nieuwe productontwikkelingen </a:t>
            </a:r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Q3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NVT</a:t>
            </a:r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Q4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CBAM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Klant specifieke oplossingen en innovaties </a:t>
            </a:r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Q1 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Defensie</a:t>
            </a: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AC968DF-540D-09E7-3B82-304476149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1885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8A4BD"/>
      </a:accent1>
      <a:accent2>
        <a:srgbClr val="2DD881"/>
      </a:accent2>
      <a:accent3>
        <a:srgbClr val="FFDA56"/>
      </a:accent3>
      <a:accent4>
        <a:srgbClr val="B14AED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10417</TotalTime>
  <Words>392</Words>
  <Application>Microsoft Office PowerPoint</Application>
  <PresentationFormat>Breedbeeld</PresentationFormat>
  <Paragraphs>54</Paragraphs>
  <Slides>12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Aeonik</vt:lpstr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Eline te Velde</dc:creator>
  <cp:lastModifiedBy>Coen Meijer</cp:lastModifiedBy>
  <cp:revision>94</cp:revision>
  <dcterms:created xsi:type="dcterms:W3CDTF">2024-03-22T14:41:20Z</dcterms:created>
  <dcterms:modified xsi:type="dcterms:W3CDTF">2026-05-28T09:44:22Z</dcterms:modified>
</cp:coreProperties>
</file>