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2"/>
  </p:notesMasterIdLst>
  <p:sldIdLst>
    <p:sldId id="256" r:id="rId2"/>
    <p:sldId id="287" r:id="rId3"/>
    <p:sldId id="294" r:id="rId4"/>
    <p:sldId id="295" r:id="rId5"/>
    <p:sldId id="296" r:id="rId6"/>
    <p:sldId id="297" r:id="rId7"/>
    <p:sldId id="298" r:id="rId8"/>
    <p:sldId id="299" r:id="rId9"/>
    <p:sldId id="301" r:id="rId10"/>
    <p:sldId id="30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2AC634-0C40-092E-9B7A-A008BEE1B1E1}" name="Vanessa Visscher" initials="VV" userId="S::vanessa.visscher@fhi.nl::3b0477cb-c6dc-480f-be94-7852b5302b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33A"/>
    <a:srgbClr val="F8F5E8"/>
    <a:srgbClr val="FFF960"/>
    <a:srgbClr val="2A5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52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je totale orderpositie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2026'!$J$2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2026'!$A$3:$I$5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2026'!$J$3:$J$5</c:f>
              <c:numCache>
                <c:formatCode>0.00%</c:formatCode>
                <c:ptCount val="3"/>
                <c:pt idx="0">
                  <c:v>0.63159999999999994</c:v>
                </c:pt>
                <c:pt idx="1">
                  <c:v>0.21049999999999999</c:v>
                </c:pt>
                <c:pt idx="2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4C-44CF-BACF-317AAB00DAB9}"/>
            </c:ext>
          </c:extLst>
        </c:ser>
        <c:ser>
          <c:idx val="1"/>
          <c:order val="1"/>
          <c:tx>
            <c:strRef>
              <c:f>'FHI Q2 2026'!$K$2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2026'!$A$3:$I$5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2026'!$K$3:$K$5</c:f>
              <c:numCache>
                <c:formatCode>0.00%</c:formatCode>
                <c:ptCount val="3"/>
                <c:pt idx="0">
                  <c:v>0.72730000000000006</c:v>
                </c:pt>
                <c:pt idx="1">
                  <c:v>9.0899999999999995E-2</c:v>
                </c:pt>
                <c:pt idx="2">
                  <c:v>0.18179999999999999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4C-44CF-BACF-317AAB00DAB9}"/>
            </c:ext>
          </c:extLst>
        </c:ser>
        <c:ser>
          <c:idx val="2"/>
          <c:order val="2"/>
          <c:tx>
            <c:strRef>
              <c:f>'FHI Q2 2026'!$L$2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2026'!$A$3:$I$5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2026'!$L$3:$L$5</c:f>
              <c:numCache>
                <c:formatCode>0.00%</c:formatCode>
                <c:ptCount val="3"/>
                <c:pt idx="0">
                  <c:v>0.30769999999999997</c:v>
                </c:pt>
                <c:pt idx="1">
                  <c:v>0.3846</c:v>
                </c:pt>
                <c:pt idx="2">
                  <c:v>0.30769999999999997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4C-44CF-BACF-317AAB00DAB9}"/>
            </c:ext>
          </c:extLst>
        </c:ser>
        <c:ser>
          <c:idx val="3"/>
          <c:order val="3"/>
          <c:tx>
            <c:strRef>
              <c:f>'FHI Q2 2026'!$M$2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2026'!$A$3:$I$5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2026'!$M$3:$M$5</c:f>
              <c:numCache>
                <c:formatCode>0.00%</c:formatCode>
                <c:ptCount val="3"/>
                <c:pt idx="0">
                  <c:v>0.33329999999999999</c:v>
                </c:pt>
                <c:pt idx="1">
                  <c:v>0.66670000000000007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4C-44CF-BACF-317AAB00D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5325775"/>
        <c:axId val="1215326255"/>
      </c:barChart>
      <c:catAx>
        <c:axId val="1215325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5326255"/>
        <c:crosses val="autoZero"/>
        <c:auto val="1"/>
        <c:lblAlgn val="ctr"/>
        <c:lblOffset val="100"/>
        <c:noMultiLvlLbl val="0"/>
      </c:catAx>
      <c:valAx>
        <c:axId val="1215326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5325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orderpositie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2523379856487896"/>
          <c:y val="0.31090328404472523"/>
          <c:w val="0.8490151284737476"/>
          <c:h val="0.42103804226857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'FHI Q2 2026'!$J$8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2026'!$A$9:$I$11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2026'!$J$9:$J$11</c:f>
              <c:numCache>
                <c:formatCode>0.00%</c:formatCode>
                <c:ptCount val="3"/>
                <c:pt idx="0">
                  <c:v>0.42109999999999997</c:v>
                </c:pt>
                <c:pt idx="1">
                  <c:v>0.42109999999999997</c:v>
                </c:pt>
                <c:pt idx="2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2-4522-9A06-6900EF67211B}"/>
            </c:ext>
          </c:extLst>
        </c:ser>
        <c:ser>
          <c:idx val="1"/>
          <c:order val="1"/>
          <c:tx>
            <c:strRef>
              <c:f>'FHI Q2 2026'!$K$8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2026'!$A$9:$I$11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2026'!$K$9:$K$11</c:f>
              <c:numCache>
                <c:formatCode>0.00%</c:formatCode>
                <c:ptCount val="3"/>
                <c:pt idx="0">
                  <c:v>0.54549999999999998</c:v>
                </c:pt>
                <c:pt idx="1">
                  <c:v>0.31819999999999998</c:v>
                </c:pt>
                <c:pt idx="2">
                  <c:v>0.13639999999999999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52-4522-9A06-6900EF67211B}"/>
            </c:ext>
          </c:extLst>
        </c:ser>
        <c:ser>
          <c:idx val="2"/>
          <c:order val="2"/>
          <c:tx>
            <c:strRef>
              <c:f>'FHI Q2 2026'!$L$8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2026'!$A$9:$I$11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2026'!$L$9:$L$11</c:f>
              <c:numCache>
                <c:formatCode>0.00%</c:formatCode>
                <c:ptCount val="3"/>
                <c:pt idx="0">
                  <c:v>0.33329999999999999</c:v>
                </c:pt>
                <c:pt idx="1">
                  <c:v>0.58329999999999993</c:v>
                </c:pt>
                <c:pt idx="2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52-4522-9A06-6900EF67211B}"/>
            </c:ext>
          </c:extLst>
        </c:ser>
        <c:ser>
          <c:idx val="3"/>
          <c:order val="3"/>
          <c:tx>
            <c:strRef>
              <c:f>'FHI Q2 2026'!$M$8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2026'!$A$9:$I$11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2026'!$M$9:$M$11</c:f>
              <c:numCache>
                <c:formatCode>0.00%</c:formatCode>
                <c:ptCount val="3"/>
                <c:pt idx="0">
                  <c:v>0.33329999999999999</c:v>
                </c:pt>
                <c:pt idx="1">
                  <c:v>0.66670000000000007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52-4522-9A06-6900EF672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907535"/>
        <c:axId val="1259908015"/>
      </c:barChart>
      <c:catAx>
        <c:axId val="1259907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908015"/>
        <c:crosses val="autoZero"/>
        <c:auto val="1"/>
        <c:lblAlgn val="ctr"/>
        <c:lblOffset val="100"/>
        <c:noMultiLvlLbl val="0"/>
      </c:catAx>
      <c:valAx>
        <c:axId val="125990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90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omzet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layout>
        <c:manualLayout>
          <c:xMode val="edge"/>
          <c:yMode val="edge"/>
          <c:x val="0.11201377952755905"/>
          <c:y val="2.63035715210333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2026'!$J$14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2026'!$A$15:$I$17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2026'!$J$15:$J$17</c:f>
              <c:numCache>
                <c:formatCode>0.00%</c:formatCode>
                <c:ptCount val="3"/>
                <c:pt idx="0">
                  <c:v>0.73680000000000012</c:v>
                </c:pt>
                <c:pt idx="1">
                  <c:v>0.1053</c:v>
                </c:pt>
                <c:pt idx="2">
                  <c:v>0.15790000000000001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4-4A3F-9D0E-A4413A9A899D}"/>
            </c:ext>
          </c:extLst>
        </c:ser>
        <c:ser>
          <c:idx val="1"/>
          <c:order val="1"/>
          <c:tx>
            <c:strRef>
              <c:f>'FHI Q2 2026'!$K$14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2026'!$A$15:$I$17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2026'!$K$15:$K$17</c:f>
              <c:numCache>
                <c:formatCode>0.00%</c:formatCode>
                <c:ptCount val="3"/>
                <c:pt idx="0">
                  <c:v>0.68180000000000007</c:v>
                </c:pt>
                <c:pt idx="1">
                  <c:v>9.0899999999999995E-2</c:v>
                </c:pt>
                <c:pt idx="2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4-4A3F-9D0E-A4413A9A899D}"/>
            </c:ext>
          </c:extLst>
        </c:ser>
        <c:ser>
          <c:idx val="2"/>
          <c:order val="2"/>
          <c:tx>
            <c:strRef>
              <c:f>'FHI Q2 2026'!$L$14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2026'!$A$15:$I$17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2026'!$L$15:$L$17</c:f>
              <c:numCache>
                <c:formatCode>0.00%</c:formatCode>
                <c:ptCount val="3"/>
                <c:pt idx="0">
                  <c:v>0.36359999999999998</c:v>
                </c:pt>
                <c:pt idx="1">
                  <c:v>0.36359999999999998</c:v>
                </c:pt>
                <c:pt idx="2">
                  <c:v>0.2727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04-4A3F-9D0E-A4413A9A899D}"/>
            </c:ext>
          </c:extLst>
        </c:ser>
        <c:ser>
          <c:idx val="3"/>
          <c:order val="3"/>
          <c:tx>
            <c:strRef>
              <c:f>'FHI Q2 2026'!$M$14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2026'!$A$15:$I$17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2026'!$M$15:$M$17</c:f>
              <c:numCache>
                <c:formatCode>0.00%</c:formatCode>
                <c:ptCount val="3"/>
                <c:pt idx="0">
                  <c:v>0.66670000000000007</c:v>
                </c:pt>
                <c:pt idx="1">
                  <c:v>0.33329999999999999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04-4A3F-9D0E-A4413A9A8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6462527"/>
        <c:axId val="1296455327"/>
      </c:barChart>
      <c:catAx>
        <c:axId val="129646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6455327"/>
        <c:crosses val="autoZero"/>
        <c:auto val="1"/>
        <c:lblAlgn val="ctr"/>
        <c:lblOffset val="100"/>
        <c:noMultiLvlLbl val="0"/>
      </c:catAx>
      <c:valAx>
        <c:axId val="129645532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6462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omzet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2026'!$J$20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2026'!$A$21:$I$23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2026'!$J$21:$J$23</c:f>
              <c:numCache>
                <c:formatCode>0.00%</c:formatCode>
                <c:ptCount val="3"/>
                <c:pt idx="0">
                  <c:v>0.42109999999999997</c:v>
                </c:pt>
                <c:pt idx="1">
                  <c:v>0.47370000000000001</c:v>
                </c:pt>
                <c:pt idx="2">
                  <c:v>0.1053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6-45E4-8270-CD7F16894B2C}"/>
            </c:ext>
          </c:extLst>
        </c:ser>
        <c:ser>
          <c:idx val="1"/>
          <c:order val="1"/>
          <c:tx>
            <c:strRef>
              <c:f>'FHI Q2 2026'!$K$20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2026'!$A$21:$I$23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2026'!$K$21:$K$23</c:f>
              <c:numCache>
                <c:formatCode>0.00%</c:formatCode>
                <c:ptCount val="3"/>
                <c:pt idx="0">
                  <c:v>0.5</c:v>
                </c:pt>
                <c:pt idx="1">
                  <c:v>0.2727</c:v>
                </c:pt>
                <c:pt idx="2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6-45E4-8270-CD7F16894B2C}"/>
            </c:ext>
          </c:extLst>
        </c:ser>
        <c:ser>
          <c:idx val="2"/>
          <c:order val="2"/>
          <c:tx>
            <c:strRef>
              <c:f>'FHI Q2 2026'!$L$20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2026'!$A$21:$I$23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2026'!$L$21:$L$23</c:f>
              <c:numCache>
                <c:formatCode>0.00%</c:formatCode>
                <c:ptCount val="3"/>
                <c:pt idx="0">
                  <c:v>0.54549999999999998</c:v>
                </c:pt>
                <c:pt idx="1">
                  <c:v>0.45450000000000002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6-45E4-8270-CD7F16894B2C}"/>
            </c:ext>
          </c:extLst>
        </c:ser>
        <c:ser>
          <c:idx val="3"/>
          <c:order val="3"/>
          <c:tx>
            <c:strRef>
              <c:f>'FHI Q2 2026'!$M$20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2026'!$A$21:$I$23</c:f>
              <c:strCache>
                <c:ptCount val="3"/>
                <c:pt idx="0">
                  <c:v>Beter</c:v>
                </c:pt>
                <c:pt idx="1">
                  <c:v>Gelijk</c:v>
                </c:pt>
                <c:pt idx="2">
                  <c:v>Slechter</c:v>
                </c:pt>
              </c:strCache>
            </c:strRef>
          </c:cat>
          <c:val>
            <c:numRef>
              <c:f>'FHI Q2 2026'!$M$21:$M$23</c:f>
              <c:numCache>
                <c:formatCode>0.00%</c:formatCode>
                <c:ptCount val="3"/>
                <c:pt idx="0">
                  <c:v>0.66670000000000007</c:v>
                </c:pt>
                <c:pt idx="1">
                  <c:v>0.33329999999999999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86-45E4-8270-CD7F16894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1796143"/>
        <c:axId val="1341802383"/>
      </c:barChart>
      <c:catAx>
        <c:axId val="134179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41802383"/>
        <c:crosses val="autoZero"/>
        <c:auto val="1"/>
        <c:lblAlgn val="ctr"/>
        <c:lblOffset val="100"/>
        <c:noMultiLvlLbl val="0"/>
      </c:catAx>
      <c:valAx>
        <c:axId val="1341802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4179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ontwikkelden zich uw tarieven en/of afzetprijzen in dit kwartaal?              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2026'!$J$26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2026'!$A$27:$I$29</c:f>
              <c:strCache>
                <c:ptCount val="3"/>
                <c:pt idx="0">
                  <c:v>gestegen</c:v>
                </c:pt>
                <c:pt idx="1">
                  <c:v>gelijk gebleven</c:v>
                </c:pt>
                <c:pt idx="2">
                  <c:v>gedaald</c:v>
                </c:pt>
              </c:strCache>
            </c:strRef>
          </c:cat>
          <c:val>
            <c:numRef>
              <c:f>'FHI Q2 2026'!$J$27:$J$29</c:f>
              <c:numCache>
                <c:formatCode>0.00%</c:formatCode>
                <c:ptCount val="3"/>
                <c:pt idx="0">
                  <c:v>0.63159999999999994</c:v>
                </c:pt>
                <c:pt idx="1">
                  <c:v>0.31580000000000003</c:v>
                </c:pt>
                <c:pt idx="2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77-463F-8840-15DFC0108630}"/>
            </c:ext>
          </c:extLst>
        </c:ser>
        <c:ser>
          <c:idx val="1"/>
          <c:order val="1"/>
          <c:tx>
            <c:strRef>
              <c:f>'FHI Q2 2026'!$K$26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2026'!$A$27:$I$29</c:f>
              <c:strCache>
                <c:ptCount val="3"/>
                <c:pt idx="0">
                  <c:v>gestegen</c:v>
                </c:pt>
                <c:pt idx="1">
                  <c:v>gelijk gebleven</c:v>
                </c:pt>
                <c:pt idx="2">
                  <c:v>gedaald</c:v>
                </c:pt>
              </c:strCache>
            </c:strRef>
          </c:cat>
          <c:val>
            <c:numRef>
              <c:f>'FHI Q2 2026'!$K$27:$K$29</c:f>
              <c:numCache>
                <c:formatCode>0.00%</c:formatCode>
                <c:ptCount val="3"/>
                <c:pt idx="0">
                  <c:v>0.68180000000000007</c:v>
                </c:pt>
                <c:pt idx="1">
                  <c:v>0.31819999999999998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77-463F-8840-15DFC0108630}"/>
            </c:ext>
          </c:extLst>
        </c:ser>
        <c:ser>
          <c:idx val="2"/>
          <c:order val="2"/>
          <c:tx>
            <c:strRef>
              <c:f>'FHI Q2 2026'!$L$26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2026'!$A$27:$I$29</c:f>
              <c:strCache>
                <c:ptCount val="3"/>
                <c:pt idx="0">
                  <c:v>gestegen</c:v>
                </c:pt>
                <c:pt idx="1">
                  <c:v>gelijk gebleven</c:v>
                </c:pt>
                <c:pt idx="2">
                  <c:v>gedaald</c:v>
                </c:pt>
              </c:strCache>
            </c:strRef>
          </c:cat>
          <c:val>
            <c:numRef>
              <c:f>'FHI Q2 2026'!$L$27:$L$29</c:f>
              <c:numCache>
                <c:formatCode>0.00%</c:formatCode>
                <c:ptCount val="3"/>
                <c:pt idx="0">
                  <c:v>0.8</c:v>
                </c:pt>
                <c:pt idx="1">
                  <c:v>0.2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77-463F-8840-15DFC0108630}"/>
            </c:ext>
          </c:extLst>
        </c:ser>
        <c:ser>
          <c:idx val="3"/>
          <c:order val="3"/>
          <c:tx>
            <c:strRef>
              <c:f>'FHI Q2 2026'!$M$26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2026'!$A$27:$I$29</c:f>
              <c:strCache>
                <c:ptCount val="3"/>
                <c:pt idx="0">
                  <c:v>gestegen</c:v>
                </c:pt>
                <c:pt idx="1">
                  <c:v>gelijk gebleven</c:v>
                </c:pt>
                <c:pt idx="2">
                  <c:v>gedaald</c:v>
                </c:pt>
              </c:strCache>
            </c:strRef>
          </c:cat>
          <c:val>
            <c:numRef>
              <c:f>'FHI Q2 2026'!$M$27:$M$29</c:f>
              <c:numCache>
                <c:formatCode>0.00%</c:formatCode>
                <c:ptCount val="3"/>
                <c:pt idx="0">
                  <c:v>0.66670000000000007</c:v>
                </c:pt>
                <c:pt idx="1">
                  <c:v>0.33329999999999999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77-463F-8840-15DFC0108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3923487"/>
        <c:axId val="1293918687"/>
      </c:barChart>
      <c:catAx>
        <c:axId val="1293923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3918687"/>
        <c:crosses val="autoZero"/>
        <c:auto val="1"/>
        <c:lblAlgn val="ctr"/>
        <c:lblOffset val="100"/>
        <c:noMultiLvlLbl val="0"/>
      </c:catAx>
      <c:valAx>
        <c:axId val="129391868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93923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Welke kansen ziet u voor uw bedrijf bestaan?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2026'!$J$32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2026'!$A$33:$I$39</c:f>
              <c:strCache>
                <c:ptCount val="7"/>
                <c:pt idx="0">
                  <c:v>Energietransitie</c:v>
                </c:pt>
                <c:pt idx="1">
                  <c:v>Reshoring en nearshoring</c:v>
                </c:pt>
                <c:pt idx="2">
                  <c:v>Bedrijfsprocessen beter met AI</c:v>
                </c:pt>
                <c:pt idx="3">
                  <c:v>Rol van service &amp; onderhoud</c:v>
                </c:pt>
                <c:pt idx="4">
                  <c:v>Internet of Things/ Industry 4.0</c:v>
                </c:pt>
                <c:pt idx="5">
                  <c:v>Groei door E-commerce</c:v>
                </c:pt>
                <c:pt idx="6">
                  <c:v>Overige (geef nadere toelichting)</c:v>
                </c:pt>
              </c:strCache>
            </c:strRef>
          </c:cat>
          <c:val>
            <c:numRef>
              <c:f>'FHI Q2 2026'!$J$33:$J$39</c:f>
              <c:numCache>
                <c:formatCode>0.00%</c:formatCode>
                <c:ptCount val="7"/>
                <c:pt idx="0">
                  <c:v>0.58820000000000006</c:v>
                </c:pt>
                <c:pt idx="1">
                  <c:v>5.8799999999999998E-2</c:v>
                </c:pt>
                <c:pt idx="2">
                  <c:v>0.29409999999999997</c:v>
                </c:pt>
                <c:pt idx="3">
                  <c:v>0.47060000000000002</c:v>
                </c:pt>
                <c:pt idx="4">
                  <c:v>0.23530000000000001</c:v>
                </c:pt>
                <c:pt idx="5">
                  <c:v>0</c:v>
                </c:pt>
                <c:pt idx="6">
                  <c:v>0.23530000000000001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3-4AF1-99D3-2D3246C73EBF}"/>
            </c:ext>
          </c:extLst>
        </c:ser>
        <c:ser>
          <c:idx val="1"/>
          <c:order val="1"/>
          <c:tx>
            <c:strRef>
              <c:f>'FHI Q2 2026'!$K$32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2026'!$A$33:$I$39</c:f>
              <c:strCache>
                <c:ptCount val="7"/>
                <c:pt idx="0">
                  <c:v>Energietransitie</c:v>
                </c:pt>
                <c:pt idx="1">
                  <c:v>Reshoring en nearshoring</c:v>
                </c:pt>
                <c:pt idx="2">
                  <c:v>Bedrijfsprocessen beter met AI</c:v>
                </c:pt>
                <c:pt idx="3">
                  <c:v>Rol van service &amp; onderhoud</c:v>
                </c:pt>
                <c:pt idx="4">
                  <c:v>Internet of Things/ Industry 4.0</c:v>
                </c:pt>
                <c:pt idx="5">
                  <c:v>Groei door E-commerce</c:v>
                </c:pt>
                <c:pt idx="6">
                  <c:v>Overige (geef nadere toelichting)</c:v>
                </c:pt>
              </c:strCache>
            </c:strRef>
          </c:cat>
          <c:val>
            <c:numRef>
              <c:f>'FHI Q2 2026'!$K$33:$K$39</c:f>
              <c:numCache>
                <c:formatCode>0.00%</c:formatCode>
                <c:ptCount val="7"/>
                <c:pt idx="0">
                  <c:v>0.40910000000000002</c:v>
                </c:pt>
                <c:pt idx="1">
                  <c:v>0.2273</c:v>
                </c:pt>
                <c:pt idx="2">
                  <c:v>0.63639999999999997</c:v>
                </c:pt>
                <c:pt idx="3">
                  <c:v>0.2727</c:v>
                </c:pt>
                <c:pt idx="4">
                  <c:v>0.31819999999999998</c:v>
                </c:pt>
                <c:pt idx="5">
                  <c:v>0.18179999999999999</c:v>
                </c:pt>
                <c:pt idx="6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C3-4AF1-99D3-2D3246C73EBF}"/>
            </c:ext>
          </c:extLst>
        </c:ser>
        <c:ser>
          <c:idx val="2"/>
          <c:order val="2"/>
          <c:tx>
            <c:strRef>
              <c:f>'FHI Q2 2026'!$L$32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2026'!$A$33:$I$39</c:f>
              <c:strCache>
                <c:ptCount val="7"/>
                <c:pt idx="0">
                  <c:v>Energietransitie</c:v>
                </c:pt>
                <c:pt idx="1">
                  <c:v>Reshoring en nearshoring</c:v>
                </c:pt>
                <c:pt idx="2">
                  <c:v>Bedrijfsprocessen beter met AI</c:v>
                </c:pt>
                <c:pt idx="3">
                  <c:v>Rol van service &amp; onderhoud</c:v>
                </c:pt>
                <c:pt idx="4">
                  <c:v>Internet of Things/ Industry 4.0</c:v>
                </c:pt>
                <c:pt idx="5">
                  <c:v>Groei door E-commerce</c:v>
                </c:pt>
                <c:pt idx="6">
                  <c:v>Overige (geef nadere toelichting)</c:v>
                </c:pt>
              </c:strCache>
            </c:strRef>
          </c:cat>
          <c:val>
            <c:numRef>
              <c:f>'FHI Q2 2026'!$L$33:$L$39</c:f>
              <c:numCache>
                <c:formatCode>0.00%</c:formatCode>
                <c:ptCount val="7"/>
                <c:pt idx="0">
                  <c:v>0.3</c:v>
                </c:pt>
                <c:pt idx="1">
                  <c:v>0</c:v>
                </c:pt>
                <c:pt idx="2">
                  <c:v>0.6</c:v>
                </c:pt>
                <c:pt idx="3">
                  <c:v>0.6</c:v>
                </c:pt>
                <c:pt idx="4">
                  <c:v>0.1</c:v>
                </c:pt>
                <c:pt idx="5">
                  <c:v>0.4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C3-4AF1-99D3-2D3246C73EBF}"/>
            </c:ext>
          </c:extLst>
        </c:ser>
        <c:ser>
          <c:idx val="3"/>
          <c:order val="3"/>
          <c:tx>
            <c:strRef>
              <c:f>'FHI Q2 2026'!$M$32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2026'!$A$33:$I$39</c:f>
              <c:strCache>
                <c:ptCount val="7"/>
                <c:pt idx="0">
                  <c:v>Energietransitie</c:v>
                </c:pt>
                <c:pt idx="1">
                  <c:v>Reshoring en nearshoring</c:v>
                </c:pt>
                <c:pt idx="2">
                  <c:v>Bedrijfsprocessen beter met AI</c:v>
                </c:pt>
                <c:pt idx="3">
                  <c:v>Rol van service &amp; onderhoud</c:v>
                </c:pt>
                <c:pt idx="4">
                  <c:v>Internet of Things/ Industry 4.0</c:v>
                </c:pt>
                <c:pt idx="5">
                  <c:v>Groei door E-commerce</c:v>
                </c:pt>
                <c:pt idx="6">
                  <c:v>Overige (geef nadere toelichting)</c:v>
                </c:pt>
              </c:strCache>
            </c:strRef>
          </c:cat>
          <c:val>
            <c:numRef>
              <c:f>'FHI Q2 2026'!$M$33:$M$39</c:f>
              <c:numCache>
                <c:formatCode>0.00%</c:formatCode>
                <c:ptCount val="7"/>
                <c:pt idx="0">
                  <c:v>0.66670000000000007</c:v>
                </c:pt>
                <c:pt idx="1">
                  <c:v>0</c:v>
                </c:pt>
                <c:pt idx="2">
                  <c:v>0.66670000000000007</c:v>
                </c:pt>
                <c:pt idx="3">
                  <c:v>0</c:v>
                </c:pt>
                <c:pt idx="4">
                  <c:v>0.33329999999999999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C3-4AF1-99D3-2D3246C73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836160"/>
        <c:axId val="1664825600"/>
      </c:barChart>
      <c:catAx>
        <c:axId val="16648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825600"/>
        <c:crosses val="autoZero"/>
        <c:auto val="1"/>
        <c:lblAlgn val="ctr"/>
        <c:lblOffset val="100"/>
        <c:noMultiLvlLbl val="0"/>
      </c:catAx>
      <c:valAx>
        <c:axId val="166482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8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Welke dreiging heeft momenteel de grootste impact op jouw organisatie of verwacht je in de nabije toekomst?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2026'!$J$43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2026'!$A$44:$A$50</c:f>
              <c:strCache>
                <c:ptCount val="7"/>
                <c:pt idx="0">
                  <c:v>Cyberdreiging (bijv. ransomware, phishing, datalekken)</c:v>
                </c:pt>
                <c:pt idx="1">
                  <c:v>Arbeidstekort (moeilijkheden bij het vinden of behouden van personeel)</c:v>
                </c:pt>
                <c:pt idx="2">
                  <c:v>Grondstoffentekort (leveringsproblemen of stijgende kosten van materialen)</c:v>
                </c:pt>
                <c:pt idx="3">
                  <c:v>Oorlogs- en geopolitieke dreiging (effecten van internationale conflicten)</c:v>
                </c:pt>
                <c:pt idx="4">
                  <c:v>Economische onzekerheid (bijv. inflatie, stijgende rentes, wisselkoersschommelingen)</c:v>
                </c:pt>
                <c:pt idx="5">
                  <c:v>Pandemie of gezondheidscrisis (impact op bedrijfsvoering en personeel)</c:v>
                </c:pt>
                <c:pt idx="6">
                  <c:v>Anders, namelijk</c:v>
                </c:pt>
              </c:strCache>
            </c:strRef>
          </c:cat>
          <c:val>
            <c:numRef>
              <c:f>'FHI Q2 2026'!$J$44:$J$50</c:f>
              <c:numCache>
                <c:formatCode>0.00%</c:formatCode>
                <c:ptCount val="7"/>
                <c:pt idx="0">
                  <c:v>5.5599999999999997E-2</c:v>
                </c:pt>
                <c:pt idx="1">
                  <c:v>0.1111</c:v>
                </c:pt>
                <c:pt idx="2">
                  <c:v>0.16669999999999999</c:v>
                </c:pt>
                <c:pt idx="3">
                  <c:v>0.33329999999999999</c:v>
                </c:pt>
                <c:pt idx="4">
                  <c:v>0.33329999999999999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B-4F6C-9617-F4042D562AE4}"/>
            </c:ext>
          </c:extLst>
        </c:ser>
        <c:ser>
          <c:idx val="1"/>
          <c:order val="1"/>
          <c:tx>
            <c:strRef>
              <c:f>'FHI Q2 2026'!$K$43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2026'!$A$44:$A$50</c:f>
              <c:strCache>
                <c:ptCount val="7"/>
                <c:pt idx="0">
                  <c:v>Cyberdreiging (bijv. ransomware, phishing, datalekken)</c:v>
                </c:pt>
                <c:pt idx="1">
                  <c:v>Arbeidstekort (moeilijkheden bij het vinden of behouden van personeel)</c:v>
                </c:pt>
                <c:pt idx="2">
                  <c:v>Grondstoffentekort (leveringsproblemen of stijgende kosten van materialen)</c:v>
                </c:pt>
                <c:pt idx="3">
                  <c:v>Oorlogs- en geopolitieke dreiging (effecten van internationale conflicten)</c:v>
                </c:pt>
                <c:pt idx="4">
                  <c:v>Economische onzekerheid (bijv. inflatie, stijgende rentes, wisselkoersschommelingen)</c:v>
                </c:pt>
                <c:pt idx="5">
                  <c:v>Pandemie of gezondheidscrisis (impact op bedrijfsvoering en personeel)</c:v>
                </c:pt>
                <c:pt idx="6">
                  <c:v>Anders, namelijk</c:v>
                </c:pt>
              </c:strCache>
            </c:strRef>
          </c:cat>
          <c:val>
            <c:numRef>
              <c:f>'FHI Q2 2026'!$K$44:$K$50</c:f>
              <c:numCache>
                <c:formatCode>0.00%</c:formatCode>
                <c:ptCount val="7"/>
                <c:pt idx="0">
                  <c:v>0.2727</c:v>
                </c:pt>
                <c:pt idx="1">
                  <c:v>0.2273</c:v>
                </c:pt>
                <c:pt idx="2">
                  <c:v>0.77269999999999994</c:v>
                </c:pt>
                <c:pt idx="3">
                  <c:v>0.68180000000000007</c:v>
                </c:pt>
                <c:pt idx="4">
                  <c:v>0.59089999999999998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9B-4F6C-9617-F4042D562AE4}"/>
            </c:ext>
          </c:extLst>
        </c:ser>
        <c:ser>
          <c:idx val="2"/>
          <c:order val="2"/>
          <c:tx>
            <c:strRef>
              <c:f>'FHI Q2 2026'!$L$43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2026'!$A$44:$A$50</c:f>
              <c:strCache>
                <c:ptCount val="7"/>
                <c:pt idx="0">
                  <c:v>Cyberdreiging (bijv. ransomware, phishing, datalekken)</c:v>
                </c:pt>
                <c:pt idx="1">
                  <c:v>Arbeidstekort (moeilijkheden bij het vinden of behouden van personeel)</c:v>
                </c:pt>
                <c:pt idx="2">
                  <c:v>Grondstoffentekort (leveringsproblemen of stijgende kosten van materialen)</c:v>
                </c:pt>
                <c:pt idx="3">
                  <c:v>Oorlogs- en geopolitieke dreiging (effecten van internationale conflicten)</c:v>
                </c:pt>
                <c:pt idx="4">
                  <c:v>Economische onzekerheid (bijv. inflatie, stijgende rentes, wisselkoersschommelingen)</c:v>
                </c:pt>
                <c:pt idx="5">
                  <c:v>Pandemie of gezondheidscrisis (impact op bedrijfsvoering en personeel)</c:v>
                </c:pt>
                <c:pt idx="6">
                  <c:v>Anders, namelijk</c:v>
                </c:pt>
              </c:strCache>
            </c:strRef>
          </c:cat>
          <c:val>
            <c:numRef>
              <c:f>'FHI Q2 2026'!$L$44:$L$50</c:f>
              <c:numCache>
                <c:formatCode>0.00%</c:formatCode>
                <c:ptCount val="7"/>
                <c:pt idx="0">
                  <c:v>0.3</c:v>
                </c:pt>
                <c:pt idx="1">
                  <c:v>0.2</c:v>
                </c:pt>
                <c:pt idx="2">
                  <c:v>0.2</c:v>
                </c:pt>
                <c:pt idx="3">
                  <c:v>0.8</c:v>
                </c:pt>
                <c:pt idx="4">
                  <c:v>0.8</c:v>
                </c:pt>
                <c:pt idx="5">
                  <c:v>0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9B-4F6C-9617-F4042D562AE4}"/>
            </c:ext>
          </c:extLst>
        </c:ser>
        <c:ser>
          <c:idx val="3"/>
          <c:order val="3"/>
          <c:tx>
            <c:strRef>
              <c:f>'FHI Q2 2026'!$M$43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2026'!$A$44:$A$50</c:f>
              <c:strCache>
                <c:ptCount val="7"/>
                <c:pt idx="0">
                  <c:v>Cyberdreiging (bijv. ransomware, phishing, datalekken)</c:v>
                </c:pt>
                <c:pt idx="1">
                  <c:v>Arbeidstekort (moeilijkheden bij het vinden of behouden van personeel)</c:v>
                </c:pt>
                <c:pt idx="2">
                  <c:v>Grondstoffentekort (leveringsproblemen of stijgende kosten van materialen)</c:v>
                </c:pt>
                <c:pt idx="3">
                  <c:v>Oorlogs- en geopolitieke dreiging (effecten van internationale conflicten)</c:v>
                </c:pt>
                <c:pt idx="4">
                  <c:v>Economische onzekerheid (bijv. inflatie, stijgende rentes, wisselkoersschommelingen)</c:v>
                </c:pt>
                <c:pt idx="5">
                  <c:v>Pandemie of gezondheidscrisis (impact op bedrijfsvoering en personeel)</c:v>
                </c:pt>
                <c:pt idx="6">
                  <c:v>Anders, namelijk</c:v>
                </c:pt>
              </c:strCache>
            </c:strRef>
          </c:cat>
          <c:val>
            <c:numRef>
              <c:f>'FHI Q2 2026'!$M$44:$M$50</c:f>
              <c:numCache>
                <c:formatCode>0.00%</c:formatCode>
                <c:ptCount val="7"/>
                <c:pt idx="0">
                  <c:v>0.66670000000000007</c:v>
                </c:pt>
                <c:pt idx="1">
                  <c:v>0.66670000000000007</c:v>
                </c:pt>
                <c:pt idx="2">
                  <c:v>0.66670000000000007</c:v>
                </c:pt>
                <c:pt idx="3">
                  <c:v>0.33329999999999999</c:v>
                </c:pt>
                <c:pt idx="4">
                  <c:v>0.33329999999999999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9B-4F6C-9617-F4042D562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31680"/>
        <c:axId val="1664919200"/>
      </c:barChart>
      <c:catAx>
        <c:axId val="166493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19200"/>
        <c:crosses val="autoZero"/>
        <c:auto val="1"/>
        <c:lblAlgn val="ctr"/>
        <c:lblOffset val="100"/>
        <c:noMultiLvlLbl val="0"/>
      </c:catAx>
      <c:valAx>
        <c:axId val="166491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3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Op welke van de volgende dreigingen heeft jouw organisatie zich actief voorbereid?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'FHI Q2 2026'!$J$53</c:f>
              <c:strCache>
                <c:ptCount val="1"/>
                <c:pt idx="0">
                  <c:v>Industriële Automatisering</c:v>
                </c:pt>
              </c:strCache>
            </c:strRef>
          </c:tx>
          <c:spPr>
            <a:solidFill>
              <a:srgbClr val="08A4BD"/>
            </a:solidFill>
            <a:ln>
              <a:solidFill>
                <a:srgbClr val="08A4BD"/>
              </a:solidFill>
            </a:ln>
            <a:effectLst/>
          </c:spPr>
          <c:invertIfNegative val="0"/>
          <c:cat>
            <c:strRef>
              <c:f>'FHI Q2 2026'!$A$54:$A$61</c:f>
              <c:strCache>
                <c:ptCount val="8"/>
                <c:pt idx="0">
                  <c:v>Cyberdreiging (bijv. cybersecuritymaatregelen, IT-beveiliging)</c:v>
                </c:pt>
                <c:pt idx="1">
                  <c:v>Arbeidstekort (bijv. wervingsstrategieën, automatisering)</c:v>
                </c:pt>
                <c:pt idx="2">
                  <c:v>Grondstoffentekort (bijv. alternatieve leveranciers, voorraadbeheer)</c:v>
                </c:pt>
                <c:pt idx="3">
                  <c:v>Oorlogs- en geopolitieke dreiging (bijv. scenarioanalyses, diversificatie van markten)</c:v>
                </c:pt>
                <c:pt idx="4">
                  <c:v>Economische onzekerheid (bijv. kostenbesparing, flexibele prijsstrategieën)</c:v>
                </c:pt>
                <c:pt idx="5">
                  <c:v>Pandemie of gezondheidscrisis (bijv. thuiswerkbeleid, gezondheidsmaatregelen)</c:v>
                </c:pt>
                <c:pt idx="6">
                  <c:v>Geen specifieke voorbereidingen getroffen</c:v>
                </c:pt>
                <c:pt idx="7">
                  <c:v>Anders, namelijk</c:v>
                </c:pt>
              </c:strCache>
            </c:strRef>
          </c:cat>
          <c:val>
            <c:numRef>
              <c:f>'FHI Q2 2026'!$J$54:$J$61</c:f>
              <c:numCache>
                <c:formatCode>0.00%</c:formatCode>
                <c:ptCount val="8"/>
                <c:pt idx="0">
                  <c:v>0.44440000000000002</c:v>
                </c:pt>
                <c:pt idx="1">
                  <c:v>0.16669999999999999</c:v>
                </c:pt>
                <c:pt idx="2">
                  <c:v>0.16669999999999999</c:v>
                </c:pt>
                <c:pt idx="3">
                  <c:v>0</c:v>
                </c:pt>
                <c:pt idx="4">
                  <c:v>0.1111</c:v>
                </c:pt>
                <c:pt idx="5">
                  <c:v>0</c:v>
                </c:pt>
                <c:pt idx="6">
                  <c:v>0.1111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A9-4E34-96F2-DA8437F38D75}"/>
            </c:ext>
          </c:extLst>
        </c:ser>
        <c:ser>
          <c:idx val="1"/>
          <c:order val="1"/>
          <c:tx>
            <c:strRef>
              <c:f>'FHI Q2 2026'!$K$53</c:f>
              <c:strCache>
                <c:ptCount val="1"/>
                <c:pt idx="0">
                  <c:v>Industriële Elektronica</c:v>
                </c:pt>
              </c:strCache>
            </c:strRef>
          </c:tx>
          <c:spPr>
            <a:solidFill>
              <a:srgbClr val="2DD881"/>
            </a:solidFill>
            <a:ln>
              <a:solidFill>
                <a:srgbClr val="2DD881"/>
              </a:solidFill>
            </a:ln>
            <a:effectLst/>
          </c:spPr>
          <c:invertIfNegative val="0"/>
          <c:cat>
            <c:strRef>
              <c:f>'FHI Q2 2026'!$A$54:$A$61</c:f>
              <c:strCache>
                <c:ptCount val="8"/>
                <c:pt idx="0">
                  <c:v>Cyberdreiging (bijv. cybersecuritymaatregelen, IT-beveiliging)</c:v>
                </c:pt>
                <c:pt idx="1">
                  <c:v>Arbeidstekort (bijv. wervingsstrategieën, automatisering)</c:v>
                </c:pt>
                <c:pt idx="2">
                  <c:v>Grondstoffentekort (bijv. alternatieve leveranciers, voorraadbeheer)</c:v>
                </c:pt>
                <c:pt idx="3">
                  <c:v>Oorlogs- en geopolitieke dreiging (bijv. scenarioanalyses, diversificatie van markten)</c:v>
                </c:pt>
                <c:pt idx="4">
                  <c:v>Economische onzekerheid (bijv. kostenbesparing, flexibele prijsstrategieën)</c:v>
                </c:pt>
                <c:pt idx="5">
                  <c:v>Pandemie of gezondheidscrisis (bijv. thuiswerkbeleid, gezondheidsmaatregelen)</c:v>
                </c:pt>
                <c:pt idx="6">
                  <c:v>Geen specifieke voorbereidingen getroffen</c:v>
                </c:pt>
                <c:pt idx="7">
                  <c:v>Anders, namelijk</c:v>
                </c:pt>
              </c:strCache>
            </c:strRef>
          </c:cat>
          <c:val>
            <c:numRef>
              <c:f>'FHI Q2 2026'!$K$54:$K$61</c:f>
              <c:numCache>
                <c:formatCode>0.00%</c:formatCode>
                <c:ptCount val="8"/>
                <c:pt idx="0">
                  <c:v>0.65</c:v>
                </c:pt>
                <c:pt idx="1">
                  <c:v>0.25</c:v>
                </c:pt>
                <c:pt idx="2">
                  <c:v>0.45</c:v>
                </c:pt>
                <c:pt idx="3">
                  <c:v>0.2</c:v>
                </c:pt>
                <c:pt idx="4">
                  <c:v>0.35</c:v>
                </c:pt>
                <c:pt idx="5">
                  <c:v>0.05</c:v>
                </c:pt>
                <c:pt idx="6">
                  <c:v>0.3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A9-4E34-96F2-DA8437F38D75}"/>
            </c:ext>
          </c:extLst>
        </c:ser>
        <c:ser>
          <c:idx val="2"/>
          <c:order val="2"/>
          <c:tx>
            <c:strRef>
              <c:f>'FHI Q2 2026'!$L$53</c:f>
              <c:strCache>
                <c:ptCount val="1"/>
                <c:pt idx="0">
                  <c:v>Laboratorium Technologie</c:v>
                </c:pt>
              </c:strCache>
            </c:strRef>
          </c:tx>
          <c:spPr>
            <a:solidFill>
              <a:srgbClr val="FFDA56"/>
            </a:solidFill>
            <a:ln>
              <a:solidFill>
                <a:srgbClr val="FFDA56"/>
              </a:solidFill>
            </a:ln>
            <a:effectLst/>
          </c:spPr>
          <c:invertIfNegative val="0"/>
          <c:cat>
            <c:strRef>
              <c:f>'FHI Q2 2026'!$A$54:$A$61</c:f>
              <c:strCache>
                <c:ptCount val="8"/>
                <c:pt idx="0">
                  <c:v>Cyberdreiging (bijv. cybersecuritymaatregelen, IT-beveiliging)</c:v>
                </c:pt>
                <c:pt idx="1">
                  <c:v>Arbeidstekort (bijv. wervingsstrategieën, automatisering)</c:v>
                </c:pt>
                <c:pt idx="2">
                  <c:v>Grondstoffentekort (bijv. alternatieve leveranciers, voorraadbeheer)</c:v>
                </c:pt>
                <c:pt idx="3">
                  <c:v>Oorlogs- en geopolitieke dreiging (bijv. scenarioanalyses, diversificatie van markten)</c:v>
                </c:pt>
                <c:pt idx="4">
                  <c:v>Economische onzekerheid (bijv. kostenbesparing, flexibele prijsstrategieën)</c:v>
                </c:pt>
                <c:pt idx="5">
                  <c:v>Pandemie of gezondheidscrisis (bijv. thuiswerkbeleid, gezondheidsmaatregelen)</c:v>
                </c:pt>
                <c:pt idx="6">
                  <c:v>Geen specifieke voorbereidingen getroffen</c:v>
                </c:pt>
                <c:pt idx="7">
                  <c:v>Anders, namelijk</c:v>
                </c:pt>
              </c:strCache>
            </c:strRef>
          </c:cat>
          <c:val>
            <c:numRef>
              <c:f>'FHI Q2 2026'!$L$54:$L$61</c:f>
              <c:numCache>
                <c:formatCode>0.00%</c:formatCode>
                <c:ptCount val="8"/>
                <c:pt idx="0">
                  <c:v>0.6</c:v>
                </c:pt>
                <c:pt idx="1">
                  <c:v>0.1</c:v>
                </c:pt>
                <c:pt idx="2">
                  <c:v>0.3</c:v>
                </c:pt>
                <c:pt idx="3">
                  <c:v>0.1</c:v>
                </c:pt>
                <c:pt idx="4">
                  <c:v>0.3</c:v>
                </c:pt>
                <c:pt idx="5">
                  <c:v>0</c:v>
                </c:pt>
                <c:pt idx="6">
                  <c:v>0.3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A9-4E34-96F2-DA8437F38D75}"/>
            </c:ext>
          </c:extLst>
        </c:ser>
        <c:ser>
          <c:idx val="3"/>
          <c:order val="3"/>
          <c:tx>
            <c:strRef>
              <c:f>'FHI Q2 2026'!$M$53</c:f>
              <c:strCache>
                <c:ptCount val="1"/>
                <c:pt idx="0">
                  <c:v>Gebouw Automatisering</c:v>
                </c:pt>
              </c:strCache>
            </c:strRef>
          </c:tx>
          <c:spPr>
            <a:solidFill>
              <a:srgbClr val="B14AED"/>
            </a:solidFill>
            <a:ln>
              <a:solidFill>
                <a:srgbClr val="B14AED"/>
              </a:solidFill>
            </a:ln>
            <a:effectLst/>
          </c:spPr>
          <c:invertIfNegative val="0"/>
          <c:cat>
            <c:strRef>
              <c:f>'FHI Q2 2026'!$A$54:$A$61</c:f>
              <c:strCache>
                <c:ptCount val="8"/>
                <c:pt idx="0">
                  <c:v>Cyberdreiging (bijv. cybersecuritymaatregelen, IT-beveiliging)</c:v>
                </c:pt>
                <c:pt idx="1">
                  <c:v>Arbeidstekort (bijv. wervingsstrategieën, automatisering)</c:v>
                </c:pt>
                <c:pt idx="2">
                  <c:v>Grondstoffentekort (bijv. alternatieve leveranciers, voorraadbeheer)</c:v>
                </c:pt>
                <c:pt idx="3">
                  <c:v>Oorlogs- en geopolitieke dreiging (bijv. scenarioanalyses, diversificatie van markten)</c:v>
                </c:pt>
                <c:pt idx="4">
                  <c:v>Economische onzekerheid (bijv. kostenbesparing, flexibele prijsstrategieën)</c:v>
                </c:pt>
                <c:pt idx="5">
                  <c:v>Pandemie of gezondheidscrisis (bijv. thuiswerkbeleid, gezondheidsmaatregelen)</c:v>
                </c:pt>
                <c:pt idx="6">
                  <c:v>Geen specifieke voorbereidingen getroffen</c:v>
                </c:pt>
                <c:pt idx="7">
                  <c:v>Anders, namelijk</c:v>
                </c:pt>
              </c:strCache>
            </c:strRef>
          </c:cat>
          <c:val>
            <c:numRef>
              <c:f>'FHI Q2 2026'!$M$54:$M$61</c:f>
              <c:numCache>
                <c:formatCode>0.00%</c:formatCode>
                <c:ptCount val="8"/>
                <c:pt idx="0">
                  <c:v>1</c:v>
                </c:pt>
                <c:pt idx="1">
                  <c:v>1</c:v>
                </c:pt>
                <c:pt idx="2">
                  <c:v>0.33329999999999999</c:v>
                </c:pt>
                <c:pt idx="3">
                  <c:v>0</c:v>
                </c:pt>
                <c:pt idx="4">
                  <c:v>0.33329999999999999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A9-4E34-96F2-DA8437F38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31680"/>
        <c:axId val="1664919200"/>
      </c:barChart>
      <c:catAx>
        <c:axId val="166493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19200"/>
        <c:crosses val="autoZero"/>
        <c:auto val="1"/>
        <c:lblAlgn val="ctr"/>
        <c:lblOffset val="100"/>
        <c:noMultiLvlLbl val="0"/>
      </c:catAx>
      <c:valAx>
        <c:axId val="166491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3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BF31-5619-4B21-8CE8-8F4664F009CF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E3D6C-8DB3-47A1-9E4C-3E2422527ED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69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3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B182-DEA3-BBDE-97B9-7EDB2068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AAD962-034E-F68A-C63B-B7A01D10A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BB05B7-07A2-9C66-BCA3-D70923C60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89407-7A54-C2E1-AA11-FD3D8E9C1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56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857B3-27A2-6D50-5680-3A06B74FB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6878DF9-F7F4-D4E7-F2BD-22177D0FB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D4725B-E8E5-9807-D87A-0A245972B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8003DD-6F70-03BD-67A2-DD6CAE5A7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8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38ED-E578-0EF4-A20A-ADE8D192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277353-EB9A-4BF6-4383-E670F9B99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404A3B-6AD4-69FF-1593-C4253DEA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087D6-1E28-9DF8-F132-45F687E54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987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6FCF-D78D-C5C0-9885-7ACAEF0D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021AB5C-A8C7-9A0C-7914-B38923CAC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D07F88-A55D-9F59-E374-3C0E31E0C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B11876-A5B5-CE39-BE26-C895D0CAB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53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26E68-ADDD-4D95-059B-F24FA4A99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75EC03-D81E-CD42-0422-20698D49C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3E22FD-AA6D-9063-0FE6-2EFDB5D24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873230-9BE2-90E2-7180-685236ED4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80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E6456-A56E-B5BB-F292-B855804D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C53AF3B-08CD-7FAB-4289-8DA97ADC9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2077836-F3DC-3EEB-8C5C-490A17536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C22B76E-3BA5-8122-68F6-0E3997D0A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99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8ECB4-FA5E-CC4D-B576-FDFAFF00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04468A-7AED-BEC4-1D9F-D0C5B1E31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B537D9-BA85-142C-C1FB-D2428DFD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67F7EE-A20D-6539-088A-3A26DECD9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6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BE116-5A1F-0592-261B-AF2BAE021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E5EB23-9ABF-D94C-36E5-0D699334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B51F39-9463-DE09-6212-1644861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CDEBA9-F2D4-9292-EB7B-8596C714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EA257C-99C8-77C3-B4F5-6242611D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C0ADB-82FB-CD87-4BC9-DDCA915F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ABBB80-CBC8-A91A-69B6-BFA605ED1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07DD35-5524-ACA3-D82D-6A024621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FBE855-5E1C-A8A5-2369-8D320585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D79AA8-6974-29BD-C4FF-ABFD8B96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6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7052A-9D12-B007-DE5C-CE75F997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FE47A9-E901-DC09-5975-C930D82EB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9E1BDA-A8A8-E697-C629-EC757EEE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A707EF-22A9-9813-C57F-5706FE05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E5F9A7-B19F-0A2C-D48F-E747F93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2658A-FCE8-41ED-9D07-9BA9B527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96C1EF-F312-B5F1-46E9-059D50EEB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5F97EB-9909-48FA-6A3C-C096F16A3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675901-D7AD-2F7B-E6B4-66862C78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60C542-F4A7-CE8C-D2C7-FE3BC051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709579-0EE7-CD44-85CD-6C01AA00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5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7B361-6049-CC41-186A-7F43B900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B55E1B-A1F4-66BF-58C4-4F54F1228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328C0D-BDD2-A4F4-3157-E8F56FF46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71FFB77-7162-8C25-0A9E-2D462555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296AB6-0406-4774-62DC-07BBE2C3A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52EE0C-45CD-75BD-A2F9-AB72D56A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18C4E62-70E5-A358-5CF3-87CA068F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AAA200-48A8-F4DB-26CA-BB951A1F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63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0656A-8AB4-D197-9974-B4C1E447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0FC685-FA8E-2BD3-7285-C18A26E5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C172CC-333A-FA18-9C74-94E42ECC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E4A239-AFEF-5A0C-D58B-EE3B7C0F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6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2563450-62F6-C68B-ECD6-70BE5E58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C3FEC0-D776-2732-BE6F-C1124B7B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B306DE-06D3-5B9C-90B6-A5E7FB5D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81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4D08-7C79-D3AF-F5E4-4865F8CC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98598-725F-4F1B-C198-F3AD66E4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65FC2-14B2-6384-3CA9-3B1D2490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1A96AB-DCE4-CD35-EA69-293DD69A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A71128-F1FC-D3F0-3B74-85383AD8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B31711-421C-E4E0-3964-07803FB0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2A977-3AD2-7E43-D1BC-234932D2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CC24DF-C11D-5974-FAF0-15A6E58BD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758EE-5A4A-0563-B0F9-954E01178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A1A804-3835-1B5A-A7D4-DD4E8698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82789F3-86B0-D58F-2913-AF9D54B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324864-7521-5676-957B-88B45964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0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7CE57-34CA-03BC-4155-6C479929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BCDED1-A21C-6E40-E635-A17A310FC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07556A-676C-812A-92AB-2F60A4DB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2AD3A4-8BF9-D4CE-88BF-BD2F672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AD285C-3D42-5334-2CA2-F661879C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1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762CD5-29A9-75CD-696D-7D931D96F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CADA61-974B-E3BC-70D3-0AB98C3F0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B6F5A8-DD74-5023-99FA-E8741275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D54A51-9C9B-087C-065F-43470E8D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CBDEAC-8A9B-7D23-CB6C-D702A199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A5CDD7A-22B3-DD05-FED1-BA9DCBCC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16E94C-5EB7-68D1-2377-A6DE0D5F4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DBF680-3910-DA17-21F2-504E42D80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85E156-A54B-6B15-17AA-7AFDB79F8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4A3687-21F1-11AE-A804-128B7A763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DF2A33-E79E-C914-135C-37F8E2ABAF5C}"/>
              </a:ext>
            </a:extLst>
          </p:cNvPr>
          <p:cNvSpPr txBox="1"/>
          <p:nvPr/>
        </p:nvSpPr>
        <p:spPr>
          <a:xfrm>
            <a:off x="898979" y="2954224"/>
            <a:ext cx="49382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000" dirty="0">
                <a:solidFill>
                  <a:srgbClr val="05033A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Economische barometer</a:t>
            </a:r>
            <a:br>
              <a:rPr lang="nl-NL" sz="5000" dirty="0"/>
            </a:br>
            <a:r>
              <a:rPr lang="nl-NL" sz="5000" dirty="0"/>
              <a:t>Q2, 2026</a:t>
            </a:r>
            <a:endParaRPr lang="en-GB" sz="5000" dirty="0">
              <a:solidFill>
                <a:srgbClr val="05033A"/>
              </a:solidFill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Afbeelding 2" descr="Afbeelding met schermopname, duisternis, Majorelleblauw, Elektrisch blauw&#10;&#10;Automatisch gegenereerde beschrijving">
            <a:extLst>
              <a:ext uri="{FF2B5EF4-FFF2-40B4-BE49-F238E27FC236}">
                <a16:creationId xmlns:a16="http://schemas.microsoft.com/office/drawing/2014/main" id="{ACDEEE52-9EEB-FD99-2BA0-6F38B101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468" y="2055820"/>
            <a:ext cx="6843964" cy="4197467"/>
          </a:xfrm>
          <a:prstGeom prst="rect">
            <a:avLst/>
          </a:prstGeom>
        </p:spPr>
      </p:pic>
      <p:pic>
        <p:nvPicPr>
          <p:cNvPr id="6" name="Afbeelding 5" descr="Afbeelding met schermopname, Lettertype, Graphics, ontwerp&#10;&#10;Automatisch gegenereerde beschrijving">
            <a:extLst>
              <a:ext uri="{FF2B5EF4-FFF2-40B4-BE49-F238E27FC236}">
                <a16:creationId xmlns:a16="http://schemas.microsoft.com/office/drawing/2014/main" id="{14AA6C25-54CC-7718-CF12-A1FED23E0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9" y="508460"/>
            <a:ext cx="7154878" cy="17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EB49746-4C5D-3CE9-FEC5-50C49DFB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pic>
        <p:nvPicPr>
          <p:cNvPr id="10" name="Afbeelding 9" descr="Close-up van een man en vrouw, chemische onderzoekswetenschappers in een lab, die werken met veiligheidsbril en labjassen">
            <a:extLst>
              <a:ext uri="{FF2B5EF4-FFF2-40B4-BE49-F238E27FC236}">
                <a16:creationId xmlns:a16="http://schemas.microsoft.com/office/drawing/2014/main" id="{B75BEDB0-C0D5-757D-DCB6-F72ECA4EA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93"/>
          <a:stretch/>
        </p:blipFill>
        <p:spPr>
          <a:xfrm>
            <a:off x="0" y="0"/>
            <a:ext cx="5668819" cy="6858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B75ED7CF-FCC7-B7EC-3CEE-5D78099275D7}"/>
              </a:ext>
            </a:extLst>
          </p:cNvPr>
          <p:cNvSpPr txBox="1"/>
          <p:nvPr/>
        </p:nvSpPr>
        <p:spPr>
          <a:xfrm>
            <a:off x="6095999" y="2261678"/>
            <a:ext cx="5650523" cy="1344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FFF960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Economische barometer Q2-2026</a:t>
            </a:r>
            <a:endParaRPr lang="nl-NL" sz="4000" dirty="0">
              <a:solidFill>
                <a:srgbClr val="FFF960"/>
              </a:solidFill>
              <a:highlight>
                <a:srgbClr val="FFF96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576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D0F953A-83B8-48D2-57E8-A462771FD1C4}"/>
              </a:ext>
            </a:extLst>
          </p:cNvPr>
          <p:cNvSpPr txBox="1"/>
          <p:nvPr/>
        </p:nvSpPr>
        <p:spPr>
          <a:xfrm>
            <a:off x="931364" y="514257"/>
            <a:ext cx="1054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1.</a:t>
            </a:r>
            <a:r>
              <a:rPr lang="nl-NL" sz="3600" b="0" i="0" u="none" strike="noStrike" baseline="0" dirty="0">
                <a:effectLst/>
              </a:rPr>
              <a:t> Hoe was je totale orderpositie afgelopen kwartaal ten opzichte van hetzelfde kwartaal vorig jaar?</a:t>
            </a: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9423CE3-F00D-83EB-72A0-D3A01D00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9E6D0DFD-10CD-4643-A3E1-7924E2FCE7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704260"/>
              </p:ext>
            </p:extLst>
          </p:nvPr>
        </p:nvGraphicFramePr>
        <p:xfrm>
          <a:off x="1052424" y="1965007"/>
          <a:ext cx="9963508" cy="3892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251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C248-65CC-747A-5C73-BCE697CE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36BC5CD-1F79-D6EB-B972-0A0969FBBFD6}"/>
              </a:ext>
            </a:extLst>
          </p:cNvPr>
          <p:cNvSpPr txBox="1"/>
          <p:nvPr/>
        </p:nvSpPr>
        <p:spPr>
          <a:xfrm>
            <a:off x="931364" y="514258"/>
            <a:ext cx="10521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2.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orderpositie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36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0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13E175A-9DE9-A41F-24EF-77486F7AC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B63B9F25-A67F-4150-8F7A-209E89EE40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154090"/>
              </p:ext>
            </p:extLst>
          </p:nvPr>
        </p:nvGraphicFramePr>
        <p:xfrm>
          <a:off x="500332" y="1733909"/>
          <a:ext cx="10601864" cy="4019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285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E1BC-C498-0D8A-3C60-FF87C1D8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ED44492-CA8A-1C6A-0E7E-C7E549CADA82}"/>
              </a:ext>
            </a:extLst>
          </p:cNvPr>
          <p:cNvSpPr txBox="1"/>
          <p:nvPr/>
        </p:nvSpPr>
        <p:spPr>
          <a:xfrm>
            <a:off x="931364" y="514257"/>
            <a:ext cx="1054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3.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Hoe was uw totale omzet afgelopen kwartaal ten opzichte van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FA506F-F794-8609-BFAA-E511ED746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55A8091F-33D8-4F90-954D-A7DF1B5B10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304357"/>
              </p:ext>
            </p:extLst>
          </p:nvPr>
        </p:nvGraphicFramePr>
        <p:xfrm>
          <a:off x="1319842" y="1980527"/>
          <a:ext cx="9351033" cy="3850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68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81524-1C7F-6FD4-498F-DADFED2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FEE46B-ACDD-C640-BC70-CB6A512B33FB}"/>
              </a:ext>
            </a:extLst>
          </p:cNvPr>
          <p:cNvSpPr txBox="1"/>
          <p:nvPr/>
        </p:nvSpPr>
        <p:spPr>
          <a:xfrm>
            <a:off x="931364" y="514257"/>
            <a:ext cx="9921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4.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omzet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F49AA96-7518-7AA1-6A67-06A6BCD8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B579021E-2CC9-4717-8A60-ED380B7904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5678704"/>
              </p:ext>
            </p:extLst>
          </p:nvPr>
        </p:nvGraphicFramePr>
        <p:xfrm>
          <a:off x="1544128" y="1980528"/>
          <a:ext cx="8850702" cy="3833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41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F8D7-B930-CD12-7C35-60985510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F6EC8CA-5BA1-7B40-C3F5-F429FDF47BCC}"/>
              </a:ext>
            </a:extLst>
          </p:cNvPr>
          <p:cNvSpPr txBox="1"/>
          <p:nvPr/>
        </p:nvSpPr>
        <p:spPr>
          <a:xfrm>
            <a:off x="485887" y="514257"/>
            <a:ext cx="11260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5.</a:t>
            </a:r>
            <a:r>
              <a:rPr lang="nl-NL" sz="3600" b="0" i="0" u="none" strike="noStrike" baseline="0" dirty="0">
                <a:effectLst/>
              </a:rPr>
              <a:t> Hoe ontwikkelden zich uw tarieven en/of afzetprijzen in dit kwartaal?              </a:t>
            </a:r>
            <a:r>
              <a:rPr lang="nl-NL" sz="3600" b="0" i="0" u="none" strike="noStrike" baseline="0" dirty="0"/>
              <a:t> </a:t>
            </a:r>
            <a:endParaRPr lang="nl-NL" sz="2800" b="0" dirty="0"/>
          </a:p>
          <a:p>
            <a:pPr algn="ctr"/>
            <a:endParaRPr lang="nl-NL" sz="3600" b="0" dirty="0"/>
          </a:p>
          <a:p>
            <a:pPr algn="ctr"/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80BBAF-3D8E-1CAC-243E-D750404F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DE94E007-39D8-47CF-BCD1-A89CF6A643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323430"/>
              </p:ext>
            </p:extLst>
          </p:nvPr>
        </p:nvGraphicFramePr>
        <p:xfrm>
          <a:off x="1466491" y="1973356"/>
          <a:ext cx="9273396" cy="372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85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9A9A-66AA-A002-0AD6-BE3BFD88E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2675FEE-ADF9-2385-8DE0-199BB7318060}"/>
              </a:ext>
            </a:extLst>
          </p:cNvPr>
          <p:cNvSpPr txBox="1"/>
          <p:nvPr/>
        </p:nvSpPr>
        <p:spPr>
          <a:xfrm>
            <a:off x="931364" y="514258"/>
            <a:ext cx="978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Welke kansen ziet u voor uw bedrijf bestaan?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A20E9F-36CF-EEC6-52A4-D68BD570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35C42982-A3E2-45EF-A51C-C73B51EAC9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571125"/>
              </p:ext>
            </p:extLst>
          </p:nvPr>
        </p:nvGraphicFramePr>
        <p:xfrm>
          <a:off x="1587260" y="1946433"/>
          <a:ext cx="8971472" cy="386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8086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16C09-F202-2278-0A2D-2209C4B9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85CE99C-D38C-1629-A0CF-106EABDC0A30}"/>
              </a:ext>
            </a:extLst>
          </p:cNvPr>
          <p:cNvSpPr txBox="1"/>
          <p:nvPr/>
        </p:nvSpPr>
        <p:spPr>
          <a:xfrm>
            <a:off x="471056" y="514257"/>
            <a:ext cx="99496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7.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>
                <a:solidFill>
                  <a:srgbClr val="05033A"/>
                </a:solidFill>
              </a:rPr>
              <a:t>Welke dreiging heeft momenteel de grootste impact op jouw organisatie of verwacht je in de nabije toekomst? </a:t>
            </a:r>
          </a:p>
          <a:p>
            <a:endParaRPr lang="nl-NL" sz="3600" b="1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F2C62B6-E732-B5A6-89DF-AE015DA83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FCECBA61-04C0-4505-B26A-2D7B1AF58E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152027"/>
              </p:ext>
            </p:extLst>
          </p:nvPr>
        </p:nvGraphicFramePr>
        <p:xfrm>
          <a:off x="1345720" y="2234241"/>
          <a:ext cx="9221638" cy="372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237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05DF-3753-9B55-F81E-8D88B5D9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6E621D4-2C21-F817-A1BA-E9BC21FB5908}"/>
              </a:ext>
            </a:extLst>
          </p:cNvPr>
          <p:cNvSpPr txBox="1"/>
          <p:nvPr/>
        </p:nvSpPr>
        <p:spPr>
          <a:xfrm>
            <a:off x="359434" y="514257"/>
            <a:ext cx="11473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8.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rgbClr val="05033A"/>
                </a:solidFill>
                <a:effectLst/>
              </a:rPr>
              <a:t>Op welke van de volgende dreigingen heeft jouw organisatie zich actief voorbereid?</a:t>
            </a:r>
            <a:r>
              <a:rPr lang="nl-NL" sz="3600" b="0" i="0" u="none" strike="noStrike" baseline="0" dirty="0">
                <a:solidFill>
                  <a:srgbClr val="05033A"/>
                </a:solidFill>
              </a:rPr>
              <a:t> </a:t>
            </a:r>
            <a:endParaRPr lang="nl-NL" sz="2800" b="0" dirty="0">
              <a:solidFill>
                <a:srgbClr val="05033A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90492C-99BB-74B9-E737-F01810729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CB99189C-E317-4A6C-973D-171806248B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186399"/>
              </p:ext>
            </p:extLst>
          </p:nvPr>
        </p:nvGraphicFramePr>
        <p:xfrm>
          <a:off x="1725283" y="1771173"/>
          <a:ext cx="9109494" cy="4068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581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9322</TotalTime>
  <Words>260</Words>
  <Application>Microsoft Office PowerPoint</Application>
  <PresentationFormat>Breedbeeld</PresentationFormat>
  <Paragraphs>27</Paragraphs>
  <Slides>10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Aeonik</vt:lpstr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te Velde</dc:creator>
  <cp:lastModifiedBy>Jeroen Peelen</cp:lastModifiedBy>
  <cp:revision>93</cp:revision>
  <dcterms:created xsi:type="dcterms:W3CDTF">2024-03-22T14:41:20Z</dcterms:created>
  <dcterms:modified xsi:type="dcterms:W3CDTF">2026-08-31T14:00:50Z</dcterms:modified>
</cp:coreProperties>
</file>