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4"/>
  </p:notesMasterIdLst>
  <p:sldIdLst>
    <p:sldId id="256" r:id="rId2"/>
    <p:sldId id="287" r:id="rId3"/>
    <p:sldId id="294" r:id="rId4"/>
    <p:sldId id="295" r:id="rId5"/>
    <p:sldId id="296" r:id="rId6"/>
    <p:sldId id="297" r:id="rId7"/>
    <p:sldId id="298" r:id="rId8"/>
    <p:sldId id="299" r:id="rId9"/>
    <p:sldId id="304" r:id="rId10"/>
    <p:sldId id="301" r:id="rId11"/>
    <p:sldId id="302" r:id="rId12"/>
    <p:sldId id="30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A2AC634-0C40-092E-9B7A-A008BEE1B1E1}" name="Vanessa Visscher" initials="VV" userId="S::vanessa.visscher@fhi.nl::3b0477cb-c6dc-480f-be94-7852b5302b0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A5CEE"/>
    <a:srgbClr val="F8F5E8"/>
    <a:srgbClr val="2DD881"/>
    <a:srgbClr val="FFF960"/>
    <a:srgbClr val="0503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652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dc02\LEDENDIENSTEN\Ledendiensten\Onderzoeken\Economische%20Barometer\Economische%20Barometer%202026%20Q2\WERKDOCUMENT%20FHI%20Economische%20Barometer%20Q2%2020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dc02\LEDENDIENSTEN\Ledendiensten\Onderzoeken\Economische%20Barometer\Economische%20Barometer%202026%20Q2\WERKDOCUMENT%20FHI%20Economische%20Barometer%20Q2%20202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dc02\LEDENDIENSTEN\Ledendiensten\Onderzoeken\Economische%20Barometer\Economische%20Barometer%202026%20Q2\WERKDOCUMENT%20FHI%20Economische%20Barometer%20Q2%202026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dc02\LEDENDIENSTEN\Ledendiensten\Onderzoeken\Economische%20Barometer\Economische%20Barometer%202026%20Q2\WERKDOCUMENT%20FHI%20Economische%20Barometer%20Q2%202026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Hoe was uw totale orderpositie afgelopen kwartaal ten opzichte van hetzelfde kwartaal vorig jaar?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IE!$A$5</c:f>
              <c:strCache>
                <c:ptCount val="1"/>
                <c:pt idx="0">
                  <c:v>Beter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IE!$Q$3:$U$4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IE!$Q$5:$U$5</c:f>
              <c:numCache>
                <c:formatCode>0.00%</c:formatCode>
                <c:ptCount val="5"/>
                <c:pt idx="0">
                  <c:v>0.4667</c:v>
                </c:pt>
                <c:pt idx="1">
                  <c:v>0.54549999999999998</c:v>
                </c:pt>
                <c:pt idx="2">
                  <c:v>0.61539999999999995</c:v>
                </c:pt>
                <c:pt idx="3">
                  <c:v>0.6</c:v>
                </c:pt>
                <c:pt idx="4">
                  <c:v>0.72730000000000006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33-4AB6-8A73-553CFC1200D4}"/>
            </c:ext>
          </c:extLst>
        </c:ser>
        <c:ser>
          <c:idx val="1"/>
          <c:order val="1"/>
          <c:tx>
            <c:strRef>
              <c:f>IE!$A$6</c:f>
              <c:strCache>
                <c:ptCount val="1"/>
                <c:pt idx="0">
                  <c:v>Gelijk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IE!$Q$3:$U$4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IE!$Q$6:$U$6</c:f>
              <c:numCache>
                <c:formatCode>0.00%</c:formatCode>
                <c:ptCount val="5"/>
                <c:pt idx="0">
                  <c:v>0.2</c:v>
                </c:pt>
                <c:pt idx="1">
                  <c:v>0.1515</c:v>
                </c:pt>
                <c:pt idx="2">
                  <c:v>0.1154</c:v>
                </c:pt>
                <c:pt idx="3">
                  <c:v>0.2</c:v>
                </c:pt>
                <c:pt idx="4">
                  <c:v>9.0899999999999995E-2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33-4AB6-8A73-553CFC1200D4}"/>
            </c:ext>
          </c:extLst>
        </c:ser>
        <c:ser>
          <c:idx val="2"/>
          <c:order val="2"/>
          <c:tx>
            <c:strRef>
              <c:f>IE!$A$7</c:f>
              <c:strCache>
                <c:ptCount val="1"/>
                <c:pt idx="0">
                  <c:v>Slechter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IE!$Q$3:$U$4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IE!$Q$7:$U$7</c:f>
              <c:numCache>
                <c:formatCode>0.00%</c:formatCode>
                <c:ptCount val="5"/>
                <c:pt idx="0">
                  <c:v>0.33329999999999999</c:v>
                </c:pt>
                <c:pt idx="1">
                  <c:v>0.30299999999999999</c:v>
                </c:pt>
                <c:pt idx="2">
                  <c:v>0.26919999999999999</c:v>
                </c:pt>
                <c:pt idx="3">
                  <c:v>0.2</c:v>
                </c:pt>
                <c:pt idx="4">
                  <c:v>0.18179999999999999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33-4AB6-8A73-553CFC1200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65676143"/>
        <c:axId val="1265671343"/>
      </c:barChart>
      <c:catAx>
        <c:axId val="12656761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65671343"/>
        <c:crosses val="autoZero"/>
        <c:auto val="1"/>
        <c:lblAlgn val="ctr"/>
        <c:lblOffset val="100"/>
        <c:noMultiLvlLbl val="0"/>
      </c:catAx>
      <c:valAx>
        <c:axId val="12656713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656761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Wat verwacht u van uw orderpositie dit kwartaal vergeleken met hetzelfde kwartaal vorig jaar?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IE!$A$11</c:f>
              <c:strCache>
                <c:ptCount val="1"/>
                <c:pt idx="0">
                  <c:v>Beter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IE!$Q$9:$U$10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IE!$Q$11:$U$11</c:f>
              <c:numCache>
                <c:formatCode>0.00%</c:formatCode>
                <c:ptCount val="5"/>
                <c:pt idx="0">
                  <c:v>0.28570000000000001</c:v>
                </c:pt>
                <c:pt idx="1">
                  <c:v>0.39389999999999997</c:v>
                </c:pt>
                <c:pt idx="2">
                  <c:v>0.53849999999999998</c:v>
                </c:pt>
                <c:pt idx="3">
                  <c:v>0.64</c:v>
                </c:pt>
                <c:pt idx="4">
                  <c:v>0.54549999999999998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E5-469D-B15D-48A2CBB20917}"/>
            </c:ext>
          </c:extLst>
        </c:ser>
        <c:ser>
          <c:idx val="1"/>
          <c:order val="1"/>
          <c:tx>
            <c:strRef>
              <c:f>IE!$A$12</c:f>
              <c:strCache>
                <c:ptCount val="1"/>
                <c:pt idx="0">
                  <c:v>Gelijk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IE!$Q$9:$U$10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IE!$Q$12:$U$12</c:f>
              <c:numCache>
                <c:formatCode>0.00%</c:formatCode>
                <c:ptCount val="5"/>
                <c:pt idx="0">
                  <c:v>0.46429999999999999</c:v>
                </c:pt>
                <c:pt idx="1">
                  <c:v>0.39389999999999997</c:v>
                </c:pt>
                <c:pt idx="2">
                  <c:v>0.30769999999999997</c:v>
                </c:pt>
                <c:pt idx="3">
                  <c:v>0.16</c:v>
                </c:pt>
                <c:pt idx="4">
                  <c:v>0.31819999999999998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E5-469D-B15D-48A2CBB20917}"/>
            </c:ext>
          </c:extLst>
        </c:ser>
        <c:ser>
          <c:idx val="2"/>
          <c:order val="2"/>
          <c:tx>
            <c:strRef>
              <c:f>IE!$A$13</c:f>
              <c:strCache>
                <c:ptCount val="1"/>
                <c:pt idx="0">
                  <c:v>Slechter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IE!$Q$9:$U$10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IE!$Q$13:$U$13</c:f>
              <c:numCache>
                <c:formatCode>0.00%</c:formatCode>
                <c:ptCount val="5"/>
                <c:pt idx="0">
                  <c:v>0.25</c:v>
                </c:pt>
                <c:pt idx="1">
                  <c:v>0.21210000000000001</c:v>
                </c:pt>
                <c:pt idx="2">
                  <c:v>0.15379999999999999</c:v>
                </c:pt>
                <c:pt idx="3">
                  <c:v>0.2</c:v>
                </c:pt>
                <c:pt idx="4">
                  <c:v>0.13639999999999999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E5-469D-B15D-48A2CBB209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41265407"/>
        <c:axId val="1241273087"/>
      </c:barChart>
      <c:catAx>
        <c:axId val="1241265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41273087"/>
        <c:crosses val="autoZero"/>
        <c:auto val="1"/>
        <c:lblAlgn val="ctr"/>
        <c:lblOffset val="100"/>
        <c:noMultiLvlLbl val="0"/>
      </c:catAx>
      <c:valAx>
        <c:axId val="12412730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412654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Hoe was uw totale omzet afgelopen kwartaal ten opzichte van hetzelfde kwartaal vorig jaar?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IE!$A$17</c:f>
              <c:strCache>
                <c:ptCount val="1"/>
                <c:pt idx="0">
                  <c:v>Beter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IE!$Q$15:$U$16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IE!$Q$17:$U$17</c:f>
              <c:numCache>
                <c:formatCode>0.00%</c:formatCode>
                <c:ptCount val="5"/>
                <c:pt idx="0">
                  <c:v>0.42859999999999998</c:v>
                </c:pt>
                <c:pt idx="1">
                  <c:v>0.48480000000000001</c:v>
                </c:pt>
                <c:pt idx="2">
                  <c:v>0.56000000000000005</c:v>
                </c:pt>
                <c:pt idx="3">
                  <c:v>0.70829999999999993</c:v>
                </c:pt>
                <c:pt idx="4">
                  <c:v>0.68180000000000007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F9-4405-AD6E-A902A6666150}"/>
            </c:ext>
          </c:extLst>
        </c:ser>
        <c:ser>
          <c:idx val="1"/>
          <c:order val="1"/>
          <c:tx>
            <c:strRef>
              <c:f>IE!$A$18</c:f>
              <c:strCache>
                <c:ptCount val="1"/>
                <c:pt idx="0">
                  <c:v>Gelijk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IE!$Q$15:$U$16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IE!$Q$18:$U$18</c:f>
              <c:numCache>
                <c:formatCode>0.00%</c:formatCode>
                <c:ptCount val="5"/>
                <c:pt idx="0">
                  <c:v>0.1429</c:v>
                </c:pt>
                <c:pt idx="1">
                  <c:v>0.2424</c:v>
                </c:pt>
                <c:pt idx="2">
                  <c:v>0.16</c:v>
                </c:pt>
                <c:pt idx="3">
                  <c:v>8.3299999999999999E-2</c:v>
                </c:pt>
                <c:pt idx="4">
                  <c:v>9.0899999999999995E-2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F9-4405-AD6E-A902A6666150}"/>
            </c:ext>
          </c:extLst>
        </c:ser>
        <c:ser>
          <c:idx val="2"/>
          <c:order val="2"/>
          <c:tx>
            <c:strRef>
              <c:f>IE!$A$19</c:f>
              <c:strCache>
                <c:ptCount val="1"/>
                <c:pt idx="0">
                  <c:v>Slechter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IE!$Q$15:$U$16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IE!$Q$19:$U$19</c:f>
              <c:numCache>
                <c:formatCode>0.00%</c:formatCode>
                <c:ptCount val="5"/>
                <c:pt idx="0">
                  <c:v>0.42859999999999998</c:v>
                </c:pt>
                <c:pt idx="1">
                  <c:v>0.2727</c:v>
                </c:pt>
                <c:pt idx="2">
                  <c:v>0.28000000000000003</c:v>
                </c:pt>
                <c:pt idx="3">
                  <c:v>0.20830000000000001</c:v>
                </c:pt>
                <c:pt idx="4">
                  <c:v>0.2273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F9-4405-AD6E-A902A66661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9887855"/>
        <c:axId val="1259880175"/>
      </c:barChart>
      <c:catAx>
        <c:axId val="1259887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59880175"/>
        <c:crosses val="autoZero"/>
        <c:auto val="1"/>
        <c:lblAlgn val="ctr"/>
        <c:lblOffset val="100"/>
        <c:noMultiLvlLbl val="0"/>
      </c:catAx>
      <c:valAx>
        <c:axId val="1259880175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598878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Wat verwacht u van uw omzet dit kwartaal vergeleken met hetzelfde kwartaal vorig jaar?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IE!$A$23</c:f>
              <c:strCache>
                <c:ptCount val="1"/>
                <c:pt idx="0">
                  <c:v>Beter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IE!$Q$21:$U$22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IE!$Q$23:$U$23</c:f>
              <c:numCache>
                <c:formatCode>0.00%</c:formatCode>
                <c:ptCount val="5"/>
                <c:pt idx="0">
                  <c:v>0.1852</c:v>
                </c:pt>
                <c:pt idx="1">
                  <c:v>0.4375</c:v>
                </c:pt>
                <c:pt idx="2">
                  <c:v>0.54170000000000007</c:v>
                </c:pt>
                <c:pt idx="3">
                  <c:v>0.66670000000000007</c:v>
                </c:pt>
                <c:pt idx="4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1E-421C-AA15-3E52AE7B68BC}"/>
            </c:ext>
          </c:extLst>
        </c:ser>
        <c:ser>
          <c:idx val="1"/>
          <c:order val="1"/>
          <c:tx>
            <c:strRef>
              <c:f>IE!$A$24</c:f>
              <c:strCache>
                <c:ptCount val="1"/>
                <c:pt idx="0">
                  <c:v>Gelijk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IE!$Q$21:$U$22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IE!$Q$24:$U$24</c:f>
              <c:numCache>
                <c:formatCode>0.00%</c:formatCode>
                <c:ptCount val="5"/>
                <c:pt idx="0">
                  <c:v>0.37040000000000001</c:v>
                </c:pt>
                <c:pt idx="1">
                  <c:v>0.34380000000000011</c:v>
                </c:pt>
                <c:pt idx="2">
                  <c:v>0.41670000000000001</c:v>
                </c:pt>
                <c:pt idx="3">
                  <c:v>0.16669999999999999</c:v>
                </c:pt>
                <c:pt idx="4">
                  <c:v>0.2727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1E-421C-AA15-3E52AE7B68BC}"/>
            </c:ext>
          </c:extLst>
        </c:ser>
        <c:ser>
          <c:idx val="2"/>
          <c:order val="2"/>
          <c:tx>
            <c:strRef>
              <c:f>IE!$A$25</c:f>
              <c:strCache>
                <c:ptCount val="1"/>
                <c:pt idx="0">
                  <c:v>Slechter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IE!$Q$21:$U$22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IE!$Q$25:$U$25</c:f>
              <c:numCache>
                <c:formatCode>0.00%</c:formatCode>
                <c:ptCount val="5"/>
                <c:pt idx="0">
                  <c:v>0.44440000000000002</c:v>
                </c:pt>
                <c:pt idx="1">
                  <c:v>0.21879999999999999</c:v>
                </c:pt>
                <c:pt idx="2">
                  <c:v>4.1700000000000001E-2</c:v>
                </c:pt>
                <c:pt idx="3">
                  <c:v>0.16669999999999999</c:v>
                </c:pt>
                <c:pt idx="4">
                  <c:v>0.2273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1E-421C-AA15-3E52AE7B68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96189247"/>
        <c:axId val="996180127"/>
      </c:barChart>
      <c:catAx>
        <c:axId val="996189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996180127"/>
        <c:crosses val="autoZero"/>
        <c:auto val="1"/>
        <c:lblAlgn val="ctr"/>
        <c:lblOffset val="100"/>
        <c:noMultiLvlLbl val="0"/>
      </c:catAx>
      <c:valAx>
        <c:axId val="9961801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9961892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Hoe ontwikkelden zich uw tarieven en/of afzetprijzen in dit kwartaal?             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IE!$A$29</c:f>
              <c:strCache>
                <c:ptCount val="1"/>
                <c:pt idx="0">
                  <c:v>Gestegen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IE!$L$27:$P$28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IE!$L$29:$P$29</c:f>
              <c:numCache>
                <c:formatCode>0.00%</c:formatCode>
                <c:ptCount val="5"/>
                <c:pt idx="0">
                  <c:v>0.33329999999999999</c:v>
                </c:pt>
                <c:pt idx="1">
                  <c:v>0.34380000000000011</c:v>
                </c:pt>
                <c:pt idx="2">
                  <c:v>0.45829999999999999</c:v>
                </c:pt>
                <c:pt idx="3">
                  <c:v>0.58329999999999993</c:v>
                </c:pt>
                <c:pt idx="4">
                  <c:v>0.68180000000000007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BC-4BA8-967D-ABF06B867527}"/>
            </c:ext>
          </c:extLst>
        </c:ser>
        <c:ser>
          <c:idx val="1"/>
          <c:order val="1"/>
          <c:tx>
            <c:strRef>
              <c:f>IE!$A$30</c:f>
              <c:strCache>
                <c:ptCount val="1"/>
                <c:pt idx="0">
                  <c:v>Gelijk gebleven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IE!$L$27:$P$28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IE!$L$30:$P$30</c:f>
              <c:numCache>
                <c:formatCode>0.00%</c:formatCode>
                <c:ptCount val="5"/>
                <c:pt idx="0">
                  <c:v>0.55559999999999998</c:v>
                </c:pt>
                <c:pt idx="1">
                  <c:v>0.59379999999999999</c:v>
                </c:pt>
                <c:pt idx="2">
                  <c:v>0.54170000000000007</c:v>
                </c:pt>
                <c:pt idx="3">
                  <c:v>0.41670000000000001</c:v>
                </c:pt>
                <c:pt idx="4">
                  <c:v>0.31819999999999998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BC-4BA8-967D-ABF06B867527}"/>
            </c:ext>
          </c:extLst>
        </c:ser>
        <c:ser>
          <c:idx val="2"/>
          <c:order val="2"/>
          <c:tx>
            <c:strRef>
              <c:f>IE!$A$31</c:f>
              <c:strCache>
                <c:ptCount val="1"/>
                <c:pt idx="0">
                  <c:v>Gedaald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IE!$L$27:$P$28</c:f>
              <c:strCache>
                <c:ptCount val="5"/>
                <c:pt idx="0">
                  <c:v>Q2 2025</c:v>
                </c:pt>
                <c:pt idx="1">
                  <c:v>Q3 2025</c:v>
                </c:pt>
                <c:pt idx="2">
                  <c:v>Q4 2025</c:v>
                </c:pt>
                <c:pt idx="3">
                  <c:v>Q1 2026</c:v>
                </c:pt>
                <c:pt idx="4">
                  <c:v>Q2 2026</c:v>
                </c:pt>
              </c:strCache>
            </c:strRef>
          </c:cat>
          <c:val>
            <c:numRef>
              <c:f>IE!$L$31:$P$31</c:f>
              <c:numCache>
                <c:formatCode>0.00%</c:formatCode>
                <c:ptCount val="5"/>
                <c:pt idx="0">
                  <c:v>0.1111</c:v>
                </c:pt>
                <c:pt idx="1">
                  <c:v>6.25E-2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BC-4BA8-967D-ABF06B8675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41265887"/>
        <c:axId val="1241277887"/>
      </c:barChart>
      <c:catAx>
        <c:axId val="1241265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41277887"/>
        <c:crosses val="autoZero"/>
        <c:auto val="1"/>
        <c:lblAlgn val="ctr"/>
        <c:lblOffset val="100"/>
        <c:noMultiLvlLbl val="0"/>
      </c:catAx>
      <c:valAx>
        <c:axId val="12412778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412658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 sz="1400" b="0" i="0" u="none" strike="noStrike" baseline="0">
                <a:effectLst/>
              </a:rPr>
              <a:t>Welke kansen ziet u voor uw bedrijf bestaan?</a:t>
            </a:r>
            <a:r>
              <a:rPr lang="nl-NL" sz="1400" b="0" i="0" u="none" strike="noStrike" baseline="0"/>
              <a:t> </a:t>
            </a:r>
            <a:endParaRPr lang="nl-NL" b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IE!$A$35</c:f>
              <c:strCache>
                <c:ptCount val="1"/>
                <c:pt idx="0">
                  <c:v>Energietransitie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IE!$P$34:$S$34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IE!$P$35:$S$35</c:f>
              <c:numCache>
                <c:formatCode>0.00%</c:formatCode>
                <c:ptCount val="4"/>
                <c:pt idx="0">
                  <c:v>0.27589999999999998</c:v>
                </c:pt>
                <c:pt idx="1">
                  <c:v>0.39129999999999998</c:v>
                </c:pt>
                <c:pt idx="2">
                  <c:v>0.54549999999999998</c:v>
                </c:pt>
                <c:pt idx="3">
                  <c:v>0.40910000000000002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87-4E99-9DBB-F032D35388D7}"/>
            </c:ext>
          </c:extLst>
        </c:ser>
        <c:ser>
          <c:idx val="1"/>
          <c:order val="1"/>
          <c:tx>
            <c:strRef>
              <c:f>IE!$A$36</c:f>
              <c:strCache>
                <c:ptCount val="1"/>
                <c:pt idx="0">
                  <c:v>Reshoring en nearshoring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IE!$P$34:$S$34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IE!$P$36:$S$36</c:f>
              <c:numCache>
                <c:formatCode>0.00%</c:formatCode>
                <c:ptCount val="4"/>
                <c:pt idx="0">
                  <c:v>0.37930000000000003</c:v>
                </c:pt>
                <c:pt idx="1">
                  <c:v>0.56520000000000004</c:v>
                </c:pt>
                <c:pt idx="2">
                  <c:v>0.36359999999999998</c:v>
                </c:pt>
                <c:pt idx="3">
                  <c:v>0.2273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87-4E99-9DBB-F032D35388D7}"/>
            </c:ext>
          </c:extLst>
        </c:ser>
        <c:ser>
          <c:idx val="2"/>
          <c:order val="2"/>
          <c:tx>
            <c:strRef>
              <c:f>IE!$A$37</c:f>
              <c:strCache>
                <c:ptCount val="1"/>
                <c:pt idx="0">
                  <c:v>Bedrijfsprocessen beter met AI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IE!$P$34:$S$34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IE!$P$37:$S$37</c:f>
              <c:numCache>
                <c:formatCode>0.00%</c:formatCode>
                <c:ptCount val="4"/>
                <c:pt idx="0">
                  <c:v>0.48280000000000001</c:v>
                </c:pt>
                <c:pt idx="1">
                  <c:v>0.26090000000000002</c:v>
                </c:pt>
                <c:pt idx="2">
                  <c:v>0.45450000000000002</c:v>
                </c:pt>
                <c:pt idx="3">
                  <c:v>0.63639999999999997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87-4E99-9DBB-F032D35388D7}"/>
            </c:ext>
          </c:extLst>
        </c:ser>
        <c:ser>
          <c:idx val="3"/>
          <c:order val="3"/>
          <c:tx>
            <c:strRef>
              <c:f>IE!$A$38</c:f>
              <c:strCache>
                <c:ptCount val="1"/>
                <c:pt idx="0">
                  <c:v>Rol van service &amp; onderhoud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IE!$P$34:$S$34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IE!$P$38:$S$38</c:f>
              <c:numCache>
                <c:formatCode>0.00%</c:formatCode>
                <c:ptCount val="4"/>
                <c:pt idx="0">
                  <c:v>0.2069</c:v>
                </c:pt>
                <c:pt idx="1">
                  <c:v>0.13039999999999999</c:v>
                </c:pt>
                <c:pt idx="2">
                  <c:v>0.2273</c:v>
                </c:pt>
                <c:pt idx="3">
                  <c:v>0.2727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87-4E99-9DBB-F032D35388D7}"/>
            </c:ext>
          </c:extLst>
        </c:ser>
        <c:ser>
          <c:idx val="4"/>
          <c:order val="4"/>
          <c:tx>
            <c:strRef>
              <c:f>IE!$A$39</c:f>
              <c:strCache>
                <c:ptCount val="1"/>
                <c:pt idx="0">
                  <c:v>Internet of Things/ Industry 4.0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IE!$P$34:$S$34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IE!$P$39:$S$39</c:f>
              <c:numCache>
                <c:formatCode>0.00%</c:formatCode>
                <c:ptCount val="4"/>
                <c:pt idx="0">
                  <c:v>0.27589999999999998</c:v>
                </c:pt>
                <c:pt idx="1">
                  <c:v>0.30430000000000001</c:v>
                </c:pt>
                <c:pt idx="2">
                  <c:v>0.18179999999999999</c:v>
                </c:pt>
                <c:pt idx="3">
                  <c:v>0.31819999999999998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87-4E99-9DBB-F032D35388D7}"/>
            </c:ext>
          </c:extLst>
        </c:ser>
        <c:ser>
          <c:idx val="5"/>
          <c:order val="5"/>
          <c:tx>
            <c:strRef>
              <c:f>IE!$A$40</c:f>
              <c:strCache>
                <c:ptCount val="1"/>
                <c:pt idx="0">
                  <c:v>Groei door e-commerce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IE!$P$34:$S$34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IE!$P$40:$S$40</c:f>
              <c:numCache>
                <c:formatCode>0.00%</c:formatCode>
                <c:ptCount val="4"/>
                <c:pt idx="0">
                  <c:v>0.1724</c:v>
                </c:pt>
                <c:pt idx="1">
                  <c:v>0.30430000000000001</c:v>
                </c:pt>
                <c:pt idx="2">
                  <c:v>0.2273</c:v>
                </c:pt>
                <c:pt idx="3">
                  <c:v>0.18179999999999999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287-4E99-9DBB-F032D35388D7}"/>
            </c:ext>
          </c:extLst>
        </c:ser>
        <c:ser>
          <c:idx val="6"/>
          <c:order val="6"/>
          <c:tx>
            <c:strRef>
              <c:f>IE!$A$41</c:f>
              <c:strCache>
                <c:ptCount val="1"/>
                <c:pt idx="0">
                  <c:v>Overige (geef nadere toelichting)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IE!$P$34:$S$34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IE!$P$41:$S$41</c:f>
              <c:numCache>
                <c:formatCode>0.00%</c:formatCode>
                <c:ptCount val="4"/>
                <c:pt idx="0">
                  <c:v>0.2414</c:v>
                </c:pt>
                <c:pt idx="1">
                  <c:v>0.21740000000000001</c:v>
                </c:pt>
                <c:pt idx="2">
                  <c:v>0.18179999999999999</c:v>
                </c:pt>
                <c:pt idx="3">
                  <c:v>0.2273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287-4E99-9DBB-F032D35388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0697295"/>
        <c:axId val="1720694415"/>
      </c:barChart>
      <c:catAx>
        <c:axId val="17206972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720694415"/>
        <c:crosses val="autoZero"/>
        <c:auto val="1"/>
        <c:lblAlgn val="ctr"/>
        <c:lblOffset val="100"/>
        <c:noMultiLvlLbl val="0"/>
      </c:catAx>
      <c:valAx>
        <c:axId val="17206944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7206972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Welke dreiging heeft momenteel de grootste impact op jouw organisatie of verwacht je in de nabije toekomst 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IE!$A$164</c:f>
              <c:strCache>
                <c:ptCount val="1"/>
                <c:pt idx="0">
                  <c:v>Cyberdreiging (bijv. ransomware, phishing, datalekken)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IE!$D$163:$G$163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IE!$D$164:$G$164</c:f>
              <c:numCache>
                <c:formatCode>0.00%</c:formatCode>
                <c:ptCount val="4"/>
                <c:pt idx="0">
                  <c:v>6.6699999999999995E-2</c:v>
                </c:pt>
                <c:pt idx="1">
                  <c:v>4.1700000000000001E-2</c:v>
                </c:pt>
                <c:pt idx="2">
                  <c:v>0.41670000000000001</c:v>
                </c:pt>
                <c:pt idx="3">
                  <c:v>0.2727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65-4A85-BA0C-5A23EB1A0824}"/>
            </c:ext>
          </c:extLst>
        </c:ser>
        <c:ser>
          <c:idx val="1"/>
          <c:order val="1"/>
          <c:tx>
            <c:strRef>
              <c:f>IE!$A$165</c:f>
              <c:strCache>
                <c:ptCount val="1"/>
                <c:pt idx="0">
                  <c:v>Arbeidstekort (moeilijkheden bij het vinden of behouden van personeel)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IE!$D$163:$G$163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IE!$D$165:$G$165</c:f>
              <c:numCache>
                <c:formatCode>0.00%</c:formatCode>
                <c:ptCount val="4"/>
                <c:pt idx="0">
                  <c:v>0.2</c:v>
                </c:pt>
                <c:pt idx="1">
                  <c:v>0.29170000000000001</c:v>
                </c:pt>
                <c:pt idx="2">
                  <c:v>0.29170000000000001</c:v>
                </c:pt>
                <c:pt idx="3">
                  <c:v>0.2273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65-4A85-BA0C-5A23EB1A0824}"/>
            </c:ext>
          </c:extLst>
        </c:ser>
        <c:ser>
          <c:idx val="2"/>
          <c:order val="2"/>
          <c:tx>
            <c:strRef>
              <c:f>IE!$A$166</c:f>
              <c:strCache>
                <c:ptCount val="1"/>
                <c:pt idx="0">
                  <c:v>Grondstoffentekort (leveringsproblemen of stijgende kosten van materialen)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IE!$D$163:$G$163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IE!$D$166:$G$166</c:f>
              <c:numCache>
                <c:formatCode>0.00%</c:formatCode>
                <c:ptCount val="4"/>
                <c:pt idx="0">
                  <c:v>0.1333</c:v>
                </c:pt>
                <c:pt idx="1">
                  <c:v>0.16669999999999999</c:v>
                </c:pt>
                <c:pt idx="2">
                  <c:v>0.45829999999999999</c:v>
                </c:pt>
                <c:pt idx="3">
                  <c:v>0.77269999999999994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65-4A85-BA0C-5A23EB1A0824}"/>
            </c:ext>
          </c:extLst>
        </c:ser>
        <c:ser>
          <c:idx val="3"/>
          <c:order val="3"/>
          <c:tx>
            <c:strRef>
              <c:f>IE!$A$167</c:f>
              <c:strCache>
                <c:ptCount val="1"/>
                <c:pt idx="0">
                  <c:v>Oorlogs- en geopolitieke dreiging (effecten van internationale conflicten)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IE!$D$163:$G$163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IE!$D$167:$G$167</c:f>
              <c:numCache>
                <c:formatCode>0.00%</c:formatCode>
                <c:ptCount val="4"/>
                <c:pt idx="0">
                  <c:v>0.4</c:v>
                </c:pt>
                <c:pt idx="1">
                  <c:v>0.375</c:v>
                </c:pt>
                <c:pt idx="2">
                  <c:v>0.75</c:v>
                </c:pt>
                <c:pt idx="3">
                  <c:v>0.68180000000000007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F65-4A85-BA0C-5A23EB1A0824}"/>
            </c:ext>
          </c:extLst>
        </c:ser>
        <c:ser>
          <c:idx val="4"/>
          <c:order val="4"/>
          <c:tx>
            <c:strRef>
              <c:f>IE!$A$168</c:f>
              <c:strCache>
                <c:ptCount val="1"/>
                <c:pt idx="0">
                  <c:v>Economische onzekerheid (bijv. inflatie, stijgende rentes, wisselkoersschommelingen)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IE!$D$163:$G$163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IE!$D$168:$G$168</c:f>
              <c:numCache>
                <c:formatCode>0.00%</c:formatCode>
                <c:ptCount val="4"/>
                <c:pt idx="0">
                  <c:v>0.16669999999999999</c:v>
                </c:pt>
                <c:pt idx="1">
                  <c:v>0.125</c:v>
                </c:pt>
                <c:pt idx="2">
                  <c:v>0.625</c:v>
                </c:pt>
                <c:pt idx="3">
                  <c:v>0.59089999999999998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65-4A85-BA0C-5A23EB1A0824}"/>
            </c:ext>
          </c:extLst>
        </c:ser>
        <c:ser>
          <c:idx val="5"/>
          <c:order val="5"/>
          <c:tx>
            <c:strRef>
              <c:f>IE!$A$169</c:f>
              <c:strCache>
                <c:ptCount val="1"/>
                <c:pt idx="0">
                  <c:v>Pandemie of gezondheidscrisis (impact op bedrijfsvoering en personeel)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IE!$D$163:$G$163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IE!$D$169:$G$169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F65-4A85-BA0C-5A23EB1A0824}"/>
            </c:ext>
          </c:extLst>
        </c:ser>
        <c:ser>
          <c:idx val="6"/>
          <c:order val="6"/>
          <c:tx>
            <c:strRef>
              <c:f>IE!$A$170</c:f>
              <c:strCache>
                <c:ptCount val="1"/>
                <c:pt idx="0">
                  <c:v>Anders, namelijk: …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IE!$D$163:$G$163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IE!$D$170:$G$170</c:f>
              <c:numCache>
                <c:formatCode>0.00%</c:formatCode>
                <c:ptCount val="4"/>
                <c:pt idx="0">
                  <c:v>3.3300000000000003E-2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F65-4A85-BA0C-5A23EB1A08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64925920"/>
        <c:axId val="1664922080"/>
      </c:barChart>
      <c:catAx>
        <c:axId val="166492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664922080"/>
        <c:crosses val="autoZero"/>
        <c:auto val="1"/>
        <c:lblAlgn val="ctr"/>
        <c:lblOffset val="100"/>
        <c:noMultiLvlLbl val="0"/>
      </c:catAx>
      <c:valAx>
        <c:axId val="166492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66492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Op welke van de volgende dreigingen heeft jouw organisatie zich actief voorbereid?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IE!$A$183</c:f>
              <c:strCache>
                <c:ptCount val="1"/>
                <c:pt idx="0">
                  <c:v>Cyberdreiging (bijv. cybersecuritymaatregelen, IT-beveiliging)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IE!$D$182:$G$182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IE!$D$183:$G$183</c:f>
              <c:numCache>
                <c:formatCode>0.00%</c:formatCode>
                <c:ptCount val="4"/>
                <c:pt idx="0">
                  <c:v>0.5333</c:v>
                </c:pt>
                <c:pt idx="1">
                  <c:v>0.41670000000000001</c:v>
                </c:pt>
                <c:pt idx="2">
                  <c:v>0.79170000000000007</c:v>
                </c:pt>
                <c:pt idx="3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41-4A52-980B-0B1B91AAD91D}"/>
            </c:ext>
          </c:extLst>
        </c:ser>
        <c:ser>
          <c:idx val="1"/>
          <c:order val="1"/>
          <c:tx>
            <c:strRef>
              <c:f>IE!$A$184</c:f>
              <c:strCache>
                <c:ptCount val="1"/>
                <c:pt idx="0">
                  <c:v>Arbeidstekort (bijv. wervingsstrategieën, automatisering)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IE!$D$182:$G$182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IE!$D$184:$G$184</c:f>
              <c:numCache>
                <c:formatCode>0.00%</c:formatCode>
                <c:ptCount val="4"/>
                <c:pt idx="0">
                  <c:v>3.3300000000000003E-2</c:v>
                </c:pt>
                <c:pt idx="1">
                  <c:v>0.20830000000000001</c:v>
                </c:pt>
                <c:pt idx="2">
                  <c:v>0.375</c:v>
                </c:pt>
                <c:pt idx="3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41-4A52-980B-0B1B91AAD91D}"/>
            </c:ext>
          </c:extLst>
        </c:ser>
        <c:ser>
          <c:idx val="2"/>
          <c:order val="2"/>
          <c:tx>
            <c:strRef>
              <c:f>IE!$A$185</c:f>
              <c:strCache>
                <c:ptCount val="1"/>
                <c:pt idx="0">
                  <c:v>Grondstoffentekort (bijv. alternatieve leveranciers, voorraadbeheer)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IE!$D$182:$G$182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IE!$D$185:$G$185</c:f>
              <c:numCache>
                <c:formatCode>0.00%</c:formatCode>
                <c:ptCount val="4"/>
                <c:pt idx="0">
                  <c:v>0.16669999999999999</c:v>
                </c:pt>
                <c:pt idx="1">
                  <c:v>8.3299999999999999E-2</c:v>
                </c:pt>
                <c:pt idx="2">
                  <c:v>0.41670000000000001</c:v>
                </c:pt>
                <c:pt idx="3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41-4A52-980B-0B1B91AAD91D}"/>
            </c:ext>
          </c:extLst>
        </c:ser>
        <c:ser>
          <c:idx val="3"/>
          <c:order val="3"/>
          <c:tx>
            <c:strRef>
              <c:f>IE!$A$186</c:f>
              <c:strCache>
                <c:ptCount val="1"/>
                <c:pt idx="0">
                  <c:v>Oorlogs- en geopolitieke dreiging (bijv. scenarioanalyses, diversificatie van markten)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IE!$D$182:$G$182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IE!$D$186:$G$186</c:f>
              <c:numCache>
                <c:formatCode>0.00%</c:formatCode>
                <c:ptCount val="4"/>
                <c:pt idx="0">
                  <c:v>6.6699999999999995E-2</c:v>
                </c:pt>
                <c:pt idx="1">
                  <c:v>0</c:v>
                </c:pt>
                <c:pt idx="2">
                  <c:v>0.16669999999999999</c:v>
                </c:pt>
                <c:pt idx="3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41-4A52-980B-0B1B91AAD91D}"/>
            </c:ext>
          </c:extLst>
        </c:ser>
        <c:ser>
          <c:idx val="4"/>
          <c:order val="4"/>
          <c:tx>
            <c:strRef>
              <c:f>IE!$A$187</c:f>
              <c:strCache>
                <c:ptCount val="1"/>
                <c:pt idx="0">
                  <c:v>Economische onzekerheid (bijv. kostenbesparing, flexibele prijsstrategieën)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IE!$D$182:$G$182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IE!$D$187:$G$187</c:f>
              <c:numCache>
                <c:formatCode>0.00%</c:formatCode>
                <c:ptCount val="4"/>
                <c:pt idx="0">
                  <c:v>0.1</c:v>
                </c:pt>
                <c:pt idx="1">
                  <c:v>0.125</c:v>
                </c:pt>
                <c:pt idx="2">
                  <c:v>0.375</c:v>
                </c:pt>
                <c:pt idx="3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41-4A52-980B-0B1B91AAD91D}"/>
            </c:ext>
          </c:extLst>
        </c:ser>
        <c:ser>
          <c:idx val="5"/>
          <c:order val="5"/>
          <c:tx>
            <c:strRef>
              <c:f>IE!$A$188</c:f>
              <c:strCache>
                <c:ptCount val="1"/>
                <c:pt idx="0">
                  <c:v>Pandemie of gezondheidscrisis (bijv. thuiswerkbeleid, gezondheidsmaatregelen)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IE!$D$182:$G$182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IE!$D$188:$G$188</c:f>
              <c:numCache>
                <c:formatCode>0.00%</c:formatCode>
                <c:ptCount val="4"/>
                <c:pt idx="0">
                  <c:v>0</c:v>
                </c:pt>
                <c:pt idx="1">
                  <c:v>0</c:v>
                </c:pt>
                <c:pt idx="2">
                  <c:v>4.1700000000000001E-2</c:v>
                </c:pt>
                <c:pt idx="3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341-4A52-980B-0B1B91AAD91D}"/>
            </c:ext>
          </c:extLst>
        </c:ser>
        <c:ser>
          <c:idx val="6"/>
          <c:order val="6"/>
          <c:tx>
            <c:strRef>
              <c:f>IE!$A$189</c:f>
              <c:strCache>
                <c:ptCount val="1"/>
                <c:pt idx="0">
                  <c:v>Geen specifieke voorbereidingen getroffen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IE!$D$182:$G$182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IE!$D$189:$G$189</c:f>
              <c:numCache>
                <c:formatCode>0.00%</c:formatCode>
                <c:ptCount val="4"/>
                <c:pt idx="0">
                  <c:v>6.6699999999999995E-2</c:v>
                </c:pt>
                <c:pt idx="1">
                  <c:v>0.125</c:v>
                </c:pt>
                <c:pt idx="2">
                  <c:v>0.16669999999999999</c:v>
                </c:pt>
                <c:pt idx="3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341-4A52-980B-0B1B91AAD91D}"/>
            </c:ext>
          </c:extLst>
        </c:ser>
        <c:ser>
          <c:idx val="7"/>
          <c:order val="7"/>
          <c:tx>
            <c:strRef>
              <c:f>IE!$A$190</c:f>
              <c:strCache>
                <c:ptCount val="1"/>
                <c:pt idx="0">
                  <c:v>Anders, namelijk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IE!$D$182:$G$182</c:f>
              <c:strCache>
                <c:ptCount val="4"/>
                <c:pt idx="0">
                  <c:v>Q3 2025</c:v>
                </c:pt>
                <c:pt idx="1">
                  <c:v>Q4 2025</c:v>
                </c:pt>
                <c:pt idx="2">
                  <c:v>Q1 2026</c:v>
                </c:pt>
                <c:pt idx="3">
                  <c:v>Q2 2026</c:v>
                </c:pt>
              </c:strCache>
            </c:strRef>
          </c:cat>
          <c:val>
            <c:numRef>
              <c:f>IE!$D$190:$G$190</c:f>
              <c:numCache>
                <c:formatCode>0.00%</c:formatCode>
                <c:ptCount val="4"/>
                <c:pt idx="0">
                  <c:v>3.3300000000000003E-2</c:v>
                </c:pt>
                <c:pt idx="1">
                  <c:v>4.1700000000000001E-2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341-4A52-980B-0B1B91AAD9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64949920"/>
        <c:axId val="1664958560"/>
      </c:barChart>
      <c:catAx>
        <c:axId val="1664949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664958560"/>
        <c:crosses val="autoZero"/>
        <c:auto val="1"/>
        <c:lblAlgn val="ctr"/>
        <c:lblOffset val="100"/>
        <c:noMultiLvlLbl val="0"/>
      </c:catAx>
      <c:valAx>
        <c:axId val="166495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66494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46BF31-5619-4B21-8CE8-8F4664F009CF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5E3D6C-8DB3-47A1-9E4C-3E2422527ED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694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439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18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4B182-DEA3-BBDE-97B9-7EDB2068F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FAAD962-034E-F68A-C63B-B7A01D10A9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1BB05B7-07A2-9C66-BCA3-D70923C60B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4E89407-7A54-C2E1-AA11-FD3D8E9C17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0568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857B3-27A2-6D50-5680-3A06B74FB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6878DF9-F7F4-D4E7-F2BD-22177D0FBB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AD4725B-E8E5-9807-D87A-0A245972B0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C8003DD-6F70-03BD-67A2-DD6CAE5A7A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685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238ED-E578-0EF4-A20A-ADE8D192B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8277353-EB9A-4BF6-4383-E670F9B997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9404A3B-6AD4-69FF-1593-C4253DEA4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E7087D6-1E28-9DF8-F132-45F687E547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987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B6FCF-D78D-C5C0-9885-7ACAEF0DB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021AB5C-A8C7-9A0C-7914-B38923CAC0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5D07F88-A55D-9F59-E374-3C0E31E0C3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CB11876-A5B5-CE39-BE26-C895D0CAB6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5322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26E68-ADDD-4D95-059B-F24FA4A99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F75EC03-D81E-CD42-0422-20698D49C7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93E22FD-AA6D-9063-0FE6-2EFDB5D244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1873230-9BE2-90E2-7180-685236ED41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3808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B46EA-661B-E8B5-234C-9E3D73FB6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4499339-771B-344F-369D-6F8C1B9DC2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69F7D16-5B87-9988-644E-6665A936C3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77EB745-BF7E-95B0-D778-6A14614E83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6432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E6456-A56E-B5BB-F292-B855804D2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C53AF3B-08CD-7FAB-4289-8DA97ADC9F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2077836-F3DC-3EEB-8C5C-490A17536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C22B76E-3BA5-8122-68F6-0E3997D0A8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6992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8ECB4-FA5E-CC4D-B576-FDFAFF003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F04468A-7AED-BEC4-1D9F-D0C5B1E31F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1B537D9-BA85-142C-C1FB-D2428DFDA9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B67F7EE-A20D-6539-088A-3A26DECD96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568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A03A0-0FDC-04A0-214F-7D07959B1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40EE69F-A3A6-ABDC-87CD-EDE0FA7B38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212F455-A090-A70A-2DBE-3CF51844D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8152467-6479-F1EA-A5B4-6E336CA5D5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5E3D6C-8DB3-47A1-9E4C-3E2422527ED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344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0BE116-5A1F-0592-261B-AF2BAE021E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EE5EB23-9ABF-D94C-36E5-0D6993340F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FB51F39-9463-DE09-6212-164486184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DCDEBA9-F2D4-9292-EB7B-8596C714B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AEA257C-99C8-77C3-B4F5-6242611D2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8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2C0ADB-82FB-CD87-4BC9-DDCA915F1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CABBB80-CBC8-A91A-69B6-BFA605ED1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207DD35-5524-ACA3-D82D-6A0246212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1FBE855-5E1C-A8A5-2369-8D3205852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D79AA8-6974-29BD-C4FF-ABFD8B96F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560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97052A-9D12-B007-DE5C-CE75F9973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FE47A9-E901-DC09-5975-C930D82EB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99E1BDA-A8A8-E697-C629-EC757EEEE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3A707EF-22A9-9813-C57F-5706FE052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E5F9A7-B19F-0A2C-D48F-E747F93A2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246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62658A-FCE8-41ED-9D07-9BA9B5277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596C1EF-F312-B5F1-46E9-059D50EEB4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75F97EB-9909-48FA-6A3C-C096F16A31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A675901-D7AD-2F7B-E6B4-66862C78E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E60C542-F4A7-CE8C-D2C7-FE3BC051F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6709579-0EE7-CD44-85CD-6C01AA00E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757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A7B361-6049-CC41-186A-7F43B9009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CB55E1B-A1F4-66BF-58C4-4F54F12288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B328C0D-BDD2-A4F4-3157-E8F56FF46E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71FFB77-7162-8C25-0A9E-2D462555BC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8296AB6-0406-4774-62DC-07BBE2C3AB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C52EE0C-45CD-75BD-A2F9-AB72D56AF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18C4E62-70E5-A358-5CF3-87CA068FA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DAAA200-48A8-F4DB-26CA-BB951A1F8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6630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D0656A-8AB4-D197-9974-B4C1E4470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B0FC685-FA8E-2BD3-7285-C18A26E52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4C172CC-333A-FA18-9C74-94E42ECC4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AE4A239-AFEF-5A0C-D58B-EE3B7C0F7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860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2563450-62F6-C68B-ECD6-70BE5E58F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CC3FEC0-D776-2732-BE6F-C1124B7B7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3B306DE-06D3-5B9C-90B6-A5E7FB5DA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813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8A4D08-7C79-D3AF-F5E4-4865F8CC0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1998598-725F-4F1B-C198-F3AD66E4C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F365FC2-14B2-6384-3CA9-3B1D2490A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41A96AB-DCE4-CD35-EA69-293DD69A5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0A71128-F1FC-D3F0-3B74-85383AD8A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BB31711-421C-E4E0-3964-07803FB08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784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62A977-3AD2-7E43-D1BC-234932D2B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8CC24DF-C11D-5974-FAF0-15A6E58BD8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F3758EE-5A4A-0563-B0F9-954E01178C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AA1A804-3835-1B5A-A7D4-DD4E86985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82789F3-86B0-D58F-2913-AF9D54B0B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B324864-7521-5676-957B-88B459646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806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57CE57-34CA-03BC-4155-6C479929C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ABCDED1-A21C-6E40-E635-A17A310FC9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407556A-676C-812A-92AB-2F60A4DB2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52AD3A4-8BF9-D4CE-88BF-BD2F672C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9AD285C-3D42-5334-2CA2-F661879C4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515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F762CD5-29A9-75CD-696D-7D931D96FF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CCADA61-974B-E3BC-70D3-0AB98C3F03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B6F5A8-DD74-5023-99FA-E87412752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AD54A51-9C9B-087C-065F-43470E8D5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CCBDEAC-8A9B-7D23-CB6C-D702A1992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622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A5CDD7A-22B3-DD05-FED1-BA9DCBCC7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316E94C-5EB7-68D1-2377-A6DE0D5F4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3DBF680-3910-DA17-21F2-504E42D807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F6EBFD-9915-4B8C-9FA2-A65C922C3B0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285E156-A54B-6B15-17AA-7AFDB79F89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94A3687-21F1-11AE-A804-128B7A763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96BEE8-6A87-4CAC-941E-7CCE3529783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255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9CDF2A33-E79E-C914-135C-37F8E2ABAF5C}"/>
              </a:ext>
            </a:extLst>
          </p:cNvPr>
          <p:cNvSpPr txBox="1"/>
          <p:nvPr/>
        </p:nvSpPr>
        <p:spPr>
          <a:xfrm>
            <a:off x="898979" y="2954224"/>
            <a:ext cx="493829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000" dirty="0">
                <a:solidFill>
                  <a:srgbClr val="05033A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Economische barometer</a:t>
            </a:r>
            <a:br>
              <a:rPr lang="nl-NL" sz="5000" dirty="0"/>
            </a:br>
            <a:r>
              <a:rPr lang="nl-NL" sz="5000" dirty="0"/>
              <a:t>Q2, 2026</a:t>
            </a:r>
            <a:endParaRPr lang="en-GB" sz="5000" dirty="0">
              <a:solidFill>
                <a:srgbClr val="05033A"/>
              </a:solidFill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3" name="Afbeelding 2" descr="Afbeelding met schermopname, duisternis, Majorelleblauw, Elektrisch blauw&#10;&#10;Automatisch gegenereerde beschrijving">
            <a:extLst>
              <a:ext uri="{FF2B5EF4-FFF2-40B4-BE49-F238E27FC236}">
                <a16:creationId xmlns:a16="http://schemas.microsoft.com/office/drawing/2014/main" id="{ACDEEE52-9EEB-FD99-2BA0-6F38B101BB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468" y="2055820"/>
            <a:ext cx="6843964" cy="4197467"/>
          </a:xfrm>
          <a:prstGeom prst="rect">
            <a:avLst/>
          </a:prstGeom>
        </p:spPr>
      </p:pic>
      <p:pic>
        <p:nvPicPr>
          <p:cNvPr id="6" name="Afbeelding 5" descr="Afbeelding met schermopname, Lettertype, Graphics, ontwerp&#10;&#10;Automatisch gegenereerde beschrijving">
            <a:extLst>
              <a:ext uri="{FF2B5EF4-FFF2-40B4-BE49-F238E27FC236}">
                <a16:creationId xmlns:a16="http://schemas.microsoft.com/office/drawing/2014/main" id="{14AA6C25-54CC-7718-CF12-A1FED23E0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79" y="508460"/>
            <a:ext cx="7154878" cy="177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551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03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8EB49746-4C5D-3CE9-FEC5-50C49DFBD8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B75BEDB0-C0D5-757D-DCB6-F72ECA4EA1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7" r="26757"/>
          <a:stretch/>
        </p:blipFill>
        <p:spPr>
          <a:xfrm>
            <a:off x="0" y="0"/>
            <a:ext cx="5668819" cy="6858000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B75ED7CF-FCC7-B7EC-3CEE-5D78099275D7}"/>
              </a:ext>
            </a:extLst>
          </p:cNvPr>
          <p:cNvSpPr txBox="1"/>
          <p:nvPr/>
        </p:nvSpPr>
        <p:spPr>
          <a:xfrm>
            <a:off x="6095999" y="2261678"/>
            <a:ext cx="577394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nl-NL" sz="4000" b="0" i="0" u="none" strike="noStrike" kern="1200" cap="none" spc="0" normalizeH="0" baseline="0" noProof="0" dirty="0">
                <a:ln>
                  <a:noFill/>
                </a:ln>
                <a:solidFill>
                  <a:srgbClr val="2DD881"/>
                </a:solidFill>
                <a:effectLst/>
                <a:uLnTx/>
                <a:uFillTx/>
                <a:latin typeface="Aeonik" panose="02010503030300000000" pitchFamily="2" charset="0"/>
                <a:ea typeface="+mn-ea"/>
                <a:cs typeface="Arial" panose="020B0604020202020204" pitchFamily="34" charset="0"/>
              </a:rPr>
              <a:t>Economische barometer Q2-2026 </a:t>
            </a:r>
            <a:br>
              <a:rPr kumimoji="0" lang="nl-NL" sz="4000" b="0" i="0" u="none" strike="noStrike" kern="1200" cap="none" spc="0" normalizeH="0" baseline="0" noProof="0" dirty="0">
                <a:ln>
                  <a:noFill/>
                </a:ln>
                <a:solidFill>
                  <a:srgbClr val="2DD881"/>
                </a:solidFill>
                <a:effectLst/>
                <a:uLnTx/>
                <a:uFillTx/>
                <a:latin typeface="Aeonik" panose="02010503030300000000" pitchFamily="2" charset="0"/>
                <a:ea typeface="+mn-ea"/>
                <a:cs typeface="Arial" panose="020B0604020202020204" pitchFamily="34" charset="0"/>
              </a:rPr>
            </a:br>
            <a:r>
              <a:rPr kumimoji="0" lang="nl-NL" sz="4000" b="0" i="0" u="none" strike="noStrike" kern="1200" cap="none" spc="0" normalizeH="0" baseline="0" noProof="0" dirty="0">
                <a:ln>
                  <a:noFill/>
                </a:ln>
                <a:solidFill>
                  <a:srgbClr val="2DD881"/>
                </a:solidFill>
                <a:effectLst/>
                <a:uLnTx/>
                <a:uFillTx/>
                <a:latin typeface="Aeonik" panose="02010503030300000000" pitchFamily="2" charset="0"/>
                <a:ea typeface="+mn-ea"/>
                <a:cs typeface="Arial" panose="020B0604020202020204" pitchFamily="34" charset="0"/>
              </a:rPr>
              <a:t>Industriële Elektronica</a:t>
            </a:r>
            <a:endParaRPr lang="nl-NL" sz="4000" dirty="0">
              <a:solidFill>
                <a:srgbClr val="2DD881"/>
              </a:solidFill>
              <a:highlight>
                <a:srgbClr val="FFF96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5761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BD0F953A-83B8-48D2-57E8-A462771FD1C4}"/>
              </a:ext>
            </a:extLst>
          </p:cNvPr>
          <p:cNvSpPr txBox="1"/>
          <p:nvPr/>
        </p:nvSpPr>
        <p:spPr>
          <a:xfrm>
            <a:off x="931364" y="514257"/>
            <a:ext cx="105417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1.</a:t>
            </a:r>
            <a:r>
              <a:rPr lang="nl-NL" sz="3600" b="0" i="0" u="none" strike="noStrike" baseline="0" dirty="0">
                <a:effectLst/>
              </a:rPr>
              <a:t> Hoe was je totale orderpositie afgelopen kwartaal ten opzichte van hetzelfde kwartaal vorig jaar?</a:t>
            </a:r>
            <a:r>
              <a:rPr lang="nl-NL" sz="3600" b="0" i="0" u="none" strike="noStrike" baseline="0" dirty="0"/>
              <a:t> </a:t>
            </a:r>
            <a:endParaRPr lang="nl-NL" sz="3600" b="0" dirty="0"/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9423CE3-F00D-83EB-72A0-D3A01D00C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F35138B1-11A8-4BD6-860C-D88166C15E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9470744"/>
              </p:ext>
            </p:extLst>
          </p:nvPr>
        </p:nvGraphicFramePr>
        <p:xfrm>
          <a:off x="1345721" y="2015966"/>
          <a:ext cx="9747849" cy="3798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22517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C248-65CC-747A-5C73-BCE697CEA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36BC5CD-1F79-D6EB-B972-0A0969FBBFD6}"/>
              </a:ext>
            </a:extLst>
          </p:cNvPr>
          <p:cNvSpPr txBox="1"/>
          <p:nvPr/>
        </p:nvSpPr>
        <p:spPr>
          <a:xfrm>
            <a:off x="931364" y="514258"/>
            <a:ext cx="105217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2.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Wat verwacht u van uw orderpositie dit kwartaal vergeleken met hetzelfde kwartaal vorig jaar?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nl-NL" sz="36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rtl="0">
              <a:defRPr sz="1400" b="0" i="0" u="none" strike="noStrike" kern="1200" spc="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endParaRPr lang="nl-NL" sz="3600" b="0" dirty="0"/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13E175A-9DE9-A41F-24EF-77486F7AC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35C6FD38-886F-4AE7-BF3A-A0B2395076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5424994"/>
              </p:ext>
            </p:extLst>
          </p:nvPr>
        </p:nvGraphicFramePr>
        <p:xfrm>
          <a:off x="1337094" y="1985962"/>
          <a:ext cx="9238891" cy="3776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82852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2E1BC-C498-0D8A-3C60-FF87C1D84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DED44492-CA8A-1C6A-0E7E-C7E549CADA82}"/>
              </a:ext>
            </a:extLst>
          </p:cNvPr>
          <p:cNvSpPr txBox="1"/>
          <p:nvPr/>
        </p:nvSpPr>
        <p:spPr>
          <a:xfrm>
            <a:off x="931364" y="514257"/>
            <a:ext cx="10541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3.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Hoe was uw totale omzet afgelopen kwartaal ten opzichte van hetzelfde kwartaal vorig jaar?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nl-NL" sz="28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AFA506F-F794-8609-BFAA-E511ED746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CE0472BC-C83C-475C-9384-EB3C335BE6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5886258"/>
              </p:ext>
            </p:extLst>
          </p:nvPr>
        </p:nvGraphicFramePr>
        <p:xfrm>
          <a:off x="1423358" y="1982152"/>
          <a:ext cx="8919714" cy="3832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56889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81524-1C7F-6FD4-498F-DADFED24B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F6FEE46B-ACDD-C640-BC70-CB6A512B33FB}"/>
              </a:ext>
            </a:extLst>
          </p:cNvPr>
          <p:cNvSpPr txBox="1"/>
          <p:nvPr/>
        </p:nvSpPr>
        <p:spPr>
          <a:xfrm>
            <a:off x="931364" y="514257"/>
            <a:ext cx="99213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4.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Wat verwacht u van uw omzet dit kwartaal vergeleken met hetzelfde kwartaal vorig jaar?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nl-NL" sz="28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F49AA96-7518-7AA1-6A67-06A6BCD865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A0FA3917-52E3-4D15-AD0F-097FDB09A3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3743168"/>
              </p:ext>
            </p:extLst>
          </p:nvPr>
        </p:nvGraphicFramePr>
        <p:xfrm>
          <a:off x="1595887" y="1985962"/>
          <a:ext cx="8548777" cy="3776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74111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CF8D7-B930-CD12-7C35-60985510F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1F6EC8CA-5BA1-7B40-C3F5-F429FDF47BCC}"/>
              </a:ext>
            </a:extLst>
          </p:cNvPr>
          <p:cNvSpPr txBox="1"/>
          <p:nvPr/>
        </p:nvSpPr>
        <p:spPr>
          <a:xfrm>
            <a:off x="485887" y="514257"/>
            <a:ext cx="112606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5.</a:t>
            </a:r>
            <a:r>
              <a:rPr lang="nl-NL" sz="3600" b="0" i="0" u="none" strike="noStrike" baseline="0" dirty="0">
                <a:effectLst/>
              </a:rPr>
              <a:t> Hoe ontwikkelden zich uw tarieven en/of afzetprijzen in dit kwartaal?              </a:t>
            </a:r>
            <a:r>
              <a:rPr lang="nl-NL" sz="3600" b="0" i="0" u="none" strike="noStrike" baseline="0" dirty="0"/>
              <a:t> </a:t>
            </a:r>
            <a:endParaRPr lang="nl-NL" sz="2800" b="0" dirty="0"/>
          </a:p>
          <a:p>
            <a:pPr algn="ctr"/>
            <a:endParaRPr lang="nl-NL" sz="3600" b="0" dirty="0"/>
          </a:p>
          <a:p>
            <a:pPr algn="ctr"/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D80BBAF-3D8E-1CAC-243E-D750404FE9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4FEDF1E8-E88A-4955-AACF-667C22C286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8620"/>
              </p:ext>
            </p:extLst>
          </p:nvPr>
        </p:nvGraphicFramePr>
        <p:xfrm>
          <a:off x="1751162" y="1985962"/>
          <a:ext cx="8557404" cy="3681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98530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F9A9A-66AA-A002-0AD6-BE3BFD88E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2675FEE-ADF9-2385-8DE0-199BB7318060}"/>
              </a:ext>
            </a:extLst>
          </p:cNvPr>
          <p:cNvSpPr txBox="1"/>
          <p:nvPr/>
        </p:nvSpPr>
        <p:spPr>
          <a:xfrm>
            <a:off x="931364" y="514258"/>
            <a:ext cx="97828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6.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Welke kansen ziet u voor uw bedrijf bestaan?</a:t>
            </a:r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0A20E9F-36CF-EEC6-52A4-D68BD5707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E971C52D-F30C-4F52-BDA1-F84598F89D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9351864"/>
              </p:ext>
            </p:extLst>
          </p:nvPr>
        </p:nvGraphicFramePr>
        <p:xfrm>
          <a:off x="1397480" y="1965735"/>
          <a:ext cx="8954218" cy="37018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68086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B6D78-BD4B-FE8F-41F0-7C276C752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99988E0-DE2C-3D00-0E2F-A5491BD918BB}"/>
              </a:ext>
            </a:extLst>
          </p:cNvPr>
          <p:cNvSpPr txBox="1"/>
          <p:nvPr/>
        </p:nvSpPr>
        <p:spPr>
          <a:xfrm>
            <a:off x="359434" y="514257"/>
            <a:ext cx="1147313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6.</a:t>
            </a:r>
            <a:r>
              <a:rPr lang="nl-NL" sz="3600" b="0" i="0" u="none" strike="noStrike" baseline="0" dirty="0">
                <a:effectLst/>
              </a:rPr>
              <a:t> Toelichting: anders, namelijk</a:t>
            </a:r>
            <a:endParaRPr lang="nl-NL" sz="2800" b="0" dirty="0"/>
          </a:p>
          <a:p>
            <a:r>
              <a:rPr lang="en-GB" sz="2000" b="1" dirty="0">
                <a:latin typeface="Aeonik" panose="02010503030300000000" pitchFamily="2" charset="0"/>
                <a:cs typeface="Arial" panose="020B0604020202020204" pitchFamily="34" charset="0"/>
              </a:rPr>
              <a:t>Q3 2025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Defensie</a:t>
            </a:r>
            <a:endParaRPr lang="en-GB" sz="2000" dirty="0">
              <a:latin typeface="Aeonik" panose="02010503030300000000" pitchFamily="2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Geopolitieke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ontwikkelingen</a:t>
            </a:r>
            <a:endParaRPr lang="en-GB" sz="2000" dirty="0">
              <a:latin typeface="Aeonik" panose="02010503030300000000" pitchFamily="2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Toename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chip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gebruik</a:t>
            </a:r>
            <a:endParaRPr lang="en-GB" sz="2000" dirty="0">
              <a:latin typeface="Aeonik" panose="02010503030300000000" pitchFamily="2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eonik" panose="02010503030300000000" pitchFamily="2" charset="0"/>
                <a:cs typeface="Arial" panose="020B0604020202020204" pitchFamily="34" charset="0"/>
              </a:rPr>
              <a:t>Q4 2025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Groei in de EU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Defensie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markt</a:t>
            </a:r>
            <a:endParaRPr lang="en-GB" sz="2000" dirty="0">
              <a:latin typeface="Aeonik" panose="02010503030300000000" pitchFamily="2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Ontwikkeling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nieuwe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producten</a:t>
            </a:r>
            <a:endParaRPr lang="en-GB" sz="2000" dirty="0">
              <a:latin typeface="Aeonik" panose="02010503030300000000" pitchFamily="2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Betere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service /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kortere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levertijden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dan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Aziatische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leveranciers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door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grote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voorraden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en</a:t>
            </a: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 in-house design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Aeonik" panose="02010503030300000000" pitchFamily="2" charset="0"/>
                <a:cs typeface="Arial" panose="020B0604020202020204" pitchFamily="34" charset="0"/>
              </a:rPr>
              <a:t>Groei door </a:t>
            </a:r>
            <a:r>
              <a:rPr lang="en-GB" sz="2000" dirty="0" err="1">
                <a:latin typeface="Aeonik" panose="02010503030300000000" pitchFamily="2" charset="0"/>
                <a:cs typeface="Arial" panose="020B0604020202020204" pitchFamily="34" charset="0"/>
              </a:rPr>
              <a:t>kennisversterking</a:t>
            </a:r>
            <a:endParaRPr lang="en-GB" sz="2000" dirty="0">
              <a:latin typeface="Aeonik" panose="02010503030300000000" pitchFamily="2" charset="0"/>
              <a:cs typeface="Arial" panose="020B0604020202020204" pitchFamily="34" charset="0"/>
            </a:endParaRPr>
          </a:p>
          <a:p>
            <a:r>
              <a:rPr lang="en-GB" sz="2000" b="1" dirty="0">
                <a:latin typeface="Aeonik" panose="02010503030300000000" pitchFamily="2" charset="0"/>
                <a:cs typeface="Arial" panose="020B0604020202020204" pitchFamily="34" charset="0"/>
              </a:rPr>
              <a:t>Q1 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Voldoen aan compliance regels (</a:t>
            </a:r>
            <a:r>
              <a:rPr lang="nl-NL" sz="2000" dirty="0" err="1">
                <a:latin typeface="Aeonik" panose="02010503030300000000" pitchFamily="2" charset="0"/>
                <a:cs typeface="Arial" panose="020B0604020202020204" pitchFamily="34" charset="0"/>
              </a:rPr>
              <a:t>Pfas</a:t>
            </a: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, CRA, </a:t>
            </a:r>
            <a:r>
              <a:rPr lang="nl-NL" sz="2000" dirty="0" err="1">
                <a:latin typeface="Aeonik" panose="02010503030300000000" pitchFamily="2" charset="0"/>
                <a:cs typeface="Arial" panose="020B0604020202020204" pitchFamily="34" charset="0"/>
              </a:rPr>
              <a:t>etc</a:t>
            </a: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Andere markten, defensie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Lancering nieuwe producten</a:t>
            </a:r>
          </a:p>
          <a:p>
            <a:r>
              <a:rPr lang="en-GB" sz="2000" b="1" dirty="0">
                <a:latin typeface="Aeonik" panose="02010503030300000000" pitchFamily="2" charset="0"/>
                <a:cs typeface="Arial" panose="020B0604020202020204" pitchFamily="34" charset="0"/>
              </a:rPr>
              <a:t>Q2 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Telecom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Andere markten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Investeringen in Defensie (Defensie is ook nearshoring)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000" dirty="0">
                <a:latin typeface="Aeonik" panose="02010503030300000000" pitchFamily="2" charset="0"/>
                <a:cs typeface="Arial" panose="020B0604020202020204" pitchFamily="34" charset="0"/>
              </a:rPr>
              <a:t>Nieuwe producten door vervanging</a:t>
            </a:r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61EAC37-69E8-B6B0-A2CA-6D0E67A324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1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16C09-F202-2278-0A2D-2209C4B94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D85CE99C-D38C-1629-A0CF-106EABDC0A30}"/>
              </a:ext>
            </a:extLst>
          </p:cNvPr>
          <p:cNvSpPr txBox="1"/>
          <p:nvPr/>
        </p:nvSpPr>
        <p:spPr>
          <a:xfrm>
            <a:off x="471055" y="514257"/>
            <a:ext cx="11610109" cy="2321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7.</a:t>
            </a:r>
            <a:r>
              <a:rPr lang="nl-NL" sz="3600" b="0" i="0" u="none" strike="noStrike" baseline="0" dirty="0">
                <a:effectLst/>
              </a:rPr>
              <a:t> 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</a:rPr>
              <a:t>Welke dreiging heeft momenteel de grootste impact op jouw organisatie of verwacht je in de nabije toekomst?</a:t>
            </a:r>
            <a:r>
              <a:rPr lang="nl-NL" sz="3600" b="0" i="0" u="none" strike="noStrike" baseline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nl-NL" sz="28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nl-NL" sz="3600" b="0" dirty="0"/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F2C62B6-E732-B5A6-89DF-AE015DA83A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99408FE3-3F26-4932-BAC9-0E29CC175D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1795729"/>
              </p:ext>
            </p:extLst>
          </p:nvPr>
        </p:nvGraphicFramePr>
        <p:xfrm>
          <a:off x="1052423" y="1811547"/>
          <a:ext cx="10282686" cy="4140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0237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205DF-3753-9B55-F81E-8D88B5D9E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46E621D4-2C21-F817-A1BA-E9BC21FB5908}"/>
              </a:ext>
            </a:extLst>
          </p:cNvPr>
          <p:cNvSpPr txBox="1"/>
          <p:nvPr/>
        </p:nvSpPr>
        <p:spPr>
          <a:xfrm>
            <a:off x="359434" y="524627"/>
            <a:ext cx="11473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nl-NL" sz="3600" dirty="0">
                <a:solidFill>
                  <a:srgbClr val="2A5CEE"/>
                </a:solidFill>
              </a:rPr>
              <a:t>8.</a:t>
            </a:r>
            <a:r>
              <a:rPr lang="nl-NL" sz="3600" dirty="0">
                <a:solidFill>
                  <a:srgbClr val="000000"/>
                </a:solidFill>
              </a:rPr>
              <a:t> Op welke van de volgende dreigingen heeft jouw organisatie zich actief voorbereid?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D90492C-99BB-74B9-E737-F01810729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F727F426-4F90-4F17-8DE5-892DCCB2EA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0200217"/>
              </p:ext>
            </p:extLst>
          </p:nvPr>
        </p:nvGraphicFramePr>
        <p:xfrm>
          <a:off x="1052423" y="1724956"/>
          <a:ext cx="10256807" cy="3924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858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FDACD1-0A6F-9FD4-9A1F-BEAD38C2F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5B9FDED8-B97D-5077-1C9C-9437D1C30296}"/>
              </a:ext>
            </a:extLst>
          </p:cNvPr>
          <p:cNvSpPr txBox="1"/>
          <p:nvPr/>
        </p:nvSpPr>
        <p:spPr>
          <a:xfrm>
            <a:off x="359434" y="514257"/>
            <a:ext cx="114731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>
                <a:solidFill>
                  <a:srgbClr val="2A5CEE"/>
                </a:solidFill>
                <a:latin typeface="Aeonik" panose="02010503030300000000" pitchFamily="2" charset="0"/>
                <a:cs typeface="Arial" panose="020B0604020202020204" pitchFamily="34" charset="0"/>
              </a:rPr>
              <a:t>9.</a:t>
            </a:r>
            <a:r>
              <a:rPr lang="nl-NL" sz="3600" b="0" i="0" u="none" strike="noStrike" baseline="0" dirty="0">
                <a:effectLst/>
              </a:rPr>
              <a:t> Waar zou FHI jouw organisatie mee kunnen helpen?</a:t>
            </a:r>
            <a:endParaRPr lang="nl-NL" sz="3600" b="0" dirty="0"/>
          </a:p>
          <a:p>
            <a:endParaRPr lang="en-GB" sz="3600" dirty="0">
              <a:latin typeface="Aeonik" panose="020105030303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AC968DF-540D-09E7-3B82-304476149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502769" y="6054017"/>
            <a:ext cx="4243754" cy="289726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408003FF-27DC-07C6-368A-99C6990A8A92}"/>
              </a:ext>
            </a:extLst>
          </p:cNvPr>
          <p:cNvSpPr txBox="1"/>
          <p:nvPr/>
        </p:nvSpPr>
        <p:spPr>
          <a:xfrm>
            <a:off x="534390" y="1209303"/>
            <a:ext cx="10723418" cy="7171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600" b="1" dirty="0"/>
              <a:t>Q3 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Lobby regeldruk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Duiden van marktontwikkelingen</a:t>
            </a:r>
          </a:p>
          <a:p>
            <a:r>
              <a:rPr lang="nl-NL" sz="1600" b="1" dirty="0"/>
              <a:t>Q4 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Contact leggen met Defensie Cluster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Gezonde verkoopvoorwaarden definiëren.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Contacten leggen met mogelijk geïnteresseerde partijen voor kale pcb’s.</a:t>
            </a:r>
          </a:p>
          <a:p>
            <a:r>
              <a:rPr lang="nl-NL" sz="1600" b="1" dirty="0"/>
              <a:t>Q1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Katalysator tussen de </a:t>
            </a:r>
            <a:r>
              <a:rPr lang="nl-NL" sz="1600" dirty="0" err="1"/>
              <a:t>lidbedrijven</a:t>
            </a:r>
            <a:r>
              <a:rPr lang="nl-NL" sz="1600" dirty="0"/>
              <a:t> en de markt.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Overheid overtuigen dat elektronica de strategische markt bij uitstek 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Lobby voor technisch geschoold personeel.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Meer netwerken, boost geven aan opleidingsinstituut.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Makro economische cijfers delen over ontwikkelingen in de markt.</a:t>
            </a:r>
          </a:p>
          <a:p>
            <a:r>
              <a:rPr lang="nl-NL" sz="1600" b="1" dirty="0"/>
              <a:t>Q2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Netwerken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Voorlichting op gebruik van AI en werven van studenten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Wat zijn de Europese B2B-verkoop- en retourvoorw. voor webshops, nu online internationale verkoop steeds vaker leidt tot vragen over retouren, vrachtkosten en </a:t>
            </a:r>
            <a:r>
              <a:rPr lang="nl-NL" sz="1600" dirty="0" err="1"/>
              <a:t>crediteringen</a:t>
            </a:r>
            <a:r>
              <a:rPr lang="nl-NL" sz="1600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Reportage en trends markt in Europa/Europese landen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Lobby voor technisch geschoold personeel. Verminderen regeldruk.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Beter luisteren naar de leden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/>
              <a:t>Om geen verplichte prijsaanpassingspercentage te vragen in deze barometer, dit is zeer gevoelige marktinformatie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491885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Aangepast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8A4BD"/>
      </a:accent1>
      <a:accent2>
        <a:srgbClr val="2DD881"/>
      </a:accent2>
      <a:accent3>
        <a:srgbClr val="FFDA56"/>
      </a:accent3>
      <a:accent4>
        <a:srgbClr val="B14AED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9413</TotalTime>
  <Words>507</Words>
  <Application>Microsoft Office PowerPoint</Application>
  <PresentationFormat>Breedbeeld</PresentationFormat>
  <Paragraphs>74</Paragraphs>
  <Slides>12</Slides>
  <Notes>11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7" baseType="lpstr">
      <vt:lpstr>Aeonik</vt:lpstr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Eline te Velde</dc:creator>
  <cp:lastModifiedBy>Jeroen Peelen</cp:lastModifiedBy>
  <cp:revision>98</cp:revision>
  <dcterms:created xsi:type="dcterms:W3CDTF">2024-03-22T14:41:20Z</dcterms:created>
  <dcterms:modified xsi:type="dcterms:W3CDTF">2026-08-31T13:34:48Z</dcterms:modified>
</cp:coreProperties>
</file>