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3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4.xml" ContentType="application/vnd.openxmlformats-officedocument.presentationml.notesSlid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notesSlides/notesSlide5.xml" ContentType="application/vnd.openxmlformats-officedocument.presentationml.notesSlid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notesSlides/notesSlide6.xml" ContentType="application/vnd.openxmlformats-officedocument.presentationml.notesSlid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notesSlides/notesSlide7.xml" ContentType="application/vnd.openxmlformats-officedocument.presentationml.notesSlid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notesSlides/notesSlide10.xml" ContentType="application/vnd.openxmlformats-officedocument.presentationml.notesSlid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notesSlides/notesSlide11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648" r:id="rId1"/>
  </p:sldMasterIdLst>
  <p:notesMasterIdLst>
    <p:notesMasterId r:id="rId14"/>
  </p:notesMasterIdLst>
  <p:sldIdLst>
    <p:sldId id="256" r:id="rId2"/>
    <p:sldId id="287" r:id="rId3"/>
    <p:sldId id="294" r:id="rId4"/>
    <p:sldId id="295" r:id="rId5"/>
    <p:sldId id="296" r:id="rId6"/>
    <p:sldId id="297" r:id="rId7"/>
    <p:sldId id="298" r:id="rId8"/>
    <p:sldId id="299" r:id="rId9"/>
    <p:sldId id="306" r:id="rId10"/>
    <p:sldId id="308" r:id="rId11"/>
    <p:sldId id="302" r:id="rId12"/>
    <p:sldId id="307" r:id="rId1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A2AC634-0C40-092E-9B7A-A008BEE1B1E1}" name="Vanessa Visscher" initials="VV" userId="S::vanessa.visscher@fhi.nl::3b0477cb-c6dc-480f-be94-7852b5302b0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  <a:srgbClr val="2A5CEE"/>
    <a:srgbClr val="FFDA56"/>
    <a:srgbClr val="FFF960"/>
    <a:srgbClr val="F8F5E8"/>
    <a:srgbClr val="05033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jl, gemiddeld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5652" autoAdjust="0"/>
  </p:normalViewPr>
  <p:slideViewPr>
    <p:cSldViewPr snapToGrid="0">
      <p:cViewPr varScale="1">
        <p:scale>
          <a:sx n="111" d="100"/>
          <a:sy n="111" d="100"/>
        </p:scale>
        <p:origin x="59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microsoft.com/office/2018/10/relationships/authors" Target="author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nl-N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nl-NL" sz="1400" b="0" i="0" u="none" strike="noStrike" baseline="0">
                <a:effectLst/>
              </a:rPr>
              <a:t>Hoe was uw totale orderpositie afgelopen kwartaal ten opzichte van hetzelfde kwartaal vorig jaar?</a:t>
            </a:r>
            <a:r>
              <a:rPr lang="nl-NL" sz="1400" b="0" i="0" u="none" strike="noStrike" baseline="0"/>
              <a:t> </a:t>
            </a:r>
            <a:endParaRPr lang="nl-NL" b="0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nl-NL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LT!$A$5</c:f>
              <c:strCache>
                <c:ptCount val="1"/>
                <c:pt idx="0">
                  <c:v>Beter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LT!$Q$3:$U$4</c:f>
              <c:strCache>
                <c:ptCount val="5"/>
                <c:pt idx="0">
                  <c:v>Q2 2025</c:v>
                </c:pt>
                <c:pt idx="1">
                  <c:v>Q3 2025</c:v>
                </c:pt>
                <c:pt idx="2">
                  <c:v>Q4 2025</c:v>
                </c:pt>
                <c:pt idx="3">
                  <c:v>Q1 2026</c:v>
                </c:pt>
                <c:pt idx="4">
                  <c:v>Q2 2026</c:v>
                </c:pt>
              </c:strCache>
            </c:strRef>
          </c:cat>
          <c:val>
            <c:numRef>
              <c:f>LT!$Q$5:$U$5</c:f>
              <c:numCache>
                <c:formatCode>0.00%</c:formatCode>
                <c:ptCount val="5"/>
                <c:pt idx="0">
                  <c:v>0.5</c:v>
                </c:pt>
                <c:pt idx="1">
                  <c:v>0.53849999999999998</c:v>
                </c:pt>
                <c:pt idx="2">
                  <c:v>0.38890000000000002</c:v>
                </c:pt>
                <c:pt idx="3">
                  <c:v>0.42859999999999998</c:v>
                </c:pt>
                <c:pt idx="4">
                  <c:v>0.30769999999999997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510-49F3-A175-9505A836A400}"/>
            </c:ext>
          </c:extLst>
        </c:ser>
        <c:ser>
          <c:idx val="1"/>
          <c:order val="1"/>
          <c:tx>
            <c:strRef>
              <c:f>LT!$A$6</c:f>
              <c:strCache>
                <c:ptCount val="1"/>
                <c:pt idx="0">
                  <c:v>Gelijk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LT!$Q$3:$U$4</c:f>
              <c:strCache>
                <c:ptCount val="5"/>
                <c:pt idx="0">
                  <c:v>Q2 2025</c:v>
                </c:pt>
                <c:pt idx="1">
                  <c:v>Q3 2025</c:v>
                </c:pt>
                <c:pt idx="2">
                  <c:v>Q4 2025</c:v>
                </c:pt>
                <c:pt idx="3">
                  <c:v>Q1 2026</c:v>
                </c:pt>
                <c:pt idx="4">
                  <c:v>Q2 2026</c:v>
                </c:pt>
              </c:strCache>
            </c:strRef>
          </c:cat>
          <c:val>
            <c:numRef>
              <c:f>LT!$Q$6:$U$6</c:f>
              <c:numCache>
                <c:formatCode>0.00%</c:formatCode>
                <c:ptCount val="5"/>
                <c:pt idx="0">
                  <c:v>0.21429999999999999</c:v>
                </c:pt>
                <c:pt idx="1">
                  <c:v>0.23080000000000001</c:v>
                </c:pt>
                <c:pt idx="2">
                  <c:v>0.22220000000000001</c:v>
                </c:pt>
                <c:pt idx="3">
                  <c:v>7.1399999999999991E-2</c:v>
                </c:pt>
                <c:pt idx="4">
                  <c:v>0.3846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510-49F3-A175-9505A836A400}"/>
            </c:ext>
          </c:extLst>
        </c:ser>
        <c:ser>
          <c:idx val="2"/>
          <c:order val="2"/>
          <c:tx>
            <c:strRef>
              <c:f>LT!$A$7</c:f>
              <c:strCache>
                <c:ptCount val="1"/>
                <c:pt idx="0">
                  <c:v>Slechter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LT!$Q$3:$U$4</c:f>
              <c:strCache>
                <c:ptCount val="5"/>
                <c:pt idx="0">
                  <c:v>Q2 2025</c:v>
                </c:pt>
                <c:pt idx="1">
                  <c:v>Q3 2025</c:v>
                </c:pt>
                <c:pt idx="2">
                  <c:v>Q4 2025</c:v>
                </c:pt>
                <c:pt idx="3">
                  <c:v>Q1 2026</c:v>
                </c:pt>
                <c:pt idx="4">
                  <c:v>Q2 2026</c:v>
                </c:pt>
              </c:strCache>
            </c:strRef>
          </c:cat>
          <c:val>
            <c:numRef>
              <c:f>LT!$Q$7:$U$7</c:f>
              <c:numCache>
                <c:formatCode>0.00%</c:formatCode>
                <c:ptCount val="5"/>
                <c:pt idx="0">
                  <c:v>0.28570000000000001</c:v>
                </c:pt>
                <c:pt idx="1">
                  <c:v>0.23080000000000001</c:v>
                </c:pt>
                <c:pt idx="2">
                  <c:v>0.38890000000000002</c:v>
                </c:pt>
                <c:pt idx="3">
                  <c:v>0.5</c:v>
                </c:pt>
                <c:pt idx="4">
                  <c:v>0.30769999999999997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D510-49F3-A175-9505A836A40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214781295"/>
        <c:axId val="1214788975"/>
      </c:barChart>
      <c:catAx>
        <c:axId val="1214781295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l-NL"/>
          </a:p>
        </c:txPr>
        <c:crossAx val="1214788975"/>
        <c:crosses val="autoZero"/>
        <c:auto val="1"/>
        <c:lblAlgn val="ctr"/>
        <c:lblOffset val="100"/>
        <c:noMultiLvlLbl val="0"/>
      </c:catAx>
      <c:valAx>
        <c:axId val="1214788975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l-NL"/>
          </a:p>
        </c:txPr>
        <c:crossAx val="1214781295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nl-NL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nl-NL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nl-N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nl-NL" sz="1400" b="0" i="0" u="none" strike="noStrike" baseline="0">
                <a:effectLst/>
              </a:rPr>
              <a:t>Wat verwacht u van uw orderpositie dit kwartaal vergeleken met hetzelfde kwartaal vorig jaar?</a:t>
            </a:r>
            <a:r>
              <a:rPr lang="nl-NL" sz="1400" b="0" i="0" u="none" strike="noStrike" baseline="0"/>
              <a:t> </a:t>
            </a:r>
            <a:endParaRPr lang="nl-NL" b="0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nl-NL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LT!$A$11</c:f>
              <c:strCache>
                <c:ptCount val="1"/>
                <c:pt idx="0">
                  <c:v>Beter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LT!$Q$9:$U$10</c:f>
              <c:strCache>
                <c:ptCount val="5"/>
                <c:pt idx="0">
                  <c:v>Q2 2025</c:v>
                </c:pt>
                <c:pt idx="1">
                  <c:v>Q3 2025</c:v>
                </c:pt>
                <c:pt idx="2">
                  <c:v>Q4 2025</c:v>
                </c:pt>
                <c:pt idx="3">
                  <c:v>Q1 2026</c:v>
                </c:pt>
                <c:pt idx="4">
                  <c:v>Q2 2026</c:v>
                </c:pt>
              </c:strCache>
            </c:strRef>
          </c:cat>
          <c:val>
            <c:numRef>
              <c:f>LT!$Q$11:$U$11</c:f>
              <c:numCache>
                <c:formatCode>0.00%</c:formatCode>
                <c:ptCount val="5"/>
                <c:pt idx="0">
                  <c:v>0.1429</c:v>
                </c:pt>
                <c:pt idx="1">
                  <c:v>0.3846</c:v>
                </c:pt>
                <c:pt idx="2">
                  <c:v>0.44440000000000002</c:v>
                </c:pt>
                <c:pt idx="3">
                  <c:v>0.42859999999999998</c:v>
                </c:pt>
                <c:pt idx="4">
                  <c:v>0.33329999999999999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EC9-40FA-8788-9D1465F83534}"/>
            </c:ext>
          </c:extLst>
        </c:ser>
        <c:ser>
          <c:idx val="1"/>
          <c:order val="1"/>
          <c:tx>
            <c:strRef>
              <c:f>LT!$A$12</c:f>
              <c:strCache>
                <c:ptCount val="1"/>
                <c:pt idx="0">
                  <c:v>Gelijk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LT!$Q$9:$U$10</c:f>
              <c:strCache>
                <c:ptCount val="5"/>
                <c:pt idx="0">
                  <c:v>Q2 2025</c:v>
                </c:pt>
                <c:pt idx="1">
                  <c:v>Q3 2025</c:v>
                </c:pt>
                <c:pt idx="2">
                  <c:v>Q4 2025</c:v>
                </c:pt>
                <c:pt idx="3">
                  <c:v>Q1 2026</c:v>
                </c:pt>
                <c:pt idx="4">
                  <c:v>Q2 2026</c:v>
                </c:pt>
              </c:strCache>
            </c:strRef>
          </c:cat>
          <c:val>
            <c:numRef>
              <c:f>LT!$Q$12:$U$12</c:f>
              <c:numCache>
                <c:formatCode>0.00%</c:formatCode>
                <c:ptCount val="5"/>
                <c:pt idx="0">
                  <c:v>0.64290000000000003</c:v>
                </c:pt>
                <c:pt idx="1">
                  <c:v>0.46150000000000002</c:v>
                </c:pt>
                <c:pt idx="2">
                  <c:v>0.33329999999999999</c:v>
                </c:pt>
                <c:pt idx="3">
                  <c:v>0.28570000000000001</c:v>
                </c:pt>
                <c:pt idx="4">
                  <c:v>0.58329999999999993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EC9-40FA-8788-9D1465F83534}"/>
            </c:ext>
          </c:extLst>
        </c:ser>
        <c:ser>
          <c:idx val="2"/>
          <c:order val="2"/>
          <c:tx>
            <c:strRef>
              <c:f>LT!$A$13</c:f>
              <c:strCache>
                <c:ptCount val="1"/>
                <c:pt idx="0">
                  <c:v>Slechter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LT!$Q$9:$U$10</c:f>
              <c:strCache>
                <c:ptCount val="5"/>
                <c:pt idx="0">
                  <c:v>Q2 2025</c:v>
                </c:pt>
                <c:pt idx="1">
                  <c:v>Q3 2025</c:v>
                </c:pt>
                <c:pt idx="2">
                  <c:v>Q4 2025</c:v>
                </c:pt>
                <c:pt idx="3">
                  <c:v>Q1 2026</c:v>
                </c:pt>
                <c:pt idx="4">
                  <c:v>Q2 2026</c:v>
                </c:pt>
              </c:strCache>
            </c:strRef>
          </c:cat>
          <c:val>
            <c:numRef>
              <c:f>LT!$Q$13:$U$13</c:f>
              <c:numCache>
                <c:formatCode>0.00%</c:formatCode>
                <c:ptCount val="5"/>
                <c:pt idx="0">
                  <c:v>0.21429999999999999</c:v>
                </c:pt>
                <c:pt idx="1">
                  <c:v>0.15379999999999999</c:v>
                </c:pt>
                <c:pt idx="2">
                  <c:v>0.22220000000000001</c:v>
                </c:pt>
                <c:pt idx="3">
                  <c:v>0.28570000000000001</c:v>
                </c:pt>
                <c:pt idx="4">
                  <c:v>8.3299999999999999E-2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DEC9-40FA-8788-9D1465F8353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214791375"/>
        <c:axId val="1214791855"/>
      </c:barChart>
      <c:catAx>
        <c:axId val="1214791375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l-NL"/>
          </a:p>
        </c:txPr>
        <c:crossAx val="1214791855"/>
        <c:crosses val="autoZero"/>
        <c:auto val="1"/>
        <c:lblAlgn val="ctr"/>
        <c:lblOffset val="100"/>
        <c:noMultiLvlLbl val="0"/>
      </c:catAx>
      <c:valAx>
        <c:axId val="1214791855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l-NL"/>
          </a:p>
        </c:txPr>
        <c:crossAx val="1214791375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nl-NL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nl-NL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nl-N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nl-NL" sz="1400" b="0" i="0" u="none" strike="noStrike" baseline="0">
                <a:effectLst/>
              </a:rPr>
              <a:t>Hoe was uw totale omzet afgelopen kwartaal ten opzichte van hetzelfde kwartaal vorig jaar?</a:t>
            </a:r>
            <a:r>
              <a:rPr lang="nl-NL" sz="1400" b="0" i="0" u="none" strike="noStrike" baseline="0"/>
              <a:t> </a:t>
            </a:r>
            <a:endParaRPr lang="nl-NL" b="0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nl-NL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LT!$A$17</c:f>
              <c:strCache>
                <c:ptCount val="1"/>
                <c:pt idx="0">
                  <c:v>Beter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LT!$Q$15:$U$16</c:f>
              <c:strCache>
                <c:ptCount val="5"/>
                <c:pt idx="0">
                  <c:v>Q2 2025</c:v>
                </c:pt>
                <c:pt idx="1">
                  <c:v>Q3 2025</c:v>
                </c:pt>
                <c:pt idx="2">
                  <c:v>Q4 2025</c:v>
                </c:pt>
                <c:pt idx="3">
                  <c:v>Q1 2026</c:v>
                </c:pt>
                <c:pt idx="4">
                  <c:v>Q2 2026</c:v>
                </c:pt>
              </c:strCache>
            </c:strRef>
          </c:cat>
          <c:val>
            <c:numRef>
              <c:f>LT!$Q$17:$U$17</c:f>
              <c:numCache>
                <c:formatCode>0.00%</c:formatCode>
                <c:ptCount val="5"/>
                <c:pt idx="0">
                  <c:v>0.5</c:v>
                </c:pt>
                <c:pt idx="1">
                  <c:v>0.61539999999999995</c:v>
                </c:pt>
                <c:pt idx="2">
                  <c:v>0.33329999999999999</c:v>
                </c:pt>
                <c:pt idx="3">
                  <c:v>0.35709999999999997</c:v>
                </c:pt>
                <c:pt idx="4">
                  <c:v>0.36359999999999998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29C-4CA4-B1A9-1EF6360376F8}"/>
            </c:ext>
          </c:extLst>
        </c:ser>
        <c:ser>
          <c:idx val="1"/>
          <c:order val="1"/>
          <c:tx>
            <c:strRef>
              <c:f>LT!$A$18</c:f>
              <c:strCache>
                <c:ptCount val="1"/>
                <c:pt idx="0">
                  <c:v>Gelijk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LT!$Q$15:$U$16</c:f>
              <c:strCache>
                <c:ptCount val="5"/>
                <c:pt idx="0">
                  <c:v>Q2 2025</c:v>
                </c:pt>
                <c:pt idx="1">
                  <c:v>Q3 2025</c:v>
                </c:pt>
                <c:pt idx="2">
                  <c:v>Q4 2025</c:v>
                </c:pt>
                <c:pt idx="3">
                  <c:v>Q1 2026</c:v>
                </c:pt>
                <c:pt idx="4">
                  <c:v>Q2 2026</c:v>
                </c:pt>
              </c:strCache>
            </c:strRef>
          </c:cat>
          <c:val>
            <c:numRef>
              <c:f>LT!$Q$18:$U$18</c:f>
              <c:numCache>
                <c:formatCode>0.00%</c:formatCode>
                <c:ptCount val="5"/>
                <c:pt idx="0">
                  <c:v>0.21429999999999999</c:v>
                </c:pt>
                <c:pt idx="1">
                  <c:v>0.23080000000000001</c:v>
                </c:pt>
                <c:pt idx="2">
                  <c:v>0.27779999999999999</c:v>
                </c:pt>
                <c:pt idx="3">
                  <c:v>0.35709999999999997</c:v>
                </c:pt>
                <c:pt idx="4">
                  <c:v>0.36359999999999998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29C-4CA4-B1A9-1EF6360376F8}"/>
            </c:ext>
          </c:extLst>
        </c:ser>
        <c:ser>
          <c:idx val="2"/>
          <c:order val="2"/>
          <c:tx>
            <c:strRef>
              <c:f>LT!$A$19</c:f>
              <c:strCache>
                <c:ptCount val="1"/>
                <c:pt idx="0">
                  <c:v>Slechter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LT!$Q$15:$U$16</c:f>
              <c:strCache>
                <c:ptCount val="5"/>
                <c:pt idx="0">
                  <c:v>Q2 2025</c:v>
                </c:pt>
                <c:pt idx="1">
                  <c:v>Q3 2025</c:v>
                </c:pt>
                <c:pt idx="2">
                  <c:v>Q4 2025</c:v>
                </c:pt>
                <c:pt idx="3">
                  <c:v>Q1 2026</c:v>
                </c:pt>
                <c:pt idx="4">
                  <c:v>Q2 2026</c:v>
                </c:pt>
              </c:strCache>
            </c:strRef>
          </c:cat>
          <c:val>
            <c:numRef>
              <c:f>LT!$Q$19:$U$19</c:f>
              <c:numCache>
                <c:formatCode>0.00%</c:formatCode>
                <c:ptCount val="5"/>
                <c:pt idx="0">
                  <c:v>0.28570000000000001</c:v>
                </c:pt>
                <c:pt idx="1">
                  <c:v>0.15379999999999999</c:v>
                </c:pt>
                <c:pt idx="2">
                  <c:v>0.38890000000000002</c:v>
                </c:pt>
                <c:pt idx="3">
                  <c:v>0.28570000000000001</c:v>
                </c:pt>
                <c:pt idx="4">
                  <c:v>0.2727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E29C-4CA4-B1A9-1EF6360376F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257666239"/>
        <c:axId val="1257652319"/>
      </c:barChart>
      <c:catAx>
        <c:axId val="1257666239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l-NL"/>
          </a:p>
        </c:txPr>
        <c:crossAx val="1257652319"/>
        <c:crosses val="autoZero"/>
        <c:auto val="1"/>
        <c:lblAlgn val="ctr"/>
        <c:lblOffset val="100"/>
        <c:noMultiLvlLbl val="0"/>
      </c:catAx>
      <c:valAx>
        <c:axId val="1257652319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l-NL"/>
          </a:p>
        </c:txPr>
        <c:crossAx val="1257666239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nl-NL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nl-NL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nl-N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nl-NL" sz="1400" b="0" i="0" u="none" strike="noStrike" baseline="0">
                <a:effectLst/>
              </a:rPr>
              <a:t>Wat verwacht u van uw omzet dit kwartaal vergeleken met hetzelfde kwartaal vorig jaar?</a:t>
            </a:r>
            <a:r>
              <a:rPr lang="nl-NL" sz="1400" b="0" i="0" u="none" strike="noStrike" baseline="0"/>
              <a:t> </a:t>
            </a:r>
            <a:endParaRPr lang="nl-NL" b="0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nl-NL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LT!$A$23</c:f>
              <c:strCache>
                <c:ptCount val="1"/>
                <c:pt idx="0">
                  <c:v>Beter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LT!$Q$21:$U$22</c:f>
              <c:strCache>
                <c:ptCount val="5"/>
                <c:pt idx="0">
                  <c:v>Q2 2025</c:v>
                </c:pt>
                <c:pt idx="1">
                  <c:v>Q3 2025</c:v>
                </c:pt>
                <c:pt idx="2">
                  <c:v>Q4 2025</c:v>
                </c:pt>
                <c:pt idx="3">
                  <c:v>Q1 2026</c:v>
                </c:pt>
                <c:pt idx="4">
                  <c:v>Q2 2026</c:v>
                </c:pt>
              </c:strCache>
            </c:strRef>
          </c:cat>
          <c:val>
            <c:numRef>
              <c:f>LT!$Q$23:$U$23</c:f>
              <c:numCache>
                <c:formatCode>0.00%</c:formatCode>
                <c:ptCount val="5"/>
                <c:pt idx="0">
                  <c:v>0.21429999999999999</c:v>
                </c:pt>
                <c:pt idx="1">
                  <c:v>0.30769999999999997</c:v>
                </c:pt>
                <c:pt idx="2">
                  <c:v>0.38890000000000002</c:v>
                </c:pt>
                <c:pt idx="3">
                  <c:v>0.42859999999999998</c:v>
                </c:pt>
                <c:pt idx="4">
                  <c:v>0.54549999999999998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98B-467E-AE0C-846E80E3A493}"/>
            </c:ext>
          </c:extLst>
        </c:ser>
        <c:ser>
          <c:idx val="1"/>
          <c:order val="1"/>
          <c:tx>
            <c:strRef>
              <c:f>LT!$A$24</c:f>
              <c:strCache>
                <c:ptCount val="1"/>
                <c:pt idx="0">
                  <c:v>Gelijk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LT!$Q$21:$U$22</c:f>
              <c:strCache>
                <c:ptCount val="5"/>
                <c:pt idx="0">
                  <c:v>Q2 2025</c:v>
                </c:pt>
                <c:pt idx="1">
                  <c:v>Q3 2025</c:v>
                </c:pt>
                <c:pt idx="2">
                  <c:v>Q4 2025</c:v>
                </c:pt>
                <c:pt idx="3">
                  <c:v>Q1 2026</c:v>
                </c:pt>
                <c:pt idx="4">
                  <c:v>Q2 2026</c:v>
                </c:pt>
              </c:strCache>
            </c:strRef>
          </c:cat>
          <c:val>
            <c:numRef>
              <c:f>LT!$Q$24:$U$24</c:f>
              <c:numCache>
                <c:formatCode>0.00%</c:formatCode>
                <c:ptCount val="5"/>
                <c:pt idx="0">
                  <c:v>0.57140000000000002</c:v>
                </c:pt>
                <c:pt idx="1">
                  <c:v>0.46150000000000002</c:v>
                </c:pt>
                <c:pt idx="2">
                  <c:v>0.33329999999999999</c:v>
                </c:pt>
                <c:pt idx="3">
                  <c:v>0.21429999999999999</c:v>
                </c:pt>
                <c:pt idx="4">
                  <c:v>0.45450000000000002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A98B-467E-AE0C-846E80E3A493}"/>
            </c:ext>
          </c:extLst>
        </c:ser>
        <c:ser>
          <c:idx val="2"/>
          <c:order val="2"/>
          <c:tx>
            <c:strRef>
              <c:f>LT!$A$25</c:f>
              <c:strCache>
                <c:ptCount val="1"/>
                <c:pt idx="0">
                  <c:v>Slechter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LT!$Q$21:$U$22</c:f>
              <c:strCache>
                <c:ptCount val="5"/>
                <c:pt idx="0">
                  <c:v>Q2 2025</c:v>
                </c:pt>
                <c:pt idx="1">
                  <c:v>Q3 2025</c:v>
                </c:pt>
                <c:pt idx="2">
                  <c:v>Q4 2025</c:v>
                </c:pt>
                <c:pt idx="3">
                  <c:v>Q1 2026</c:v>
                </c:pt>
                <c:pt idx="4">
                  <c:v>Q2 2026</c:v>
                </c:pt>
              </c:strCache>
            </c:strRef>
          </c:cat>
          <c:val>
            <c:numRef>
              <c:f>LT!$Q$25:$U$25</c:f>
              <c:numCache>
                <c:formatCode>0.00%</c:formatCode>
                <c:ptCount val="5"/>
                <c:pt idx="0">
                  <c:v>0.21429999999999999</c:v>
                </c:pt>
                <c:pt idx="1">
                  <c:v>0.23080000000000001</c:v>
                </c:pt>
                <c:pt idx="2">
                  <c:v>0.27779999999999999</c:v>
                </c:pt>
                <c:pt idx="3">
                  <c:v>0.35709999999999997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A98B-467E-AE0C-846E80E3A49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259871535"/>
        <c:axId val="1259864335"/>
        <c:extLst/>
      </c:barChart>
      <c:catAx>
        <c:axId val="1259871535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l-NL"/>
          </a:p>
        </c:txPr>
        <c:crossAx val="1259864335"/>
        <c:crosses val="autoZero"/>
        <c:auto val="1"/>
        <c:lblAlgn val="ctr"/>
        <c:lblOffset val="100"/>
        <c:noMultiLvlLbl val="0"/>
      </c:catAx>
      <c:valAx>
        <c:axId val="1259864335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l-NL"/>
          </a:p>
        </c:txPr>
        <c:crossAx val="1259871535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nl-NL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nl-NL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nl-N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nl-NL" sz="1400" b="0" i="0" u="none" strike="noStrike" baseline="0">
                <a:effectLst/>
              </a:rPr>
              <a:t>Hoe ontwikkelden zich uw tarieven en/of afzetprijzen in dit kwartaal?              </a:t>
            </a:r>
            <a:r>
              <a:rPr lang="nl-NL" sz="1400" b="0" i="0" u="none" strike="noStrike" baseline="0"/>
              <a:t> </a:t>
            </a:r>
            <a:endParaRPr lang="nl-NL" b="0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nl-NL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LT!$A$29</c:f>
              <c:strCache>
                <c:ptCount val="1"/>
                <c:pt idx="0">
                  <c:v>gestegen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LT!$L$27:$P$28</c:f>
              <c:strCache>
                <c:ptCount val="5"/>
                <c:pt idx="0">
                  <c:v>Q2 2025</c:v>
                </c:pt>
                <c:pt idx="1">
                  <c:v>Q3 2025</c:v>
                </c:pt>
                <c:pt idx="2">
                  <c:v>Q4 2025</c:v>
                </c:pt>
                <c:pt idx="3">
                  <c:v>Q1 2026</c:v>
                </c:pt>
                <c:pt idx="4">
                  <c:v>Q2 2026</c:v>
                </c:pt>
              </c:strCache>
            </c:strRef>
          </c:cat>
          <c:val>
            <c:numRef>
              <c:f>LT!$L$29:$P$29</c:f>
              <c:numCache>
                <c:formatCode>0.00%</c:formatCode>
                <c:ptCount val="5"/>
                <c:pt idx="0">
                  <c:v>0.57140000000000002</c:v>
                </c:pt>
                <c:pt idx="1">
                  <c:v>0.30769999999999997</c:v>
                </c:pt>
                <c:pt idx="2">
                  <c:v>0.61109999999999998</c:v>
                </c:pt>
                <c:pt idx="3">
                  <c:v>0.42859999999999998</c:v>
                </c:pt>
                <c:pt idx="4">
                  <c:v>0.8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CEA-4C1D-AACA-BFDD20818C1F}"/>
            </c:ext>
          </c:extLst>
        </c:ser>
        <c:ser>
          <c:idx val="1"/>
          <c:order val="1"/>
          <c:tx>
            <c:strRef>
              <c:f>LT!$A$30</c:f>
              <c:strCache>
                <c:ptCount val="1"/>
                <c:pt idx="0">
                  <c:v>gelijk gebleven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LT!$L$27:$P$28</c:f>
              <c:strCache>
                <c:ptCount val="5"/>
                <c:pt idx="0">
                  <c:v>Q2 2025</c:v>
                </c:pt>
                <c:pt idx="1">
                  <c:v>Q3 2025</c:v>
                </c:pt>
                <c:pt idx="2">
                  <c:v>Q4 2025</c:v>
                </c:pt>
                <c:pt idx="3">
                  <c:v>Q1 2026</c:v>
                </c:pt>
                <c:pt idx="4">
                  <c:v>Q2 2026</c:v>
                </c:pt>
              </c:strCache>
            </c:strRef>
          </c:cat>
          <c:val>
            <c:numRef>
              <c:f>LT!$L$30:$P$30</c:f>
              <c:numCache>
                <c:formatCode>0.00%</c:formatCode>
                <c:ptCount val="5"/>
                <c:pt idx="0">
                  <c:v>0.35709999999999997</c:v>
                </c:pt>
                <c:pt idx="1">
                  <c:v>0.61539999999999995</c:v>
                </c:pt>
                <c:pt idx="2">
                  <c:v>0.38890000000000002</c:v>
                </c:pt>
                <c:pt idx="3">
                  <c:v>0.57140000000000002</c:v>
                </c:pt>
                <c:pt idx="4">
                  <c:v>0.2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CEA-4C1D-AACA-BFDD20818C1F}"/>
            </c:ext>
          </c:extLst>
        </c:ser>
        <c:ser>
          <c:idx val="2"/>
          <c:order val="2"/>
          <c:tx>
            <c:strRef>
              <c:f>LT!$A$31</c:f>
              <c:strCache>
                <c:ptCount val="1"/>
                <c:pt idx="0">
                  <c:v>gedaald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LT!$L$27:$P$28</c:f>
              <c:strCache>
                <c:ptCount val="5"/>
                <c:pt idx="0">
                  <c:v>Q2 2025</c:v>
                </c:pt>
                <c:pt idx="1">
                  <c:v>Q3 2025</c:v>
                </c:pt>
                <c:pt idx="2">
                  <c:v>Q4 2025</c:v>
                </c:pt>
                <c:pt idx="3">
                  <c:v>Q1 2026</c:v>
                </c:pt>
                <c:pt idx="4">
                  <c:v>Q2 2026</c:v>
                </c:pt>
              </c:strCache>
            </c:strRef>
          </c:cat>
          <c:val>
            <c:numRef>
              <c:f>LT!$L$31:$P$31</c:f>
              <c:numCache>
                <c:formatCode>0.00%</c:formatCode>
                <c:ptCount val="5"/>
                <c:pt idx="0">
                  <c:v>7.1399999999999991E-2</c:v>
                </c:pt>
                <c:pt idx="1">
                  <c:v>7.690000000000001E-2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ECEA-4C1D-AACA-BFDD20818C1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259871055"/>
        <c:axId val="1259850895"/>
      </c:barChart>
      <c:catAx>
        <c:axId val="1259871055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l-NL"/>
          </a:p>
        </c:txPr>
        <c:crossAx val="1259850895"/>
        <c:crosses val="autoZero"/>
        <c:auto val="1"/>
        <c:lblAlgn val="ctr"/>
        <c:lblOffset val="100"/>
        <c:noMultiLvlLbl val="0"/>
      </c:catAx>
      <c:valAx>
        <c:axId val="1259850895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l-NL"/>
          </a:p>
        </c:txPr>
        <c:crossAx val="1259871055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nl-NL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nl-NL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nl-N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nl-NL" sz="1400" b="0" i="0" u="none" strike="noStrike" baseline="0">
                <a:effectLst/>
              </a:rPr>
              <a:t>Welke kansen ziet u voor uw bedrijf bestaan?</a:t>
            </a:r>
            <a:r>
              <a:rPr lang="nl-NL" sz="1400" b="0" i="0" u="none" strike="noStrike" baseline="0"/>
              <a:t> </a:t>
            </a:r>
            <a:endParaRPr lang="nl-NL" b="0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nl-NL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LT!$A$35</c:f>
              <c:strCache>
                <c:ptCount val="1"/>
                <c:pt idx="0">
                  <c:v>Energietransitie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LT!$O$34:$S$34</c:f>
              <c:strCache>
                <c:ptCount val="5"/>
                <c:pt idx="0">
                  <c:v>Q2 2025</c:v>
                </c:pt>
                <c:pt idx="1">
                  <c:v>Q3 2025</c:v>
                </c:pt>
                <c:pt idx="2">
                  <c:v>Q4 2025</c:v>
                </c:pt>
                <c:pt idx="3">
                  <c:v>Q1 2026</c:v>
                </c:pt>
                <c:pt idx="4">
                  <c:v>Q2 2026</c:v>
                </c:pt>
              </c:strCache>
            </c:strRef>
          </c:cat>
          <c:val>
            <c:numRef>
              <c:f>LT!$O$35:$S$35</c:f>
              <c:numCache>
                <c:formatCode>0.00%</c:formatCode>
                <c:ptCount val="5"/>
                <c:pt idx="0">
                  <c:v>0.15379999999999999</c:v>
                </c:pt>
                <c:pt idx="1">
                  <c:v>0.15379999999999999</c:v>
                </c:pt>
                <c:pt idx="2">
                  <c:v>0.1176</c:v>
                </c:pt>
                <c:pt idx="3">
                  <c:v>0.42859999999999998</c:v>
                </c:pt>
                <c:pt idx="4">
                  <c:v>0.3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BF6-4EA8-8EBF-07A0D7442A69}"/>
            </c:ext>
          </c:extLst>
        </c:ser>
        <c:ser>
          <c:idx val="1"/>
          <c:order val="1"/>
          <c:tx>
            <c:strRef>
              <c:f>LT!$A$36</c:f>
              <c:strCache>
                <c:ptCount val="1"/>
                <c:pt idx="0">
                  <c:v>Reshoring en nearshoring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LT!$O$34:$S$34</c:f>
              <c:strCache>
                <c:ptCount val="5"/>
                <c:pt idx="0">
                  <c:v>Q2 2025</c:v>
                </c:pt>
                <c:pt idx="1">
                  <c:v>Q3 2025</c:v>
                </c:pt>
                <c:pt idx="2">
                  <c:v>Q4 2025</c:v>
                </c:pt>
                <c:pt idx="3">
                  <c:v>Q1 2026</c:v>
                </c:pt>
                <c:pt idx="4">
                  <c:v>Q2 2026</c:v>
                </c:pt>
              </c:strCache>
            </c:strRef>
          </c:cat>
          <c:val>
            <c:numRef>
              <c:f>LT!$O$36:$S$36</c:f>
              <c:numCache>
                <c:formatCode>0.00%</c:formatCode>
                <c:ptCount val="5"/>
                <c:pt idx="0">
                  <c:v>0</c:v>
                </c:pt>
                <c:pt idx="1">
                  <c:v>7.690000000000001E-2</c:v>
                </c:pt>
                <c:pt idx="2">
                  <c:v>5.8799999999999998E-2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BF6-4EA8-8EBF-07A0D7442A69}"/>
            </c:ext>
          </c:extLst>
        </c:ser>
        <c:ser>
          <c:idx val="2"/>
          <c:order val="2"/>
          <c:tx>
            <c:strRef>
              <c:f>LT!$A$37</c:f>
              <c:strCache>
                <c:ptCount val="1"/>
                <c:pt idx="0">
                  <c:v>Bedrijfsprocessen beter met AI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LT!$O$34:$S$34</c:f>
              <c:strCache>
                <c:ptCount val="5"/>
                <c:pt idx="0">
                  <c:v>Q2 2025</c:v>
                </c:pt>
                <c:pt idx="1">
                  <c:v>Q3 2025</c:v>
                </c:pt>
                <c:pt idx="2">
                  <c:v>Q4 2025</c:v>
                </c:pt>
                <c:pt idx="3">
                  <c:v>Q1 2026</c:v>
                </c:pt>
                <c:pt idx="4">
                  <c:v>Q2 2026</c:v>
                </c:pt>
              </c:strCache>
            </c:strRef>
          </c:cat>
          <c:val>
            <c:numRef>
              <c:f>LT!$O$37:$S$37</c:f>
              <c:numCache>
                <c:formatCode>0.00%</c:formatCode>
                <c:ptCount val="5"/>
                <c:pt idx="0">
                  <c:v>0.53849999999999998</c:v>
                </c:pt>
                <c:pt idx="1">
                  <c:v>0.61539999999999995</c:v>
                </c:pt>
                <c:pt idx="2">
                  <c:v>0.47060000000000002</c:v>
                </c:pt>
                <c:pt idx="3">
                  <c:v>0.42859999999999998</c:v>
                </c:pt>
                <c:pt idx="4">
                  <c:v>0.6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CBF6-4EA8-8EBF-07A0D7442A69}"/>
            </c:ext>
          </c:extLst>
        </c:ser>
        <c:ser>
          <c:idx val="3"/>
          <c:order val="3"/>
          <c:tx>
            <c:strRef>
              <c:f>LT!$A$38</c:f>
              <c:strCache>
                <c:ptCount val="1"/>
                <c:pt idx="0">
                  <c:v>Rol van service &amp; onderhoud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LT!$O$34:$S$34</c:f>
              <c:strCache>
                <c:ptCount val="5"/>
                <c:pt idx="0">
                  <c:v>Q2 2025</c:v>
                </c:pt>
                <c:pt idx="1">
                  <c:v>Q3 2025</c:v>
                </c:pt>
                <c:pt idx="2">
                  <c:v>Q4 2025</c:v>
                </c:pt>
                <c:pt idx="3">
                  <c:v>Q1 2026</c:v>
                </c:pt>
                <c:pt idx="4">
                  <c:v>Q2 2026</c:v>
                </c:pt>
              </c:strCache>
            </c:strRef>
          </c:cat>
          <c:val>
            <c:numRef>
              <c:f>LT!$O$38:$S$38</c:f>
              <c:numCache>
                <c:formatCode>0.00%</c:formatCode>
                <c:ptCount val="5"/>
                <c:pt idx="0">
                  <c:v>0.61539999999999995</c:v>
                </c:pt>
                <c:pt idx="1">
                  <c:v>0.53849999999999998</c:v>
                </c:pt>
                <c:pt idx="2">
                  <c:v>0.6470999999999999</c:v>
                </c:pt>
                <c:pt idx="3">
                  <c:v>0.71430000000000005</c:v>
                </c:pt>
                <c:pt idx="4">
                  <c:v>0.6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CBF6-4EA8-8EBF-07A0D7442A69}"/>
            </c:ext>
          </c:extLst>
        </c:ser>
        <c:ser>
          <c:idx val="4"/>
          <c:order val="4"/>
          <c:tx>
            <c:strRef>
              <c:f>LT!$A$39</c:f>
              <c:strCache>
                <c:ptCount val="1"/>
                <c:pt idx="0">
                  <c:v>Internet of Things/ Industry 4.0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LT!$O$34:$S$34</c:f>
              <c:strCache>
                <c:ptCount val="5"/>
                <c:pt idx="0">
                  <c:v>Q2 2025</c:v>
                </c:pt>
                <c:pt idx="1">
                  <c:v>Q3 2025</c:v>
                </c:pt>
                <c:pt idx="2">
                  <c:v>Q4 2025</c:v>
                </c:pt>
                <c:pt idx="3">
                  <c:v>Q1 2026</c:v>
                </c:pt>
                <c:pt idx="4">
                  <c:v>Q2 2026</c:v>
                </c:pt>
              </c:strCache>
            </c:strRef>
          </c:cat>
          <c:val>
            <c:numRef>
              <c:f>LT!$O$39:$S$39</c:f>
              <c:numCache>
                <c:formatCode>0.00%</c:formatCode>
                <c:ptCount val="5"/>
                <c:pt idx="0">
                  <c:v>0</c:v>
                </c:pt>
                <c:pt idx="1">
                  <c:v>0.15379999999999999</c:v>
                </c:pt>
                <c:pt idx="2">
                  <c:v>0.1176</c:v>
                </c:pt>
                <c:pt idx="3">
                  <c:v>0.1429</c:v>
                </c:pt>
                <c:pt idx="4">
                  <c:v>0.1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CBF6-4EA8-8EBF-07A0D7442A69}"/>
            </c:ext>
          </c:extLst>
        </c:ser>
        <c:ser>
          <c:idx val="5"/>
          <c:order val="5"/>
          <c:tx>
            <c:strRef>
              <c:f>LT!$A$40</c:f>
              <c:strCache>
                <c:ptCount val="1"/>
                <c:pt idx="0">
                  <c:v>Groei door e-commerce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LT!$O$34:$S$34</c:f>
              <c:strCache>
                <c:ptCount val="5"/>
                <c:pt idx="0">
                  <c:v>Q2 2025</c:v>
                </c:pt>
                <c:pt idx="1">
                  <c:v>Q3 2025</c:v>
                </c:pt>
                <c:pt idx="2">
                  <c:v>Q4 2025</c:v>
                </c:pt>
                <c:pt idx="3">
                  <c:v>Q1 2026</c:v>
                </c:pt>
                <c:pt idx="4">
                  <c:v>Q2 2026</c:v>
                </c:pt>
              </c:strCache>
            </c:strRef>
          </c:cat>
          <c:val>
            <c:numRef>
              <c:f>LT!$O$40:$S$40</c:f>
              <c:numCache>
                <c:formatCode>0.00%</c:formatCode>
                <c:ptCount val="5"/>
                <c:pt idx="0">
                  <c:v>0.30769999999999997</c:v>
                </c:pt>
                <c:pt idx="1">
                  <c:v>0.61539999999999995</c:v>
                </c:pt>
                <c:pt idx="2">
                  <c:v>0.29409999999999997</c:v>
                </c:pt>
                <c:pt idx="3">
                  <c:v>0.21429999999999999</c:v>
                </c:pt>
                <c:pt idx="4">
                  <c:v>0.4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CBF6-4EA8-8EBF-07A0D7442A69}"/>
            </c:ext>
          </c:extLst>
        </c:ser>
        <c:ser>
          <c:idx val="6"/>
          <c:order val="6"/>
          <c:tx>
            <c:strRef>
              <c:f>LT!$A$41</c:f>
              <c:strCache>
                <c:ptCount val="1"/>
                <c:pt idx="0">
                  <c:v>Overige (geef nadere toelichting)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LT!$O$34:$S$34</c:f>
              <c:strCache>
                <c:ptCount val="5"/>
                <c:pt idx="0">
                  <c:v>Q2 2025</c:v>
                </c:pt>
                <c:pt idx="1">
                  <c:v>Q3 2025</c:v>
                </c:pt>
                <c:pt idx="2">
                  <c:v>Q4 2025</c:v>
                </c:pt>
                <c:pt idx="3">
                  <c:v>Q1 2026</c:v>
                </c:pt>
                <c:pt idx="4">
                  <c:v>Q2 2026</c:v>
                </c:pt>
              </c:strCache>
            </c:strRef>
          </c:cat>
          <c:val>
            <c:numRef>
              <c:f>LT!$O$41:$S$41</c:f>
              <c:numCache>
                <c:formatCode>0.00%</c:formatCode>
                <c:ptCount val="5"/>
                <c:pt idx="0">
                  <c:v>0.23080000000000001</c:v>
                </c:pt>
                <c:pt idx="1">
                  <c:v>0</c:v>
                </c:pt>
                <c:pt idx="2">
                  <c:v>0.1176</c:v>
                </c:pt>
                <c:pt idx="3">
                  <c:v>0.1429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CBF6-4EA8-8EBF-07A0D7442A6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854939151"/>
        <c:axId val="1719349727"/>
      </c:barChart>
      <c:catAx>
        <c:axId val="1854939151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l-NL"/>
          </a:p>
        </c:txPr>
        <c:crossAx val="1719349727"/>
        <c:crosses val="autoZero"/>
        <c:auto val="1"/>
        <c:lblAlgn val="ctr"/>
        <c:lblOffset val="100"/>
        <c:noMultiLvlLbl val="0"/>
      </c:catAx>
      <c:valAx>
        <c:axId val="1719349727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l-NL"/>
          </a:p>
        </c:txPr>
        <c:crossAx val="1854939151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nl-NL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nl-NL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nl-N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nl-NL" sz="1400" b="0" i="0" u="none" strike="noStrike" baseline="0">
                <a:effectLst/>
              </a:rPr>
              <a:t>Welke dreiging heeft momenteel de grootste impact op jouw organisatie of verwacht je in de nabije toekomst ?</a:t>
            </a:r>
            <a:r>
              <a:rPr lang="nl-NL" sz="1400" b="0" i="0" u="none" strike="noStrike" baseline="0"/>
              <a:t> </a:t>
            </a:r>
            <a:endParaRPr lang="nl-NL" b="0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nl-NL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LT!$A$116</c:f>
              <c:strCache>
                <c:ptCount val="1"/>
                <c:pt idx="0">
                  <c:v>Cyberdreiging (bijv. ransomware, phishing, datalekken)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LT!$D$115:$G$115</c:f>
              <c:strCache>
                <c:ptCount val="4"/>
                <c:pt idx="0">
                  <c:v>Q3 2025</c:v>
                </c:pt>
                <c:pt idx="1">
                  <c:v>Q4 2025</c:v>
                </c:pt>
                <c:pt idx="2">
                  <c:v>Q1 2026</c:v>
                </c:pt>
                <c:pt idx="3">
                  <c:v>Q2 2026</c:v>
                </c:pt>
              </c:strCache>
            </c:strRef>
          </c:cat>
          <c:val>
            <c:numRef>
              <c:f>LT!$D$116:$G$116</c:f>
              <c:numCache>
                <c:formatCode>0.00%</c:formatCode>
                <c:ptCount val="4"/>
                <c:pt idx="0">
                  <c:v>6.6699999999999995E-2</c:v>
                </c:pt>
                <c:pt idx="1">
                  <c:v>0</c:v>
                </c:pt>
                <c:pt idx="2">
                  <c:v>0.1429</c:v>
                </c:pt>
                <c:pt idx="3">
                  <c:v>0.3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F57-40AD-A301-662C654406C2}"/>
            </c:ext>
          </c:extLst>
        </c:ser>
        <c:ser>
          <c:idx val="1"/>
          <c:order val="1"/>
          <c:tx>
            <c:strRef>
              <c:f>LT!$A$117</c:f>
              <c:strCache>
                <c:ptCount val="1"/>
                <c:pt idx="0">
                  <c:v>Arbeidstekort (moeilijkheden bij het vinden of behouden van personeel)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LT!$D$115:$G$115</c:f>
              <c:strCache>
                <c:ptCount val="4"/>
                <c:pt idx="0">
                  <c:v>Q3 2025</c:v>
                </c:pt>
                <c:pt idx="1">
                  <c:v>Q4 2025</c:v>
                </c:pt>
                <c:pt idx="2">
                  <c:v>Q1 2026</c:v>
                </c:pt>
                <c:pt idx="3">
                  <c:v>Q2 2026</c:v>
                </c:pt>
              </c:strCache>
            </c:strRef>
          </c:cat>
          <c:val>
            <c:numRef>
              <c:f>LT!$D$117:$G$117</c:f>
              <c:numCache>
                <c:formatCode>0.00%</c:formatCode>
                <c:ptCount val="4"/>
                <c:pt idx="0">
                  <c:v>0.2</c:v>
                </c:pt>
                <c:pt idx="1">
                  <c:v>0.27779999999999999</c:v>
                </c:pt>
                <c:pt idx="2">
                  <c:v>0.21429999999999999</c:v>
                </c:pt>
                <c:pt idx="3">
                  <c:v>0.2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8F57-40AD-A301-662C654406C2}"/>
            </c:ext>
          </c:extLst>
        </c:ser>
        <c:ser>
          <c:idx val="2"/>
          <c:order val="2"/>
          <c:tx>
            <c:strRef>
              <c:f>LT!$A$118</c:f>
              <c:strCache>
                <c:ptCount val="1"/>
                <c:pt idx="0">
                  <c:v>Grondstoffentekort (leveringsproblemen of stijgende kosten van materialen)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LT!$D$115:$G$115</c:f>
              <c:strCache>
                <c:ptCount val="4"/>
                <c:pt idx="0">
                  <c:v>Q3 2025</c:v>
                </c:pt>
                <c:pt idx="1">
                  <c:v>Q4 2025</c:v>
                </c:pt>
                <c:pt idx="2">
                  <c:v>Q1 2026</c:v>
                </c:pt>
                <c:pt idx="3">
                  <c:v>Q2 2026</c:v>
                </c:pt>
              </c:strCache>
            </c:strRef>
          </c:cat>
          <c:val>
            <c:numRef>
              <c:f>LT!$D$118:$G$118</c:f>
              <c:numCache>
                <c:formatCode>0.00%</c:formatCode>
                <c:ptCount val="4"/>
                <c:pt idx="0">
                  <c:v>0.1333</c:v>
                </c:pt>
                <c:pt idx="1">
                  <c:v>0</c:v>
                </c:pt>
                <c:pt idx="2">
                  <c:v>0.21429999999999999</c:v>
                </c:pt>
                <c:pt idx="3">
                  <c:v>0.2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8F57-40AD-A301-662C654406C2}"/>
            </c:ext>
          </c:extLst>
        </c:ser>
        <c:ser>
          <c:idx val="3"/>
          <c:order val="3"/>
          <c:tx>
            <c:strRef>
              <c:f>LT!$A$119</c:f>
              <c:strCache>
                <c:ptCount val="1"/>
                <c:pt idx="0">
                  <c:v>Oorlogs- en geopolitieke dreiging (effecten van internationale conflicten)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LT!$D$115:$G$115</c:f>
              <c:strCache>
                <c:ptCount val="4"/>
                <c:pt idx="0">
                  <c:v>Q3 2025</c:v>
                </c:pt>
                <c:pt idx="1">
                  <c:v>Q4 2025</c:v>
                </c:pt>
                <c:pt idx="2">
                  <c:v>Q1 2026</c:v>
                </c:pt>
                <c:pt idx="3">
                  <c:v>Q2 2026</c:v>
                </c:pt>
              </c:strCache>
            </c:strRef>
          </c:cat>
          <c:val>
            <c:numRef>
              <c:f>LT!$D$119:$G$119</c:f>
              <c:numCache>
                <c:formatCode>0.00%</c:formatCode>
                <c:ptCount val="4"/>
                <c:pt idx="0">
                  <c:v>0.4</c:v>
                </c:pt>
                <c:pt idx="1">
                  <c:v>0.27779999999999999</c:v>
                </c:pt>
                <c:pt idx="2">
                  <c:v>0.85709999999999997</c:v>
                </c:pt>
                <c:pt idx="3">
                  <c:v>0.8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8F57-40AD-A301-662C654406C2}"/>
            </c:ext>
          </c:extLst>
        </c:ser>
        <c:ser>
          <c:idx val="4"/>
          <c:order val="4"/>
          <c:tx>
            <c:strRef>
              <c:f>LT!$A$120</c:f>
              <c:strCache>
                <c:ptCount val="1"/>
                <c:pt idx="0">
                  <c:v>Economische onzekerheid (bijv. inflatie, stijgende rentes, wisselkoersschommelingen)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LT!$D$115:$G$115</c:f>
              <c:strCache>
                <c:ptCount val="4"/>
                <c:pt idx="0">
                  <c:v>Q3 2025</c:v>
                </c:pt>
                <c:pt idx="1">
                  <c:v>Q4 2025</c:v>
                </c:pt>
                <c:pt idx="2">
                  <c:v>Q1 2026</c:v>
                </c:pt>
                <c:pt idx="3">
                  <c:v>Q2 2026</c:v>
                </c:pt>
              </c:strCache>
            </c:strRef>
          </c:cat>
          <c:val>
            <c:numRef>
              <c:f>LT!$D$120:$G$120</c:f>
              <c:numCache>
                <c:formatCode>0.00%</c:formatCode>
                <c:ptCount val="4"/>
                <c:pt idx="0">
                  <c:v>0.16669999999999999</c:v>
                </c:pt>
                <c:pt idx="1">
                  <c:v>0.38890000000000002</c:v>
                </c:pt>
                <c:pt idx="2">
                  <c:v>1</c:v>
                </c:pt>
                <c:pt idx="3">
                  <c:v>0.8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8F57-40AD-A301-662C654406C2}"/>
            </c:ext>
          </c:extLst>
        </c:ser>
        <c:ser>
          <c:idx val="5"/>
          <c:order val="5"/>
          <c:tx>
            <c:strRef>
              <c:f>LT!$A$121</c:f>
              <c:strCache>
                <c:ptCount val="1"/>
                <c:pt idx="0">
                  <c:v>Pandemie of gezondheidscrisis (impact op bedrijfsvoering en personeel)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LT!$D$115:$G$115</c:f>
              <c:strCache>
                <c:ptCount val="4"/>
                <c:pt idx="0">
                  <c:v>Q3 2025</c:v>
                </c:pt>
                <c:pt idx="1">
                  <c:v>Q4 2025</c:v>
                </c:pt>
                <c:pt idx="2">
                  <c:v>Q1 2026</c:v>
                </c:pt>
                <c:pt idx="3">
                  <c:v>Q2 2026</c:v>
                </c:pt>
              </c:strCache>
            </c:strRef>
          </c:cat>
          <c:val>
            <c:numRef>
              <c:f>LT!$D$121:$G$121</c:f>
              <c:numCache>
                <c:formatCode>0.00%</c:formatCode>
                <c:ptCount val="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8F57-40AD-A301-662C654406C2}"/>
            </c:ext>
          </c:extLst>
        </c:ser>
        <c:ser>
          <c:idx val="6"/>
          <c:order val="6"/>
          <c:tx>
            <c:strRef>
              <c:f>LT!$A$122</c:f>
              <c:strCache>
                <c:ptCount val="1"/>
                <c:pt idx="0">
                  <c:v>Anders, namelijk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LT!$D$115:$G$115</c:f>
              <c:strCache>
                <c:ptCount val="4"/>
                <c:pt idx="0">
                  <c:v>Q3 2025</c:v>
                </c:pt>
                <c:pt idx="1">
                  <c:v>Q4 2025</c:v>
                </c:pt>
                <c:pt idx="2">
                  <c:v>Q1 2026</c:v>
                </c:pt>
                <c:pt idx="3">
                  <c:v>Q2 2026</c:v>
                </c:pt>
              </c:strCache>
            </c:strRef>
          </c:cat>
          <c:val>
            <c:numRef>
              <c:f>LT!$D$122:$G$122</c:f>
              <c:numCache>
                <c:formatCode>0.00%</c:formatCode>
                <c:ptCount val="4"/>
                <c:pt idx="0">
                  <c:v>3.3300000000000003E-2</c:v>
                </c:pt>
                <c:pt idx="1">
                  <c:v>5.5599999999999997E-2</c:v>
                </c:pt>
                <c:pt idx="2">
                  <c:v>7.1399999999999991E-2</c:v>
                </c:pt>
                <c:pt idx="3">
                  <c:v>0.2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8F57-40AD-A301-662C654406C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045816367"/>
        <c:axId val="1045816847"/>
      </c:barChart>
      <c:catAx>
        <c:axId val="1045816367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l-NL"/>
          </a:p>
        </c:txPr>
        <c:crossAx val="1045816847"/>
        <c:crosses val="autoZero"/>
        <c:auto val="1"/>
        <c:lblAlgn val="ctr"/>
        <c:lblOffset val="100"/>
        <c:noMultiLvlLbl val="0"/>
      </c:catAx>
      <c:valAx>
        <c:axId val="1045816847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l-NL"/>
          </a:p>
        </c:txPr>
        <c:crossAx val="1045816367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nl-NL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nl-NL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nl-N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nl-NL"/>
              <a:t>Op welke van de volgende dreigingen heeft jouw organisatie zich actief voorbereid?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nl-NL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LT!$A$144</c:f>
              <c:strCache>
                <c:ptCount val="1"/>
                <c:pt idx="0">
                  <c:v>Cyberdreiging (bijv. cybersecuritymaatregelen, IT-beveiliging)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LT!$D$143:$G$143</c:f>
              <c:strCache>
                <c:ptCount val="4"/>
                <c:pt idx="0">
                  <c:v>Q3 2025</c:v>
                </c:pt>
                <c:pt idx="1">
                  <c:v>Q4 2025</c:v>
                </c:pt>
                <c:pt idx="2">
                  <c:v>Q1 2026</c:v>
                </c:pt>
                <c:pt idx="3">
                  <c:v>Q2 2026</c:v>
                </c:pt>
              </c:strCache>
            </c:strRef>
          </c:cat>
          <c:val>
            <c:numRef>
              <c:f>LT!$D$144:$G$144</c:f>
              <c:numCache>
                <c:formatCode>0.00%</c:formatCode>
                <c:ptCount val="4"/>
                <c:pt idx="0">
                  <c:v>0.23080000000000001</c:v>
                </c:pt>
                <c:pt idx="1">
                  <c:v>0.33329999999999999</c:v>
                </c:pt>
                <c:pt idx="2">
                  <c:v>0.53849999999999998</c:v>
                </c:pt>
                <c:pt idx="3">
                  <c:v>0.6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C02-4900-8A0B-C8D38341090C}"/>
            </c:ext>
          </c:extLst>
        </c:ser>
        <c:ser>
          <c:idx val="1"/>
          <c:order val="1"/>
          <c:tx>
            <c:strRef>
              <c:f>LT!$A$145</c:f>
              <c:strCache>
                <c:ptCount val="1"/>
                <c:pt idx="0">
                  <c:v>Arbeidstekort (bijv. wervingsstrategieën, automatisering)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LT!$D$143:$G$143</c:f>
              <c:strCache>
                <c:ptCount val="4"/>
                <c:pt idx="0">
                  <c:v>Q3 2025</c:v>
                </c:pt>
                <c:pt idx="1">
                  <c:v>Q4 2025</c:v>
                </c:pt>
                <c:pt idx="2">
                  <c:v>Q1 2026</c:v>
                </c:pt>
                <c:pt idx="3">
                  <c:v>Q2 2026</c:v>
                </c:pt>
              </c:strCache>
            </c:strRef>
          </c:cat>
          <c:val>
            <c:numRef>
              <c:f>LT!$D$145:$G$145</c:f>
              <c:numCache>
                <c:formatCode>0.00%</c:formatCode>
                <c:ptCount val="4"/>
                <c:pt idx="0">
                  <c:v>0.15379999999999999</c:v>
                </c:pt>
                <c:pt idx="1">
                  <c:v>0.1111</c:v>
                </c:pt>
                <c:pt idx="2">
                  <c:v>0.23080000000000001</c:v>
                </c:pt>
                <c:pt idx="3">
                  <c:v>0.1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C02-4900-8A0B-C8D38341090C}"/>
            </c:ext>
          </c:extLst>
        </c:ser>
        <c:ser>
          <c:idx val="2"/>
          <c:order val="2"/>
          <c:tx>
            <c:strRef>
              <c:f>LT!$A$146</c:f>
              <c:strCache>
                <c:ptCount val="1"/>
                <c:pt idx="0">
                  <c:v>Grondstoffentekort (bijv. alternatieve leveranciers, voorraadbeheer)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LT!$D$143:$G$143</c:f>
              <c:strCache>
                <c:ptCount val="4"/>
                <c:pt idx="0">
                  <c:v>Q3 2025</c:v>
                </c:pt>
                <c:pt idx="1">
                  <c:v>Q4 2025</c:v>
                </c:pt>
                <c:pt idx="2">
                  <c:v>Q1 2026</c:v>
                </c:pt>
                <c:pt idx="3">
                  <c:v>Q2 2026</c:v>
                </c:pt>
              </c:strCache>
            </c:strRef>
          </c:cat>
          <c:val>
            <c:numRef>
              <c:f>LT!$D$146:$G$146</c:f>
              <c:numCache>
                <c:formatCode>0.00%</c:formatCode>
                <c:ptCount val="4"/>
                <c:pt idx="0">
                  <c:v>7.690000000000001E-2</c:v>
                </c:pt>
                <c:pt idx="1">
                  <c:v>0.16669999999999999</c:v>
                </c:pt>
                <c:pt idx="2">
                  <c:v>0.23080000000000001</c:v>
                </c:pt>
                <c:pt idx="3">
                  <c:v>0.3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4C02-4900-8A0B-C8D38341090C}"/>
            </c:ext>
          </c:extLst>
        </c:ser>
        <c:ser>
          <c:idx val="3"/>
          <c:order val="3"/>
          <c:tx>
            <c:strRef>
              <c:f>LT!$A$147</c:f>
              <c:strCache>
                <c:ptCount val="1"/>
                <c:pt idx="0">
                  <c:v>Oorlogs- en geopolitieke dreiging (bijv. scenarioanalyses, diversificatie van markten)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LT!$D$143:$G$143</c:f>
              <c:strCache>
                <c:ptCount val="4"/>
                <c:pt idx="0">
                  <c:v>Q3 2025</c:v>
                </c:pt>
                <c:pt idx="1">
                  <c:v>Q4 2025</c:v>
                </c:pt>
                <c:pt idx="2">
                  <c:v>Q1 2026</c:v>
                </c:pt>
                <c:pt idx="3">
                  <c:v>Q2 2026</c:v>
                </c:pt>
              </c:strCache>
            </c:strRef>
          </c:cat>
          <c:val>
            <c:numRef>
              <c:f>LT!$D$147:$G$147</c:f>
              <c:numCache>
                <c:formatCode>0.00%</c:formatCode>
                <c:ptCount val="4"/>
                <c:pt idx="0">
                  <c:v>0</c:v>
                </c:pt>
                <c:pt idx="1">
                  <c:v>5.5599999999999997E-2</c:v>
                </c:pt>
                <c:pt idx="2">
                  <c:v>7.690000000000001E-2</c:v>
                </c:pt>
                <c:pt idx="3">
                  <c:v>0.1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4C02-4900-8A0B-C8D38341090C}"/>
            </c:ext>
          </c:extLst>
        </c:ser>
        <c:ser>
          <c:idx val="4"/>
          <c:order val="4"/>
          <c:tx>
            <c:strRef>
              <c:f>LT!$A$148</c:f>
              <c:strCache>
                <c:ptCount val="1"/>
                <c:pt idx="0">
                  <c:v>Economische onzekerheid (bijv. kostenbesparing, flexibele prijsstrategieën)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LT!$D$143:$G$143</c:f>
              <c:strCache>
                <c:ptCount val="4"/>
                <c:pt idx="0">
                  <c:v>Q3 2025</c:v>
                </c:pt>
                <c:pt idx="1">
                  <c:v>Q4 2025</c:v>
                </c:pt>
                <c:pt idx="2">
                  <c:v>Q1 2026</c:v>
                </c:pt>
                <c:pt idx="3">
                  <c:v>Q2 2026</c:v>
                </c:pt>
              </c:strCache>
            </c:strRef>
          </c:cat>
          <c:val>
            <c:numRef>
              <c:f>LT!$D$148:$G$148</c:f>
              <c:numCache>
                <c:formatCode>0.00%</c:formatCode>
                <c:ptCount val="4"/>
                <c:pt idx="0">
                  <c:v>0.23080000000000001</c:v>
                </c:pt>
                <c:pt idx="1">
                  <c:v>5.5599999999999997E-2</c:v>
                </c:pt>
                <c:pt idx="2">
                  <c:v>0.61539999999999995</c:v>
                </c:pt>
                <c:pt idx="3">
                  <c:v>0.3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4C02-4900-8A0B-C8D38341090C}"/>
            </c:ext>
          </c:extLst>
        </c:ser>
        <c:ser>
          <c:idx val="5"/>
          <c:order val="5"/>
          <c:tx>
            <c:strRef>
              <c:f>LT!$A$149</c:f>
              <c:strCache>
                <c:ptCount val="1"/>
                <c:pt idx="0">
                  <c:v>Pandemie of gezondheidscrisis (bijv. thuiswerkbeleid, gezondheidsmaatregelen)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LT!$D$143:$G$143</c:f>
              <c:strCache>
                <c:ptCount val="4"/>
                <c:pt idx="0">
                  <c:v>Q3 2025</c:v>
                </c:pt>
                <c:pt idx="1">
                  <c:v>Q4 2025</c:v>
                </c:pt>
                <c:pt idx="2">
                  <c:v>Q1 2026</c:v>
                </c:pt>
                <c:pt idx="3">
                  <c:v>Q2 2026</c:v>
                </c:pt>
              </c:strCache>
            </c:strRef>
          </c:cat>
          <c:val>
            <c:numRef>
              <c:f>LT!$D$149:$G$149</c:f>
              <c:numCache>
                <c:formatCode>0.00%</c:formatCode>
                <c:ptCount val="4"/>
                <c:pt idx="0">
                  <c:v>0</c:v>
                </c:pt>
                <c:pt idx="1">
                  <c:v>5.5599999999999997E-2</c:v>
                </c:pt>
                <c:pt idx="2">
                  <c:v>7.690000000000001E-2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4C02-4900-8A0B-C8D38341090C}"/>
            </c:ext>
          </c:extLst>
        </c:ser>
        <c:ser>
          <c:idx val="6"/>
          <c:order val="6"/>
          <c:tx>
            <c:strRef>
              <c:f>LT!$A$150</c:f>
              <c:strCache>
                <c:ptCount val="1"/>
                <c:pt idx="0">
                  <c:v>Geen specifieke voorbereidingen getroffen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LT!$D$143:$G$143</c:f>
              <c:strCache>
                <c:ptCount val="4"/>
                <c:pt idx="0">
                  <c:v>Q3 2025</c:v>
                </c:pt>
                <c:pt idx="1">
                  <c:v>Q4 2025</c:v>
                </c:pt>
                <c:pt idx="2">
                  <c:v>Q1 2026</c:v>
                </c:pt>
                <c:pt idx="3">
                  <c:v>Q2 2026</c:v>
                </c:pt>
              </c:strCache>
            </c:strRef>
          </c:cat>
          <c:val>
            <c:numRef>
              <c:f>LT!$D$150:$G$150</c:f>
              <c:numCache>
                <c:formatCode>0.00%</c:formatCode>
                <c:ptCount val="4"/>
                <c:pt idx="0">
                  <c:v>0.23080000000000001</c:v>
                </c:pt>
                <c:pt idx="1">
                  <c:v>0.22220000000000001</c:v>
                </c:pt>
                <c:pt idx="2">
                  <c:v>0.23080000000000001</c:v>
                </c:pt>
                <c:pt idx="3">
                  <c:v>0.3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4C02-4900-8A0B-C8D38341090C}"/>
            </c:ext>
          </c:extLst>
        </c:ser>
        <c:ser>
          <c:idx val="7"/>
          <c:order val="7"/>
          <c:tx>
            <c:strRef>
              <c:f>LT!$A$151</c:f>
              <c:strCache>
                <c:ptCount val="1"/>
                <c:pt idx="0">
                  <c:v>Anders, namelijk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LT!$D$143:$G$143</c:f>
              <c:strCache>
                <c:ptCount val="4"/>
                <c:pt idx="0">
                  <c:v>Q3 2025</c:v>
                </c:pt>
                <c:pt idx="1">
                  <c:v>Q4 2025</c:v>
                </c:pt>
                <c:pt idx="2">
                  <c:v>Q1 2026</c:v>
                </c:pt>
                <c:pt idx="3">
                  <c:v>Q2 2026</c:v>
                </c:pt>
              </c:strCache>
            </c:strRef>
          </c:cat>
          <c:val>
            <c:numRef>
              <c:f>LT!$D$151:$G$151</c:f>
              <c:numCache>
                <c:formatCode>0.00%</c:formatCode>
                <c:ptCount val="4"/>
                <c:pt idx="0">
                  <c:v>7.690000000000001E-2</c:v>
                </c:pt>
                <c:pt idx="1">
                  <c:v>0</c:v>
                </c:pt>
                <c:pt idx="2">
                  <c:v>0</c:v>
                </c:pt>
                <c:pt idx="3">
                  <c:v>0.1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4C02-4900-8A0B-C8D38341090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664943680"/>
        <c:axId val="1664947040"/>
      </c:barChart>
      <c:catAx>
        <c:axId val="16649436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l-NL"/>
          </a:p>
        </c:txPr>
        <c:crossAx val="1664947040"/>
        <c:crosses val="autoZero"/>
        <c:auto val="1"/>
        <c:lblAlgn val="ctr"/>
        <c:lblOffset val="100"/>
        <c:noMultiLvlLbl val="0"/>
      </c:catAx>
      <c:valAx>
        <c:axId val="16649470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l-NL"/>
          </a:p>
        </c:txPr>
        <c:crossAx val="16649436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nl-NL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nl-NL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746BF31-5619-4B21-8CE8-8F4664F009CF}" type="datetimeFigureOut">
              <a:rPr lang="en-GB" smtClean="0"/>
              <a:t>31/08/2026</a:t>
            </a:fld>
            <a:endParaRPr lang="en-GB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GB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35E3D6C-8DB3-47A1-9E4C-3E2422527EDC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1869420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endParaRPr lang="en-GB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35E3D6C-8DB3-47A1-9E4C-3E2422527EDC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3943923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endParaRPr lang="en-GB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35E3D6C-8DB3-47A1-9E4C-3E2422527EDC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031899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44B182-DEA3-BBDE-97B9-7EDB2068F5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>
            <a:extLst>
              <a:ext uri="{FF2B5EF4-FFF2-40B4-BE49-F238E27FC236}">
                <a16:creationId xmlns:a16="http://schemas.microsoft.com/office/drawing/2014/main" id="{5FAAD962-034E-F68A-C63B-B7A01D10A93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>
            <a:extLst>
              <a:ext uri="{FF2B5EF4-FFF2-40B4-BE49-F238E27FC236}">
                <a16:creationId xmlns:a16="http://schemas.microsoft.com/office/drawing/2014/main" id="{51BB05B7-07A2-9C66-BCA3-D70923C60BE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endParaRPr lang="en-GB" dirty="0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B4E89407-7A54-C2E1-AA11-FD3D8E9C17C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35E3D6C-8DB3-47A1-9E4C-3E2422527EDC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3056887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C857B3-27A2-6D50-5680-3A06B74FB1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>
            <a:extLst>
              <a:ext uri="{FF2B5EF4-FFF2-40B4-BE49-F238E27FC236}">
                <a16:creationId xmlns:a16="http://schemas.microsoft.com/office/drawing/2014/main" id="{36878DF9-F7F4-D4E7-F2BD-22177D0FBBE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>
            <a:extLst>
              <a:ext uri="{FF2B5EF4-FFF2-40B4-BE49-F238E27FC236}">
                <a16:creationId xmlns:a16="http://schemas.microsoft.com/office/drawing/2014/main" id="{BAD4725B-E8E5-9807-D87A-0A245972B07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endParaRPr lang="en-GB" dirty="0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CC8003DD-6F70-03BD-67A2-DD6CAE5A7AE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35E3D6C-8DB3-47A1-9E4C-3E2422527EDC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8268542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3238ED-E578-0EF4-A20A-ADE8D192B5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>
            <a:extLst>
              <a:ext uri="{FF2B5EF4-FFF2-40B4-BE49-F238E27FC236}">
                <a16:creationId xmlns:a16="http://schemas.microsoft.com/office/drawing/2014/main" id="{28277353-EB9A-4BF6-4383-E670F9B9977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>
            <a:extLst>
              <a:ext uri="{FF2B5EF4-FFF2-40B4-BE49-F238E27FC236}">
                <a16:creationId xmlns:a16="http://schemas.microsoft.com/office/drawing/2014/main" id="{C9404A3B-6AD4-69FF-1593-C4253DEA461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endParaRPr lang="en-GB" dirty="0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FE7087D6-1E28-9DF8-F132-45F687E547E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35E3D6C-8DB3-47A1-9E4C-3E2422527EDC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1798715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CB6FCF-D78D-C5C0-9885-7ACAEF0DB8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>
            <a:extLst>
              <a:ext uri="{FF2B5EF4-FFF2-40B4-BE49-F238E27FC236}">
                <a16:creationId xmlns:a16="http://schemas.microsoft.com/office/drawing/2014/main" id="{9021AB5C-A8C7-9A0C-7914-B38923CAC03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>
            <a:extLst>
              <a:ext uri="{FF2B5EF4-FFF2-40B4-BE49-F238E27FC236}">
                <a16:creationId xmlns:a16="http://schemas.microsoft.com/office/drawing/2014/main" id="{65D07F88-A55D-9F59-E374-3C0E31E0C32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endParaRPr lang="en-GB" dirty="0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6CB11876-A5B5-CE39-BE26-C895D0CAB61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35E3D6C-8DB3-47A1-9E4C-3E2422527EDC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4653224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026E68-ADDD-4D95-059B-F24FA4A999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>
            <a:extLst>
              <a:ext uri="{FF2B5EF4-FFF2-40B4-BE49-F238E27FC236}">
                <a16:creationId xmlns:a16="http://schemas.microsoft.com/office/drawing/2014/main" id="{DF75EC03-D81E-CD42-0422-20698D49C7B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>
            <a:extLst>
              <a:ext uri="{FF2B5EF4-FFF2-40B4-BE49-F238E27FC236}">
                <a16:creationId xmlns:a16="http://schemas.microsoft.com/office/drawing/2014/main" id="{393E22FD-AA6D-9063-0FE6-2EFDB5D244D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endParaRPr lang="en-GB" dirty="0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31873230-9BE2-90E2-7180-685236ED416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35E3D6C-8DB3-47A1-9E4C-3E2422527EDC}" type="slidenum">
              <a:rPr lang="en-GB" smtClean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7738088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4A03A0-0FDC-04A0-214F-7D07959B1C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>
            <a:extLst>
              <a:ext uri="{FF2B5EF4-FFF2-40B4-BE49-F238E27FC236}">
                <a16:creationId xmlns:a16="http://schemas.microsoft.com/office/drawing/2014/main" id="{640EE69F-A3A6-ABDC-87CD-EDE0FA7B386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>
            <a:extLst>
              <a:ext uri="{FF2B5EF4-FFF2-40B4-BE49-F238E27FC236}">
                <a16:creationId xmlns:a16="http://schemas.microsoft.com/office/drawing/2014/main" id="{4212F455-A090-A70A-2DBE-3CF51844D45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endParaRPr lang="en-GB" dirty="0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88152467-6479-F1EA-A5B4-6E336CA5D57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35E3D6C-8DB3-47A1-9E4C-3E2422527EDC}" type="slidenum">
              <a:rPr lang="en-GB" smtClean="0"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2334495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1A1298-D0E1-542B-2755-C2F1F26497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>
            <a:extLst>
              <a:ext uri="{FF2B5EF4-FFF2-40B4-BE49-F238E27FC236}">
                <a16:creationId xmlns:a16="http://schemas.microsoft.com/office/drawing/2014/main" id="{28B36C69-523F-3634-9DE1-1C43EFCAF52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>
            <a:extLst>
              <a:ext uri="{FF2B5EF4-FFF2-40B4-BE49-F238E27FC236}">
                <a16:creationId xmlns:a16="http://schemas.microsoft.com/office/drawing/2014/main" id="{8F98FFD8-1A37-148F-3A2B-5C0AEEA0584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endParaRPr lang="en-GB" dirty="0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37AA213F-D509-A144-2993-FB20BFF209E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35E3D6C-8DB3-47A1-9E4C-3E2422527EDC}" type="slidenum">
              <a:rPr lang="en-GB" smtClean="0"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8011946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98ECB4-FA5E-CC4D-B576-FDFAFF0038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>
            <a:extLst>
              <a:ext uri="{FF2B5EF4-FFF2-40B4-BE49-F238E27FC236}">
                <a16:creationId xmlns:a16="http://schemas.microsoft.com/office/drawing/2014/main" id="{8F04468A-7AED-BEC4-1D9F-D0C5B1E31FA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>
            <a:extLst>
              <a:ext uri="{FF2B5EF4-FFF2-40B4-BE49-F238E27FC236}">
                <a16:creationId xmlns:a16="http://schemas.microsoft.com/office/drawing/2014/main" id="{D1B537D9-BA85-142C-C1FB-D2428DFDA9C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endParaRPr lang="en-GB" dirty="0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FB67F7EE-A20D-6539-088A-3A26DECD963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35E3D6C-8DB3-47A1-9E4C-3E2422527EDC}" type="slidenum">
              <a:rPr lang="en-GB" smtClean="0"/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6156858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DA6DF9-A741-46FA-B745-F9EEACDAB9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>
            <a:extLst>
              <a:ext uri="{FF2B5EF4-FFF2-40B4-BE49-F238E27FC236}">
                <a16:creationId xmlns:a16="http://schemas.microsoft.com/office/drawing/2014/main" id="{25F05A28-436E-1A8D-C921-0640640BCD1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>
            <a:extLst>
              <a:ext uri="{FF2B5EF4-FFF2-40B4-BE49-F238E27FC236}">
                <a16:creationId xmlns:a16="http://schemas.microsoft.com/office/drawing/2014/main" id="{06FDDFE2-896A-436F-201C-7AA2879825D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endParaRPr lang="en-GB" dirty="0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2B9764C2-B82E-757C-770D-54E162A5198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35E3D6C-8DB3-47A1-9E4C-3E2422527EDC}" type="slidenum">
              <a:rPr lang="en-GB" smtClean="0"/>
              <a:t>12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1338214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60BE116-5A1F-0592-261B-AF2BAE021EF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l-NL"/>
              <a:t>Klik om stijl te bewerken</a:t>
            </a:r>
            <a:endParaRPr lang="en-GB"/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6EE5EB23-9ABF-D94C-36E5-0D6993340FE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Klikken om de ondertitelstijl van het model te bewerken</a:t>
            </a:r>
            <a:endParaRPr lang="en-GB"/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AFB51F39-9463-DE09-6212-1644861848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F6EBFD-9915-4B8C-9FA2-A65C922C3B04}" type="datetimeFigureOut">
              <a:rPr lang="en-GB" smtClean="0"/>
              <a:t>31/08/2026</a:t>
            </a:fld>
            <a:endParaRPr lang="en-GB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DDCDEBA9-F2D4-9292-EB7B-8596C714BF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1AEA257C-99C8-77C3-B4F5-6242611D29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96BEE8-6A87-4CAC-941E-7CCE35297835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11848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D2C0ADB-82FB-CD87-4BC9-DDCA915F15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GB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BCABBB80-CBC8-A91A-69B6-BFA605ED1AC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GB"/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B207DD35-5524-ACA3-D82D-6A0246212B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F6EBFD-9915-4B8C-9FA2-A65C922C3B04}" type="datetimeFigureOut">
              <a:rPr lang="en-GB" smtClean="0"/>
              <a:t>31/08/2026</a:t>
            </a:fld>
            <a:endParaRPr lang="en-GB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31FBE855-5E1C-A8A5-2369-8D3205852D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ACD79AA8-6974-29BD-C4FF-ABFD8B96F1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96BEE8-6A87-4CAC-941E-7CCE35297835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525603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C97052A-9D12-B007-DE5C-CE75F9973A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l-NL"/>
              <a:t>Klik om stijl te bewerken</a:t>
            </a:r>
            <a:endParaRPr lang="en-GB"/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06FE47A9-E901-DC09-5975-C930D82EBD0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799E1BDA-A8A8-E697-C629-EC757EEEEE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F6EBFD-9915-4B8C-9FA2-A65C922C3B04}" type="datetimeFigureOut">
              <a:rPr lang="en-GB" smtClean="0"/>
              <a:t>31/08/2026</a:t>
            </a:fld>
            <a:endParaRPr lang="en-GB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43A707EF-22A9-9813-C57F-5706FE052D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55E5F9A7-B19F-0A2C-D48F-E747F93A22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96BEE8-6A87-4CAC-941E-7CCE35297835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922462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D62658A-FCE8-41ED-9D07-9BA9B52775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GB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B596C1EF-F312-B5F1-46E9-059D50EEB41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GB"/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675F97EB-9909-48FA-6A3C-C096F16A31D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GB"/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7A675901-D7AD-2F7B-E6B4-66862C78EC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F6EBFD-9915-4B8C-9FA2-A65C922C3B04}" type="datetimeFigureOut">
              <a:rPr lang="en-GB" smtClean="0"/>
              <a:t>31/08/2026</a:t>
            </a:fld>
            <a:endParaRPr lang="en-GB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8E60C542-F4A7-CE8C-D2C7-FE3BC051FA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86709579-0EE7-CD44-85CD-6C01AA00EE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96BEE8-6A87-4CAC-941E-7CCE35297835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117579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5A7B361-6049-CC41-186A-7F43B9009E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l-NL"/>
              <a:t>Klik om stijl te bewerken</a:t>
            </a:r>
            <a:endParaRPr lang="en-GB"/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DCB55E1B-A1F4-66BF-58C4-4F54F122889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5B328C0D-BDD2-A4F4-3157-E8F56FF46EF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GB"/>
          </a:p>
        </p:txBody>
      </p:sp>
      <p:sp>
        <p:nvSpPr>
          <p:cNvPr id="5" name="Tijdelijke aanduiding voor tekst 4">
            <a:extLst>
              <a:ext uri="{FF2B5EF4-FFF2-40B4-BE49-F238E27FC236}">
                <a16:creationId xmlns:a16="http://schemas.microsoft.com/office/drawing/2014/main" id="{F71FFB77-7162-8C25-0A9E-2D462555BCB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6" name="Tijdelijke aanduiding voor inhoud 5">
            <a:extLst>
              <a:ext uri="{FF2B5EF4-FFF2-40B4-BE49-F238E27FC236}">
                <a16:creationId xmlns:a16="http://schemas.microsoft.com/office/drawing/2014/main" id="{38296AB6-0406-4774-62DC-07BBE2C3ABA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GB"/>
          </a:p>
        </p:txBody>
      </p:sp>
      <p:sp>
        <p:nvSpPr>
          <p:cNvPr id="7" name="Tijdelijke aanduiding voor datum 6">
            <a:extLst>
              <a:ext uri="{FF2B5EF4-FFF2-40B4-BE49-F238E27FC236}">
                <a16:creationId xmlns:a16="http://schemas.microsoft.com/office/drawing/2014/main" id="{8C52EE0C-45CD-75BD-A2F9-AB72D56AFA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F6EBFD-9915-4B8C-9FA2-A65C922C3B04}" type="datetimeFigureOut">
              <a:rPr lang="en-GB" smtClean="0"/>
              <a:t>31/08/2026</a:t>
            </a:fld>
            <a:endParaRPr lang="en-GB"/>
          </a:p>
        </p:txBody>
      </p:sp>
      <p:sp>
        <p:nvSpPr>
          <p:cNvPr id="8" name="Tijdelijke aanduiding voor voettekst 7">
            <a:extLst>
              <a:ext uri="{FF2B5EF4-FFF2-40B4-BE49-F238E27FC236}">
                <a16:creationId xmlns:a16="http://schemas.microsoft.com/office/drawing/2014/main" id="{418C4E62-70E5-A358-5CF3-87CA068FAB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Tijdelijke aanduiding voor dianummer 8">
            <a:extLst>
              <a:ext uri="{FF2B5EF4-FFF2-40B4-BE49-F238E27FC236}">
                <a16:creationId xmlns:a16="http://schemas.microsoft.com/office/drawing/2014/main" id="{ADAAA200-48A8-F4DB-26CA-BB951A1F8F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96BEE8-6A87-4CAC-941E-7CCE35297835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866305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5D0656A-8AB4-D197-9974-B4C1E44704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GB"/>
          </a:p>
        </p:txBody>
      </p:sp>
      <p:sp>
        <p:nvSpPr>
          <p:cNvPr id="3" name="Tijdelijke aanduiding voor datum 2">
            <a:extLst>
              <a:ext uri="{FF2B5EF4-FFF2-40B4-BE49-F238E27FC236}">
                <a16:creationId xmlns:a16="http://schemas.microsoft.com/office/drawing/2014/main" id="{5B0FC685-FA8E-2BD3-7285-C18A26E52B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F6EBFD-9915-4B8C-9FA2-A65C922C3B04}" type="datetimeFigureOut">
              <a:rPr lang="en-GB" smtClean="0"/>
              <a:t>31/08/2026</a:t>
            </a:fld>
            <a:endParaRPr lang="en-GB"/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04C172CC-333A-FA18-9C74-94E42ECC4C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6AE4A239-AFEF-5A0C-D58B-EE3B7C0F70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96BEE8-6A87-4CAC-941E-7CCE35297835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688603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>
            <a:extLst>
              <a:ext uri="{FF2B5EF4-FFF2-40B4-BE49-F238E27FC236}">
                <a16:creationId xmlns:a16="http://schemas.microsoft.com/office/drawing/2014/main" id="{62563450-62F6-C68B-ECD6-70BE5E58F8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F6EBFD-9915-4B8C-9FA2-A65C922C3B04}" type="datetimeFigureOut">
              <a:rPr lang="en-GB" smtClean="0"/>
              <a:t>31/08/2026</a:t>
            </a:fld>
            <a:endParaRPr lang="en-GB"/>
          </a:p>
        </p:txBody>
      </p:sp>
      <p:sp>
        <p:nvSpPr>
          <p:cNvPr id="3" name="Tijdelijke aanduiding voor voettekst 2">
            <a:extLst>
              <a:ext uri="{FF2B5EF4-FFF2-40B4-BE49-F238E27FC236}">
                <a16:creationId xmlns:a16="http://schemas.microsoft.com/office/drawing/2014/main" id="{1CC3FEC0-D776-2732-BE6F-C1124B7B79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B3B306DE-06D3-5B9C-90B6-A5E7FB5DAA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96BEE8-6A87-4CAC-941E-7CCE35297835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838139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28A4D08-7C79-D3AF-F5E4-4865F8CC0C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stijl te bewerken</a:t>
            </a:r>
            <a:endParaRPr lang="en-GB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E1998598-725F-4F1B-C198-F3AD66E4C94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GB"/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5F365FC2-14B2-6384-3CA9-3B1D2490A0C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841A96AB-DCE4-CD35-EA69-293DD69A59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F6EBFD-9915-4B8C-9FA2-A65C922C3B04}" type="datetimeFigureOut">
              <a:rPr lang="en-GB" smtClean="0"/>
              <a:t>31/08/2026</a:t>
            </a:fld>
            <a:endParaRPr lang="en-GB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20A71128-F1FC-D3F0-3B74-85383AD8A8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5BB31711-421C-E4E0-3964-07803FB085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96BEE8-6A87-4CAC-941E-7CCE35297835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237847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762A977-3AD2-7E43-D1BC-234932D2B3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stijl te bewerken</a:t>
            </a:r>
            <a:endParaRPr lang="en-GB"/>
          </a:p>
        </p:txBody>
      </p:sp>
      <p:sp>
        <p:nvSpPr>
          <p:cNvPr id="3" name="Tijdelijke aanduiding voor afbeelding 2">
            <a:extLst>
              <a:ext uri="{FF2B5EF4-FFF2-40B4-BE49-F238E27FC236}">
                <a16:creationId xmlns:a16="http://schemas.microsoft.com/office/drawing/2014/main" id="{B8CC24DF-C11D-5974-FAF0-15A6E58BD8E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5F3758EE-5A4A-0563-B0F9-954E01178CF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2AA1A804-3835-1B5A-A7D4-DD4E86985A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F6EBFD-9915-4B8C-9FA2-A65C922C3B04}" type="datetimeFigureOut">
              <a:rPr lang="en-GB" smtClean="0"/>
              <a:t>31/08/2026</a:t>
            </a:fld>
            <a:endParaRPr lang="en-GB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482789F3-86B0-D58F-2913-AF9D54B0BA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DB324864-7521-5676-957B-88B4596468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96BEE8-6A87-4CAC-941E-7CCE35297835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398064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F57CE57-34CA-03BC-4155-6C479929C5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GB"/>
          </a:p>
        </p:txBody>
      </p:sp>
      <p:sp>
        <p:nvSpPr>
          <p:cNvPr id="3" name="Tijdelijke aanduiding voor verticale tekst 2">
            <a:extLst>
              <a:ext uri="{FF2B5EF4-FFF2-40B4-BE49-F238E27FC236}">
                <a16:creationId xmlns:a16="http://schemas.microsoft.com/office/drawing/2014/main" id="{0ABCDED1-A21C-6E40-E635-A17A310FC9F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GB"/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B407556A-676C-812A-92AB-2F60A4DB22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F6EBFD-9915-4B8C-9FA2-A65C922C3B04}" type="datetimeFigureOut">
              <a:rPr lang="en-GB" smtClean="0"/>
              <a:t>31/08/2026</a:t>
            </a:fld>
            <a:endParaRPr lang="en-GB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352AD3A4-8BF9-D4CE-88BF-BD2F672C47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69AD285C-3D42-5334-2CA2-F661879C45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96BEE8-6A87-4CAC-941E-7CCE35297835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595156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>
            <a:extLst>
              <a:ext uri="{FF2B5EF4-FFF2-40B4-BE49-F238E27FC236}">
                <a16:creationId xmlns:a16="http://schemas.microsoft.com/office/drawing/2014/main" id="{2F762CD5-29A9-75CD-696D-7D931D96FF4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l-NL"/>
              <a:t>Klik om stijl te bewerken</a:t>
            </a:r>
            <a:endParaRPr lang="en-GB"/>
          </a:p>
        </p:txBody>
      </p:sp>
      <p:sp>
        <p:nvSpPr>
          <p:cNvPr id="3" name="Tijdelijke aanduiding voor verticale tekst 2">
            <a:extLst>
              <a:ext uri="{FF2B5EF4-FFF2-40B4-BE49-F238E27FC236}">
                <a16:creationId xmlns:a16="http://schemas.microsoft.com/office/drawing/2014/main" id="{BCCADA61-974B-E3BC-70D3-0AB98C3F034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GB"/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C0B6F5A8-DD74-5023-99FA-E874127525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F6EBFD-9915-4B8C-9FA2-A65C922C3B04}" type="datetimeFigureOut">
              <a:rPr lang="en-GB" smtClean="0"/>
              <a:t>31/08/2026</a:t>
            </a:fld>
            <a:endParaRPr lang="en-GB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6AD54A51-9C9B-087C-065F-43470E8D51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9CCBDEAC-8A9B-7D23-CB6C-D702A19925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96BEE8-6A87-4CAC-941E-7CCE35297835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036224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>
            <a:extLst>
              <a:ext uri="{FF2B5EF4-FFF2-40B4-BE49-F238E27FC236}">
                <a16:creationId xmlns:a16="http://schemas.microsoft.com/office/drawing/2014/main" id="{6A5CDD7A-22B3-DD05-FED1-BA9DCBCC7B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stijl te bewerken</a:t>
            </a:r>
            <a:endParaRPr lang="en-GB"/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7316E94C-5EB7-68D1-2377-A6DE0D5F443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GB"/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C3DBF680-3910-DA17-21F2-504E42D807B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5F6EBFD-9915-4B8C-9FA2-A65C922C3B04}" type="datetimeFigureOut">
              <a:rPr lang="en-GB" smtClean="0"/>
              <a:t>31/08/2026</a:t>
            </a:fld>
            <a:endParaRPr lang="en-GB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C285E156-A54B-6B15-17AA-7AFDB79F892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D94A3687-21F1-11AE-A804-128B7A763AA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F96BEE8-6A87-4CAC-941E-7CCE35297835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402550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8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kstvak 3">
            <a:extLst>
              <a:ext uri="{FF2B5EF4-FFF2-40B4-BE49-F238E27FC236}">
                <a16:creationId xmlns:a16="http://schemas.microsoft.com/office/drawing/2014/main" id="{9CDF2A33-E79E-C914-135C-37F8E2ABAF5C}"/>
              </a:ext>
            </a:extLst>
          </p:cNvPr>
          <p:cNvSpPr txBox="1"/>
          <p:nvPr/>
        </p:nvSpPr>
        <p:spPr>
          <a:xfrm>
            <a:off x="898979" y="2954224"/>
            <a:ext cx="4938295" cy="2400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5000" dirty="0">
                <a:solidFill>
                  <a:srgbClr val="05033A"/>
                </a:solidFill>
                <a:latin typeface="Aeonik" panose="02010503030300000000" pitchFamily="2" charset="0"/>
                <a:cs typeface="Arial" panose="020B0604020202020204" pitchFamily="34" charset="0"/>
              </a:rPr>
              <a:t>Economische barometer</a:t>
            </a:r>
            <a:br>
              <a:rPr lang="nl-NL" sz="5000" dirty="0"/>
            </a:br>
            <a:r>
              <a:rPr lang="nl-NL" sz="5000" dirty="0"/>
              <a:t>Q2, 2026</a:t>
            </a:r>
            <a:endParaRPr lang="en-GB" sz="5000" dirty="0">
              <a:solidFill>
                <a:srgbClr val="05033A"/>
              </a:solidFill>
              <a:latin typeface="Aeonik" panose="02010503030300000000" pitchFamily="2" charset="0"/>
              <a:cs typeface="Arial" panose="020B0604020202020204" pitchFamily="34" charset="0"/>
            </a:endParaRPr>
          </a:p>
        </p:txBody>
      </p:sp>
      <p:pic>
        <p:nvPicPr>
          <p:cNvPr id="3" name="Afbeelding 2" descr="Afbeelding met schermopname, duisternis, Majorelleblauw, Elektrisch blauw&#10;&#10;Automatisch gegenereerde beschrijving">
            <a:extLst>
              <a:ext uri="{FF2B5EF4-FFF2-40B4-BE49-F238E27FC236}">
                <a16:creationId xmlns:a16="http://schemas.microsoft.com/office/drawing/2014/main" id="{ACDEEE52-9EEB-FD99-2BA0-6F38B101BBC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31468" y="2055820"/>
            <a:ext cx="6843964" cy="4197467"/>
          </a:xfrm>
          <a:prstGeom prst="rect">
            <a:avLst/>
          </a:prstGeom>
        </p:spPr>
      </p:pic>
      <p:pic>
        <p:nvPicPr>
          <p:cNvPr id="6" name="Afbeelding 5" descr="Afbeelding met schermopname, Lettertype, Graphics, ontwerp&#10;&#10;Automatisch gegenereerde beschrijving">
            <a:extLst>
              <a:ext uri="{FF2B5EF4-FFF2-40B4-BE49-F238E27FC236}">
                <a16:creationId xmlns:a16="http://schemas.microsoft.com/office/drawing/2014/main" id="{14AA6C25-54CC-7718-CF12-A1FED23E076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8979" y="508460"/>
            <a:ext cx="7154878" cy="17775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455152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5033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Afbeelding 4">
            <a:extLst>
              <a:ext uri="{FF2B5EF4-FFF2-40B4-BE49-F238E27FC236}">
                <a16:creationId xmlns:a16="http://schemas.microsoft.com/office/drawing/2014/main" id="{8EB49746-4C5D-3CE9-FEC5-50C49DFBD85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7502769" y="6054017"/>
            <a:ext cx="4243754" cy="289726"/>
          </a:xfrm>
          <a:prstGeom prst="rect">
            <a:avLst/>
          </a:prstGeom>
        </p:spPr>
      </p:pic>
      <p:pic>
        <p:nvPicPr>
          <p:cNvPr id="10" name="Afbeelding 9" descr="Close-up van een man en vrouw, chemische onderzoekswetenschappers in een lab, die werken met veiligheidsbril en labjassen">
            <a:extLst>
              <a:ext uri="{FF2B5EF4-FFF2-40B4-BE49-F238E27FC236}">
                <a16:creationId xmlns:a16="http://schemas.microsoft.com/office/drawing/2014/main" id="{B75BEDB0-C0D5-757D-DCB6-F72ECA4EA1C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4893"/>
          <a:stretch/>
        </p:blipFill>
        <p:spPr>
          <a:xfrm>
            <a:off x="0" y="0"/>
            <a:ext cx="5668819" cy="6858000"/>
          </a:xfrm>
          <a:prstGeom prst="rect">
            <a:avLst/>
          </a:prstGeom>
        </p:spPr>
      </p:pic>
      <p:sp>
        <p:nvSpPr>
          <p:cNvPr id="14" name="Tekstvak 13">
            <a:extLst>
              <a:ext uri="{FF2B5EF4-FFF2-40B4-BE49-F238E27FC236}">
                <a16:creationId xmlns:a16="http://schemas.microsoft.com/office/drawing/2014/main" id="{B75ED7CF-FCC7-B7EC-3CEE-5D78099275D7}"/>
              </a:ext>
            </a:extLst>
          </p:cNvPr>
          <p:cNvSpPr txBox="1"/>
          <p:nvPr/>
        </p:nvSpPr>
        <p:spPr>
          <a:xfrm>
            <a:off x="6095999" y="2261678"/>
            <a:ext cx="5773948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nl-NL" sz="4000" b="0" i="0" u="none" strike="noStrike" kern="1200" cap="none" spc="0" normalizeH="0" baseline="0" noProof="0" dirty="0">
                <a:ln>
                  <a:noFill/>
                </a:ln>
                <a:solidFill>
                  <a:srgbClr val="FFDA56"/>
                </a:solidFill>
                <a:effectLst/>
                <a:uLnTx/>
                <a:uFillTx/>
                <a:latin typeface="Aeonik" panose="02010503030300000000" pitchFamily="2" charset="0"/>
                <a:ea typeface="+mn-ea"/>
                <a:cs typeface="Arial" panose="020B0604020202020204" pitchFamily="34" charset="0"/>
              </a:rPr>
              <a:t>Economische barometer Q2-2026 </a:t>
            </a:r>
            <a:br>
              <a:rPr kumimoji="0" lang="nl-NL" sz="4000" b="0" i="0" u="none" strike="noStrike" kern="1200" cap="none" spc="0" normalizeH="0" baseline="0" noProof="0" dirty="0">
                <a:ln>
                  <a:noFill/>
                </a:ln>
                <a:solidFill>
                  <a:srgbClr val="FFDA56"/>
                </a:solidFill>
                <a:effectLst/>
                <a:uLnTx/>
                <a:uFillTx/>
                <a:latin typeface="Aeonik" panose="02010503030300000000" pitchFamily="2" charset="0"/>
                <a:ea typeface="+mn-ea"/>
                <a:cs typeface="Arial" panose="020B0604020202020204" pitchFamily="34" charset="0"/>
              </a:rPr>
            </a:br>
            <a:r>
              <a:rPr kumimoji="0" lang="nl-NL" sz="4000" b="0" i="0" u="none" strike="noStrike" kern="1200" cap="none" spc="0" normalizeH="0" baseline="0" noProof="0" dirty="0">
                <a:ln>
                  <a:noFill/>
                </a:ln>
                <a:solidFill>
                  <a:srgbClr val="FFDA56"/>
                </a:solidFill>
                <a:effectLst/>
                <a:uLnTx/>
                <a:uFillTx/>
                <a:latin typeface="Aeonik" panose="02010503030300000000" pitchFamily="2" charset="0"/>
                <a:ea typeface="+mn-ea"/>
                <a:cs typeface="Arial" panose="020B0604020202020204" pitchFamily="34" charset="0"/>
              </a:rPr>
              <a:t>Laboratorium Technologie</a:t>
            </a:r>
            <a:endParaRPr lang="nl-NL" sz="4000" dirty="0">
              <a:solidFill>
                <a:srgbClr val="FFDA56"/>
              </a:solidFill>
              <a:highlight>
                <a:srgbClr val="FFF960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9576167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vak 1">
            <a:extLst>
              <a:ext uri="{FF2B5EF4-FFF2-40B4-BE49-F238E27FC236}">
                <a16:creationId xmlns:a16="http://schemas.microsoft.com/office/drawing/2014/main" id="{BD0F953A-83B8-48D2-57E8-A462771FD1C4}"/>
              </a:ext>
            </a:extLst>
          </p:cNvPr>
          <p:cNvSpPr txBox="1"/>
          <p:nvPr/>
        </p:nvSpPr>
        <p:spPr>
          <a:xfrm>
            <a:off x="931364" y="514257"/>
            <a:ext cx="10541768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3600" dirty="0">
                <a:solidFill>
                  <a:srgbClr val="2A5CEE"/>
                </a:solidFill>
                <a:latin typeface="Aeonik" panose="02010503030300000000" pitchFamily="2" charset="0"/>
                <a:cs typeface="Arial" panose="020B0604020202020204" pitchFamily="34" charset="0"/>
              </a:rPr>
              <a:t>1.</a:t>
            </a:r>
            <a:r>
              <a:rPr lang="nl-NL" sz="3600" b="0" i="0" u="none" strike="noStrike" baseline="0" dirty="0">
                <a:effectLst/>
              </a:rPr>
              <a:t> Hoe was je totale orderpositie afgelopen kwartaal ten opzichte van hetzelfde kwartaal vorig jaar?</a:t>
            </a:r>
            <a:r>
              <a:rPr lang="nl-NL" sz="3600" b="0" i="0" u="none" strike="noStrike" baseline="0" dirty="0"/>
              <a:t> </a:t>
            </a:r>
            <a:endParaRPr lang="nl-NL" sz="3600" b="0" dirty="0"/>
          </a:p>
          <a:p>
            <a:endParaRPr lang="en-GB" sz="3600" dirty="0">
              <a:latin typeface="Aeonik" panose="02010503030300000000" pitchFamily="2" charset="0"/>
              <a:cs typeface="Arial" panose="020B0604020202020204" pitchFamily="34" charset="0"/>
            </a:endParaRPr>
          </a:p>
        </p:txBody>
      </p:sp>
      <p:pic>
        <p:nvPicPr>
          <p:cNvPr id="6" name="Afbeelding 5">
            <a:extLst>
              <a:ext uri="{FF2B5EF4-FFF2-40B4-BE49-F238E27FC236}">
                <a16:creationId xmlns:a16="http://schemas.microsoft.com/office/drawing/2014/main" id="{C9423CE3-F00D-83EB-72A0-D3A01D00CF5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7502769" y="6054017"/>
            <a:ext cx="4243754" cy="289726"/>
          </a:xfrm>
          <a:prstGeom prst="rect">
            <a:avLst/>
          </a:prstGeom>
        </p:spPr>
      </p:pic>
      <p:graphicFrame>
        <p:nvGraphicFramePr>
          <p:cNvPr id="4" name="Grafiek 3">
            <a:extLst>
              <a:ext uri="{FF2B5EF4-FFF2-40B4-BE49-F238E27FC236}">
                <a16:creationId xmlns:a16="http://schemas.microsoft.com/office/drawing/2014/main" id="{453CBFD1-C1AB-4572-B988-AC1FF649E879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660553248"/>
              </p:ext>
            </p:extLst>
          </p:nvPr>
        </p:nvGraphicFramePr>
        <p:xfrm>
          <a:off x="1302589" y="1985962"/>
          <a:ext cx="9558068" cy="383686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382251707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1FC248-65CC-747A-5C73-BCE697CEA1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vak 1">
            <a:extLst>
              <a:ext uri="{FF2B5EF4-FFF2-40B4-BE49-F238E27FC236}">
                <a16:creationId xmlns:a16="http://schemas.microsoft.com/office/drawing/2014/main" id="{036BC5CD-1F79-D6EB-B972-0A0969FBBFD6}"/>
              </a:ext>
            </a:extLst>
          </p:cNvPr>
          <p:cNvSpPr txBox="1"/>
          <p:nvPr/>
        </p:nvSpPr>
        <p:spPr>
          <a:xfrm>
            <a:off x="931364" y="514258"/>
            <a:ext cx="10521727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 sz="1400" b="0" i="0" u="none" strike="noStrike" kern="1200" spc="0" baseline="0">
                <a:solidFill>
                  <a:sysClr val="windowText" lastClr="000000">
                    <a:lumMod val="65000"/>
                    <a:lumOff val="35000"/>
                  </a:sysClr>
                </a:solidFill>
                <a:latin typeface="+mn-lt"/>
                <a:ea typeface="+mn-ea"/>
                <a:cs typeface="+mn-cs"/>
              </a:defRPr>
            </a:pPr>
            <a:r>
              <a:rPr lang="nl-NL" sz="3600" dirty="0">
                <a:solidFill>
                  <a:srgbClr val="2A5CEE"/>
                </a:solidFill>
                <a:latin typeface="Aeonik" panose="02010503030300000000" pitchFamily="2" charset="0"/>
                <a:cs typeface="Arial" panose="020B0604020202020204" pitchFamily="34" charset="0"/>
              </a:rPr>
              <a:t>2.</a:t>
            </a:r>
            <a:r>
              <a:rPr lang="nl-NL" sz="3600" b="0" i="0" u="none" strike="noStrike" baseline="0" dirty="0">
                <a:effectLst/>
              </a:rPr>
              <a:t> </a:t>
            </a:r>
            <a:r>
              <a:rPr lang="nl-NL" sz="3600" b="0" i="0" u="none" strike="noStrike" baseline="0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</a:rPr>
              <a:t>Wat verwacht u van uw orderpositie dit kwartaal vergeleken met hetzelfde kwartaal vorig jaar?</a:t>
            </a:r>
            <a:r>
              <a:rPr lang="nl-NL" sz="3600" b="0" i="0" u="none" strike="noStrike" baseline="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endParaRPr lang="nl-NL" sz="3600" b="0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algn="ctr" rtl="0">
              <a:defRPr sz="1400" b="0" i="0" u="none" strike="noStrike" kern="1200" spc="0" baseline="0">
                <a:solidFill>
                  <a:sysClr val="windowText" lastClr="000000">
                    <a:lumMod val="65000"/>
                    <a:lumOff val="35000"/>
                  </a:sysClr>
                </a:solidFill>
                <a:latin typeface="+mn-lt"/>
                <a:ea typeface="+mn-ea"/>
                <a:cs typeface="+mn-cs"/>
              </a:defRPr>
            </a:pPr>
            <a:endParaRPr lang="nl-NL" sz="3600" b="0" dirty="0"/>
          </a:p>
          <a:p>
            <a:endParaRPr lang="en-GB" sz="3600" dirty="0">
              <a:latin typeface="Aeonik" panose="02010503030300000000" pitchFamily="2" charset="0"/>
              <a:cs typeface="Arial" panose="020B0604020202020204" pitchFamily="34" charset="0"/>
            </a:endParaRPr>
          </a:p>
        </p:txBody>
      </p:sp>
      <p:pic>
        <p:nvPicPr>
          <p:cNvPr id="6" name="Afbeelding 5">
            <a:extLst>
              <a:ext uri="{FF2B5EF4-FFF2-40B4-BE49-F238E27FC236}">
                <a16:creationId xmlns:a16="http://schemas.microsoft.com/office/drawing/2014/main" id="{613E175A-9DE9-A41F-24EF-77486F7AC41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7502769" y="6054017"/>
            <a:ext cx="4243754" cy="289726"/>
          </a:xfrm>
          <a:prstGeom prst="rect">
            <a:avLst/>
          </a:prstGeom>
        </p:spPr>
      </p:pic>
      <p:graphicFrame>
        <p:nvGraphicFramePr>
          <p:cNvPr id="4" name="Grafiek 3">
            <a:extLst>
              <a:ext uri="{FF2B5EF4-FFF2-40B4-BE49-F238E27FC236}">
                <a16:creationId xmlns:a16="http://schemas.microsoft.com/office/drawing/2014/main" id="{482FBE0B-0345-467F-B70D-E6EE15952B4D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762671895"/>
              </p:ext>
            </p:extLst>
          </p:nvPr>
        </p:nvGraphicFramePr>
        <p:xfrm>
          <a:off x="1354347" y="1985962"/>
          <a:ext cx="9471804" cy="39058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388285283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52E1BC-C498-0D8A-3C60-FF87C1D842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vak 1">
            <a:extLst>
              <a:ext uri="{FF2B5EF4-FFF2-40B4-BE49-F238E27FC236}">
                <a16:creationId xmlns:a16="http://schemas.microsoft.com/office/drawing/2014/main" id="{DED44492-CA8A-1C6A-0E7E-C7E549CADA82}"/>
              </a:ext>
            </a:extLst>
          </p:cNvPr>
          <p:cNvSpPr txBox="1"/>
          <p:nvPr/>
        </p:nvSpPr>
        <p:spPr>
          <a:xfrm>
            <a:off x="931364" y="514257"/>
            <a:ext cx="1054176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0">
              <a:defRPr sz="1400" b="0" i="0" u="none" strike="noStrike" kern="1200" spc="0" baseline="0">
                <a:solidFill>
                  <a:prstClr val="black">
                    <a:lumMod val="65000"/>
                    <a:lumOff val="35000"/>
                  </a:prstClr>
                </a:solidFill>
                <a:latin typeface="+mn-lt"/>
                <a:ea typeface="+mn-ea"/>
                <a:cs typeface="+mn-cs"/>
              </a:defRPr>
            </a:pPr>
            <a:r>
              <a:rPr lang="nl-NL" sz="3600" dirty="0">
                <a:solidFill>
                  <a:srgbClr val="2A5CEE"/>
                </a:solidFill>
                <a:latin typeface="Aeonik" panose="02010503030300000000" pitchFamily="2" charset="0"/>
                <a:cs typeface="Arial" panose="020B0604020202020204" pitchFamily="34" charset="0"/>
              </a:rPr>
              <a:t>3.</a:t>
            </a:r>
            <a:r>
              <a:rPr lang="nl-NL" sz="3600" b="0" i="0" u="none" strike="noStrike" baseline="0" dirty="0">
                <a:effectLst/>
              </a:rPr>
              <a:t> </a:t>
            </a:r>
            <a:r>
              <a:rPr lang="nl-NL" sz="3600" b="0" i="0" u="none" strike="noStrike" baseline="0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</a:rPr>
              <a:t>Hoe was uw totale omzet afgelopen kwartaal ten opzichte van hetzelfde kwartaal vorig jaar?</a:t>
            </a:r>
            <a:r>
              <a:rPr lang="nl-NL" sz="3600" b="0" i="0" u="none" strike="noStrike" baseline="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endParaRPr lang="nl-NL" sz="2800" b="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pic>
        <p:nvPicPr>
          <p:cNvPr id="6" name="Afbeelding 5">
            <a:extLst>
              <a:ext uri="{FF2B5EF4-FFF2-40B4-BE49-F238E27FC236}">
                <a16:creationId xmlns:a16="http://schemas.microsoft.com/office/drawing/2014/main" id="{FAFA506F-F794-8609-BFAA-E511ED74608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7502769" y="6054017"/>
            <a:ext cx="4243754" cy="289726"/>
          </a:xfrm>
          <a:prstGeom prst="rect">
            <a:avLst/>
          </a:prstGeom>
        </p:spPr>
      </p:pic>
      <p:graphicFrame>
        <p:nvGraphicFramePr>
          <p:cNvPr id="3" name="Grafiek 2">
            <a:extLst>
              <a:ext uri="{FF2B5EF4-FFF2-40B4-BE49-F238E27FC236}">
                <a16:creationId xmlns:a16="http://schemas.microsoft.com/office/drawing/2014/main" id="{6415540B-9EE0-4AE0-9087-16C0229213B1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894350872"/>
              </p:ext>
            </p:extLst>
          </p:nvPr>
        </p:nvGraphicFramePr>
        <p:xfrm>
          <a:off x="1345721" y="1985962"/>
          <a:ext cx="9523562" cy="388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215688913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3781524-1C7F-6FD4-498F-DADFED24B2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vak 1">
            <a:extLst>
              <a:ext uri="{FF2B5EF4-FFF2-40B4-BE49-F238E27FC236}">
                <a16:creationId xmlns:a16="http://schemas.microsoft.com/office/drawing/2014/main" id="{F6FEE46B-ACDD-C640-BC70-CB6A512B33FB}"/>
              </a:ext>
            </a:extLst>
          </p:cNvPr>
          <p:cNvSpPr txBox="1"/>
          <p:nvPr/>
        </p:nvSpPr>
        <p:spPr>
          <a:xfrm>
            <a:off x="931364" y="514257"/>
            <a:ext cx="9921363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0">
              <a:defRPr sz="1400" b="0" i="0" u="none" strike="noStrike" kern="1200" spc="0" baseline="0">
                <a:solidFill>
                  <a:prstClr val="black">
                    <a:lumMod val="65000"/>
                    <a:lumOff val="35000"/>
                  </a:prstClr>
                </a:solidFill>
                <a:latin typeface="+mn-lt"/>
                <a:ea typeface="+mn-ea"/>
                <a:cs typeface="+mn-cs"/>
              </a:defRPr>
            </a:pPr>
            <a:r>
              <a:rPr lang="nl-NL" sz="3600" dirty="0">
                <a:solidFill>
                  <a:srgbClr val="2A5CEE"/>
                </a:solidFill>
                <a:latin typeface="Aeonik" panose="02010503030300000000" pitchFamily="2" charset="0"/>
                <a:cs typeface="Arial" panose="020B0604020202020204" pitchFamily="34" charset="0"/>
              </a:rPr>
              <a:t>4.</a:t>
            </a:r>
            <a:r>
              <a:rPr lang="nl-NL" sz="3600" b="0" i="0" u="none" strike="noStrike" baseline="0" dirty="0">
                <a:effectLst/>
              </a:rPr>
              <a:t> </a:t>
            </a:r>
            <a:r>
              <a:rPr lang="nl-NL" sz="3600" b="0" i="0" u="none" strike="noStrike" baseline="0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</a:rPr>
              <a:t>Wat verwacht u van uw omzet dit kwartaal vergeleken met hetzelfde kwartaal vorig jaar?</a:t>
            </a:r>
            <a:r>
              <a:rPr lang="nl-NL" sz="3600" b="0" i="0" u="none" strike="noStrike" baseline="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endParaRPr lang="nl-NL" sz="2800" b="0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endParaRPr lang="en-GB" sz="3600" dirty="0">
              <a:latin typeface="Aeonik" panose="02010503030300000000" pitchFamily="2" charset="0"/>
              <a:cs typeface="Arial" panose="020B0604020202020204" pitchFamily="34" charset="0"/>
            </a:endParaRPr>
          </a:p>
        </p:txBody>
      </p:sp>
      <p:pic>
        <p:nvPicPr>
          <p:cNvPr id="6" name="Afbeelding 5">
            <a:extLst>
              <a:ext uri="{FF2B5EF4-FFF2-40B4-BE49-F238E27FC236}">
                <a16:creationId xmlns:a16="http://schemas.microsoft.com/office/drawing/2014/main" id="{EF49AA96-7518-7AA1-6A67-06A6BCD8653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7502769" y="6054017"/>
            <a:ext cx="4243754" cy="289726"/>
          </a:xfrm>
          <a:prstGeom prst="rect">
            <a:avLst/>
          </a:prstGeom>
        </p:spPr>
      </p:pic>
      <p:graphicFrame>
        <p:nvGraphicFramePr>
          <p:cNvPr id="4" name="Grafiek 3">
            <a:extLst>
              <a:ext uri="{FF2B5EF4-FFF2-40B4-BE49-F238E27FC236}">
                <a16:creationId xmlns:a16="http://schemas.microsoft.com/office/drawing/2014/main" id="{87EB6252-529C-4F73-92C9-85E82C2A98F6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231654792"/>
              </p:ext>
            </p:extLst>
          </p:nvPr>
        </p:nvGraphicFramePr>
        <p:xfrm>
          <a:off x="1414732" y="1990724"/>
          <a:ext cx="9307902" cy="387523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387411147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4CF8D7-B930-CD12-7C35-60985510FA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vak 1">
            <a:extLst>
              <a:ext uri="{FF2B5EF4-FFF2-40B4-BE49-F238E27FC236}">
                <a16:creationId xmlns:a16="http://schemas.microsoft.com/office/drawing/2014/main" id="{1F6EC8CA-5BA1-7B40-C3F5-F429FDF47BCC}"/>
              </a:ext>
            </a:extLst>
          </p:cNvPr>
          <p:cNvSpPr txBox="1"/>
          <p:nvPr/>
        </p:nvSpPr>
        <p:spPr>
          <a:xfrm>
            <a:off x="485887" y="514257"/>
            <a:ext cx="11260636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3600" dirty="0">
                <a:solidFill>
                  <a:srgbClr val="2A5CEE"/>
                </a:solidFill>
                <a:latin typeface="Aeonik" panose="02010503030300000000" pitchFamily="2" charset="0"/>
                <a:cs typeface="Arial" panose="020B0604020202020204" pitchFamily="34" charset="0"/>
              </a:rPr>
              <a:t>5.</a:t>
            </a:r>
            <a:r>
              <a:rPr lang="nl-NL" sz="3600" b="0" i="0" u="none" strike="noStrike" baseline="0" dirty="0">
                <a:effectLst/>
              </a:rPr>
              <a:t> Hoe ontwikkelden zich uw tarieven en/of afzetprijzen in dit kwartaal?</a:t>
            </a:r>
            <a:endParaRPr lang="nl-NL" sz="2800" b="0" dirty="0"/>
          </a:p>
          <a:p>
            <a:pPr algn="ctr"/>
            <a:endParaRPr lang="nl-NL" sz="3600" b="0" dirty="0"/>
          </a:p>
          <a:p>
            <a:pPr algn="ctr"/>
            <a:endParaRPr lang="en-GB" sz="3600" dirty="0">
              <a:latin typeface="Aeonik" panose="02010503030300000000" pitchFamily="2" charset="0"/>
              <a:cs typeface="Arial" panose="020B0604020202020204" pitchFamily="34" charset="0"/>
            </a:endParaRPr>
          </a:p>
        </p:txBody>
      </p:sp>
      <p:pic>
        <p:nvPicPr>
          <p:cNvPr id="6" name="Afbeelding 5">
            <a:extLst>
              <a:ext uri="{FF2B5EF4-FFF2-40B4-BE49-F238E27FC236}">
                <a16:creationId xmlns:a16="http://schemas.microsoft.com/office/drawing/2014/main" id="{6D80BBAF-3D8E-1CAC-243E-D750404FE9C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7502769" y="6054017"/>
            <a:ext cx="4243754" cy="289726"/>
          </a:xfrm>
          <a:prstGeom prst="rect">
            <a:avLst/>
          </a:prstGeom>
        </p:spPr>
      </p:pic>
      <p:graphicFrame>
        <p:nvGraphicFramePr>
          <p:cNvPr id="4" name="Grafiek 3">
            <a:extLst>
              <a:ext uri="{FF2B5EF4-FFF2-40B4-BE49-F238E27FC236}">
                <a16:creationId xmlns:a16="http://schemas.microsoft.com/office/drawing/2014/main" id="{4E97E4A3-FDC8-4E94-87D1-7737F441C11C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26366726"/>
              </p:ext>
            </p:extLst>
          </p:nvPr>
        </p:nvGraphicFramePr>
        <p:xfrm>
          <a:off x="1354347" y="1985962"/>
          <a:ext cx="9221637" cy="39058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159853004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92F9A9A-66AA-A002-0AD6-BE3BFD88E8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vak 1">
            <a:extLst>
              <a:ext uri="{FF2B5EF4-FFF2-40B4-BE49-F238E27FC236}">
                <a16:creationId xmlns:a16="http://schemas.microsoft.com/office/drawing/2014/main" id="{52675FEE-ADF9-2385-8DE0-199BB7318060}"/>
              </a:ext>
            </a:extLst>
          </p:cNvPr>
          <p:cNvSpPr txBox="1"/>
          <p:nvPr/>
        </p:nvSpPr>
        <p:spPr>
          <a:xfrm>
            <a:off x="931364" y="514258"/>
            <a:ext cx="978281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0">
              <a:defRPr sz="1400" b="0" i="0" u="none" strike="noStrike" kern="1200" spc="0" baseline="0">
                <a:solidFill>
                  <a:prstClr val="black">
                    <a:lumMod val="65000"/>
                    <a:lumOff val="35000"/>
                  </a:prstClr>
                </a:solidFill>
                <a:latin typeface="+mn-lt"/>
                <a:ea typeface="+mn-ea"/>
                <a:cs typeface="+mn-cs"/>
              </a:defRPr>
            </a:pPr>
            <a:r>
              <a:rPr lang="nl-NL" sz="3600" dirty="0">
                <a:solidFill>
                  <a:srgbClr val="2A5CEE"/>
                </a:solidFill>
                <a:latin typeface="Aeonik" panose="02010503030300000000" pitchFamily="2" charset="0"/>
                <a:cs typeface="Arial" panose="020B0604020202020204" pitchFamily="34" charset="0"/>
              </a:rPr>
              <a:t>6.</a:t>
            </a:r>
            <a:r>
              <a:rPr lang="nl-NL" sz="3600" b="0" i="0" u="none" strike="noStrike" baseline="0" dirty="0">
                <a:effectLst/>
              </a:rPr>
              <a:t> </a:t>
            </a:r>
            <a:r>
              <a:rPr lang="nl-NL" sz="36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Welke kansen ziet u voor uw bedrijf bestaan?</a:t>
            </a:r>
          </a:p>
          <a:p>
            <a:endParaRPr lang="en-GB" sz="3600" dirty="0">
              <a:latin typeface="Aeonik" panose="02010503030300000000" pitchFamily="2" charset="0"/>
              <a:cs typeface="Arial" panose="020B0604020202020204" pitchFamily="34" charset="0"/>
            </a:endParaRPr>
          </a:p>
        </p:txBody>
      </p:sp>
      <p:pic>
        <p:nvPicPr>
          <p:cNvPr id="6" name="Afbeelding 5">
            <a:extLst>
              <a:ext uri="{FF2B5EF4-FFF2-40B4-BE49-F238E27FC236}">
                <a16:creationId xmlns:a16="http://schemas.microsoft.com/office/drawing/2014/main" id="{E0A20E9F-36CF-EEC6-52A4-D68BD570773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7502769" y="6054017"/>
            <a:ext cx="4243754" cy="289726"/>
          </a:xfrm>
          <a:prstGeom prst="rect">
            <a:avLst/>
          </a:prstGeom>
        </p:spPr>
      </p:pic>
      <p:graphicFrame>
        <p:nvGraphicFramePr>
          <p:cNvPr id="4" name="Grafiek 3">
            <a:extLst>
              <a:ext uri="{FF2B5EF4-FFF2-40B4-BE49-F238E27FC236}">
                <a16:creationId xmlns:a16="http://schemas.microsoft.com/office/drawing/2014/main" id="{4F2140B5-F524-4E34-8547-237CC4968299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737061674"/>
              </p:ext>
            </p:extLst>
          </p:nvPr>
        </p:nvGraphicFramePr>
        <p:xfrm>
          <a:off x="1302589" y="1955345"/>
          <a:ext cx="9411593" cy="38933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336808655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FDACD1-0A6F-9FD4-9A1F-BEAD38C2FB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vak 1">
            <a:extLst>
              <a:ext uri="{FF2B5EF4-FFF2-40B4-BE49-F238E27FC236}">
                <a16:creationId xmlns:a16="http://schemas.microsoft.com/office/drawing/2014/main" id="{5B9FDED8-B97D-5077-1C9C-9437D1C30296}"/>
              </a:ext>
            </a:extLst>
          </p:cNvPr>
          <p:cNvSpPr txBox="1"/>
          <p:nvPr/>
        </p:nvSpPr>
        <p:spPr>
          <a:xfrm>
            <a:off x="359434" y="514257"/>
            <a:ext cx="11473132" cy="52014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3600" dirty="0">
                <a:solidFill>
                  <a:srgbClr val="2A5CEE"/>
                </a:solidFill>
                <a:latin typeface="Aeonik" panose="02010503030300000000" pitchFamily="2" charset="0"/>
                <a:cs typeface="Arial" panose="020B0604020202020204" pitchFamily="34" charset="0"/>
              </a:rPr>
              <a:t>6.</a:t>
            </a:r>
            <a:r>
              <a:rPr lang="nl-NL" sz="3600" b="0" i="0" u="none" strike="noStrike" baseline="0" dirty="0">
                <a:effectLst/>
              </a:rPr>
              <a:t> Toelichting: Anders, namelijk</a:t>
            </a:r>
            <a:endParaRPr lang="nl-NL" sz="3600" b="0" dirty="0"/>
          </a:p>
          <a:p>
            <a:r>
              <a:rPr lang="nl-NL" sz="2000" b="1" dirty="0">
                <a:latin typeface="Aeonik" panose="02010503030300000000" pitchFamily="2" charset="0"/>
                <a:cs typeface="Arial" panose="020B0604020202020204" pitchFamily="34" charset="0"/>
              </a:rPr>
              <a:t>Q3 2025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l-NL" sz="2000" dirty="0">
                <a:latin typeface="Aeonik" panose="02010503030300000000" pitchFamily="2" charset="0"/>
                <a:cs typeface="Arial" panose="020B0604020202020204" pitchFamily="34" charset="0"/>
              </a:rPr>
              <a:t>NVT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nl-NL" sz="2000" dirty="0">
              <a:latin typeface="Aeonik" panose="02010503030300000000" pitchFamily="2" charset="0"/>
              <a:cs typeface="Arial" panose="020B0604020202020204" pitchFamily="34" charset="0"/>
            </a:endParaRPr>
          </a:p>
          <a:p>
            <a:r>
              <a:rPr lang="nl-NL" sz="2000" b="1" dirty="0">
                <a:latin typeface="Aeonik" panose="02010503030300000000" pitchFamily="2" charset="0"/>
                <a:cs typeface="Arial" panose="020B0604020202020204" pitchFamily="34" charset="0"/>
              </a:rPr>
              <a:t>Q4 2025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l-NL" sz="2000" dirty="0">
                <a:latin typeface="Aeonik" panose="02010503030300000000" pitchFamily="2" charset="0"/>
                <a:cs typeface="Arial" panose="020B0604020202020204" pitchFamily="34" charset="0"/>
              </a:rPr>
              <a:t>CBAM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l-NL" sz="2000" dirty="0">
                <a:latin typeface="Aeonik" panose="02010503030300000000" pitchFamily="2" charset="0"/>
                <a:cs typeface="Arial" panose="020B0604020202020204" pitchFamily="34" charset="0"/>
              </a:rPr>
              <a:t>Klant specifieke oplossingen en innovaties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nl-NL" sz="2000" dirty="0">
              <a:latin typeface="Aeonik" panose="02010503030300000000" pitchFamily="2" charset="0"/>
              <a:cs typeface="Arial" panose="020B0604020202020204" pitchFamily="34" charset="0"/>
            </a:endParaRPr>
          </a:p>
          <a:p>
            <a:r>
              <a:rPr lang="nl-NL" sz="2000" b="1" dirty="0">
                <a:latin typeface="Aeonik" panose="02010503030300000000" pitchFamily="2" charset="0"/>
                <a:cs typeface="Arial" panose="020B0604020202020204" pitchFamily="34" charset="0"/>
              </a:rPr>
              <a:t>Q1 2026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l-NL" sz="2000" dirty="0">
                <a:latin typeface="Aeonik" panose="02010503030300000000" pitchFamily="2" charset="0"/>
                <a:cs typeface="Arial" panose="020B0604020202020204" pitchFamily="34" charset="0"/>
              </a:rPr>
              <a:t>Defensie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nl-NL" sz="2000" dirty="0">
              <a:latin typeface="Aeonik" panose="02010503030300000000" pitchFamily="2" charset="0"/>
              <a:cs typeface="Arial" panose="020B0604020202020204" pitchFamily="34" charset="0"/>
            </a:endParaRPr>
          </a:p>
          <a:p>
            <a:r>
              <a:rPr lang="nl-NL" sz="2000" b="1" dirty="0">
                <a:latin typeface="Aeonik" panose="02010503030300000000" pitchFamily="2" charset="0"/>
                <a:cs typeface="Arial" panose="020B0604020202020204" pitchFamily="34" charset="0"/>
              </a:rPr>
              <a:t>Q2 2026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l-NL" sz="2000" dirty="0">
                <a:latin typeface="Aeonik" panose="02010503030300000000" pitchFamily="2" charset="0"/>
                <a:cs typeface="Arial" panose="020B0604020202020204" pitchFamily="34" charset="0"/>
              </a:rPr>
              <a:t>-------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nl-NL" sz="2000" dirty="0">
              <a:latin typeface="Aeonik" panose="02010503030300000000" pitchFamily="2" charset="0"/>
              <a:cs typeface="Arial" panose="020B0604020202020204" pitchFamily="34" charset="0"/>
            </a:endParaRPr>
          </a:p>
          <a:p>
            <a:endParaRPr lang="en-GB" sz="3600" dirty="0">
              <a:latin typeface="Aeonik" panose="02010503030300000000" pitchFamily="2" charset="0"/>
              <a:cs typeface="Arial" panose="020B0604020202020204" pitchFamily="34" charset="0"/>
            </a:endParaRPr>
          </a:p>
        </p:txBody>
      </p:sp>
      <p:pic>
        <p:nvPicPr>
          <p:cNvPr id="6" name="Afbeelding 5">
            <a:extLst>
              <a:ext uri="{FF2B5EF4-FFF2-40B4-BE49-F238E27FC236}">
                <a16:creationId xmlns:a16="http://schemas.microsoft.com/office/drawing/2014/main" id="{DAC968DF-540D-09E7-3B82-3044761499C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7502769" y="6054017"/>
            <a:ext cx="4243754" cy="2897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491885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1197AE-608D-D055-5E8F-E4220513F6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vak 1">
            <a:extLst>
              <a:ext uri="{FF2B5EF4-FFF2-40B4-BE49-F238E27FC236}">
                <a16:creationId xmlns:a16="http://schemas.microsoft.com/office/drawing/2014/main" id="{61968C2C-1A8D-41EF-C89E-2429D42A764B}"/>
              </a:ext>
            </a:extLst>
          </p:cNvPr>
          <p:cNvSpPr txBox="1"/>
          <p:nvPr/>
        </p:nvSpPr>
        <p:spPr>
          <a:xfrm>
            <a:off x="471055" y="514257"/>
            <a:ext cx="11610109" cy="23213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3600" dirty="0">
                <a:solidFill>
                  <a:srgbClr val="2A5CEE"/>
                </a:solidFill>
                <a:latin typeface="Aeonik" panose="02010503030300000000" pitchFamily="2" charset="0"/>
                <a:cs typeface="Arial" panose="020B0604020202020204" pitchFamily="34" charset="0"/>
              </a:rPr>
              <a:t>7.</a:t>
            </a:r>
            <a:r>
              <a:rPr lang="nl-NL" sz="3600" b="0" i="0" u="none" strike="noStrike" baseline="0" dirty="0">
                <a:effectLst/>
              </a:rPr>
              <a:t> </a:t>
            </a:r>
            <a:r>
              <a:rPr lang="nl-NL" sz="3600" b="0" i="0" u="none" strike="noStrike" baseline="0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</a:rPr>
              <a:t>Welke dreiging heeft momenteel de grootste impact op jouw organisatie of verwacht je in de nabije toekomst?</a:t>
            </a:r>
            <a:r>
              <a:rPr lang="nl-NL" sz="3600" b="0" i="0" u="none" strike="noStrike" baseline="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endParaRPr lang="nl-NL" sz="2800" b="0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endParaRPr lang="nl-NL" sz="3600" b="0" dirty="0"/>
          </a:p>
          <a:p>
            <a:endParaRPr lang="en-GB" sz="3600" dirty="0">
              <a:latin typeface="Aeonik" panose="02010503030300000000" pitchFamily="2" charset="0"/>
              <a:cs typeface="Arial" panose="020B0604020202020204" pitchFamily="34" charset="0"/>
            </a:endParaRPr>
          </a:p>
        </p:txBody>
      </p:sp>
      <p:pic>
        <p:nvPicPr>
          <p:cNvPr id="6" name="Afbeelding 5">
            <a:extLst>
              <a:ext uri="{FF2B5EF4-FFF2-40B4-BE49-F238E27FC236}">
                <a16:creationId xmlns:a16="http://schemas.microsoft.com/office/drawing/2014/main" id="{6EFDE73C-D6DD-C16C-01DB-8F2065D494D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7502769" y="6054017"/>
            <a:ext cx="4243754" cy="289726"/>
          </a:xfrm>
          <a:prstGeom prst="rect">
            <a:avLst/>
          </a:prstGeom>
        </p:spPr>
      </p:pic>
      <p:graphicFrame>
        <p:nvGraphicFramePr>
          <p:cNvPr id="3" name="Grafiek 2">
            <a:extLst>
              <a:ext uri="{FF2B5EF4-FFF2-40B4-BE49-F238E27FC236}">
                <a16:creationId xmlns:a16="http://schemas.microsoft.com/office/drawing/2014/main" id="{7CA80C9B-D294-4F8F-9E18-BE846EFD9702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550860807"/>
              </p:ext>
            </p:extLst>
          </p:nvPr>
        </p:nvGraphicFramePr>
        <p:xfrm>
          <a:off x="1043795" y="2242867"/>
          <a:ext cx="9782355" cy="381114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4242802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0205DF-3753-9B55-F81E-8D88B5D9EB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vak 1">
            <a:extLst>
              <a:ext uri="{FF2B5EF4-FFF2-40B4-BE49-F238E27FC236}">
                <a16:creationId xmlns:a16="http://schemas.microsoft.com/office/drawing/2014/main" id="{46E621D4-2C21-F817-A1BA-E9BC21FB5908}"/>
              </a:ext>
            </a:extLst>
          </p:cNvPr>
          <p:cNvSpPr txBox="1"/>
          <p:nvPr/>
        </p:nvSpPr>
        <p:spPr>
          <a:xfrm>
            <a:off x="359434" y="514257"/>
            <a:ext cx="11473132" cy="27392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3600" dirty="0">
                <a:solidFill>
                  <a:srgbClr val="2A5CEE"/>
                </a:solidFill>
                <a:latin typeface="Aeonik" panose="02010503030300000000" pitchFamily="2" charset="0"/>
                <a:cs typeface="Arial" panose="020B0604020202020204" pitchFamily="34" charset="0"/>
              </a:rPr>
              <a:t>8.</a:t>
            </a:r>
            <a:r>
              <a:rPr lang="nl-NL" sz="3600" b="0" i="0" u="none" strike="noStrike" baseline="0" dirty="0">
                <a:effectLst/>
              </a:rPr>
              <a:t> </a:t>
            </a:r>
            <a:r>
              <a:rPr lang="nl-NL" sz="3600" dirty="0"/>
              <a:t>Op welke van de volgende dreigingen heeft jouw organisatie zich actief voorbereid?</a:t>
            </a:r>
          </a:p>
          <a:p>
            <a:pPr algn="ctr"/>
            <a:endParaRPr lang="nl-NL" sz="2800" b="0" dirty="0"/>
          </a:p>
          <a:p>
            <a:endParaRPr lang="nl-NL" sz="3600" b="0" dirty="0"/>
          </a:p>
          <a:p>
            <a:endParaRPr lang="en-GB" sz="3600" dirty="0">
              <a:latin typeface="Aeonik" panose="02010503030300000000" pitchFamily="2" charset="0"/>
              <a:cs typeface="Arial" panose="020B0604020202020204" pitchFamily="34" charset="0"/>
            </a:endParaRPr>
          </a:p>
        </p:txBody>
      </p:sp>
      <p:pic>
        <p:nvPicPr>
          <p:cNvPr id="6" name="Afbeelding 5">
            <a:extLst>
              <a:ext uri="{FF2B5EF4-FFF2-40B4-BE49-F238E27FC236}">
                <a16:creationId xmlns:a16="http://schemas.microsoft.com/office/drawing/2014/main" id="{DD90492C-99BB-74B9-E737-F01810729CC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7502769" y="6054017"/>
            <a:ext cx="4243754" cy="289726"/>
          </a:xfrm>
          <a:prstGeom prst="rect">
            <a:avLst/>
          </a:prstGeom>
        </p:spPr>
      </p:pic>
      <p:graphicFrame>
        <p:nvGraphicFramePr>
          <p:cNvPr id="4" name="Grafiek 3">
            <a:extLst>
              <a:ext uri="{FF2B5EF4-FFF2-40B4-BE49-F238E27FC236}">
                <a16:creationId xmlns:a16="http://schemas.microsoft.com/office/drawing/2014/main" id="{2B8A906C-D0E6-4FCB-976D-64853118F052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098585523"/>
              </p:ext>
            </p:extLst>
          </p:nvPr>
        </p:nvGraphicFramePr>
        <p:xfrm>
          <a:off x="1224952" y="2294625"/>
          <a:ext cx="9704716" cy="362309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2785812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013B6CD-9AE8-CC4F-D4AB-443A6E0FBD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vak 1">
            <a:extLst>
              <a:ext uri="{FF2B5EF4-FFF2-40B4-BE49-F238E27FC236}">
                <a16:creationId xmlns:a16="http://schemas.microsoft.com/office/drawing/2014/main" id="{12312D9F-C0E0-82BC-B272-AB611E4D190B}"/>
              </a:ext>
            </a:extLst>
          </p:cNvPr>
          <p:cNvSpPr txBox="1"/>
          <p:nvPr/>
        </p:nvSpPr>
        <p:spPr>
          <a:xfrm>
            <a:off x="359434" y="514257"/>
            <a:ext cx="11473132" cy="82484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3600" dirty="0">
                <a:solidFill>
                  <a:srgbClr val="2A5CEE"/>
                </a:solidFill>
                <a:latin typeface="Aeonik" panose="02010503030300000000" pitchFamily="2" charset="0"/>
                <a:cs typeface="Arial" panose="020B0604020202020204" pitchFamily="34" charset="0"/>
              </a:rPr>
              <a:t>9.</a:t>
            </a:r>
            <a:r>
              <a:rPr lang="nl-NL" sz="3600" b="0" i="0" u="none" strike="noStrike" baseline="0" dirty="0">
                <a:effectLst/>
              </a:rPr>
              <a:t> Waar zou FHI en/ of andere leden uw organisatie mee kunnen helpen?</a:t>
            </a:r>
            <a:endParaRPr lang="nl-NL" sz="3600" b="0" dirty="0"/>
          </a:p>
          <a:p>
            <a:endParaRPr lang="nl-NL" sz="2000" dirty="0">
              <a:latin typeface="Aeonik" panose="02010503030300000000" pitchFamily="2" charset="0"/>
              <a:cs typeface="Arial" panose="020B0604020202020204" pitchFamily="34" charset="0"/>
            </a:endParaRPr>
          </a:p>
          <a:p>
            <a:r>
              <a:rPr lang="nl-NL" sz="2000" b="1" dirty="0">
                <a:latin typeface="Aeonik" panose="02010503030300000000" pitchFamily="2" charset="0"/>
                <a:cs typeface="Arial" panose="020B0604020202020204" pitchFamily="34" charset="0"/>
              </a:rPr>
              <a:t>Q3 2025	</a:t>
            </a:r>
            <a:r>
              <a:rPr lang="nl-NL" sz="2000" dirty="0">
                <a:latin typeface="Aeonik" panose="02010503030300000000" pitchFamily="2" charset="0"/>
                <a:cs typeface="Arial" panose="020B0604020202020204" pitchFamily="34" charset="0"/>
              </a:rPr>
              <a:t>											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l-NL" dirty="0">
                <a:latin typeface="Aeonik" panose="02010503030300000000" pitchFamily="2" charset="0"/>
                <a:cs typeface="Arial" panose="020B0604020202020204" pitchFamily="34" charset="0"/>
              </a:rPr>
              <a:t>Standaardisatie van tenderaanvragen 				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l-NL" dirty="0">
                <a:latin typeface="Aeonik" panose="02010503030300000000" pitchFamily="2" charset="0"/>
                <a:cs typeface="Arial" panose="020B0604020202020204" pitchFamily="34" charset="0"/>
              </a:rPr>
              <a:t>Uitvraag salaris branche specifieke functies</a:t>
            </a:r>
            <a:r>
              <a:rPr lang="nl-NL" sz="2000" dirty="0">
                <a:latin typeface="Aeonik" panose="02010503030300000000" pitchFamily="2" charset="0"/>
                <a:cs typeface="Arial" panose="020B0604020202020204" pitchFamily="34" charset="0"/>
              </a:rPr>
              <a:t>							</a:t>
            </a:r>
          </a:p>
          <a:p>
            <a:r>
              <a:rPr lang="nl-NL" sz="2000" b="1" dirty="0">
                <a:latin typeface="Aeonik" panose="02010503030300000000" pitchFamily="2" charset="0"/>
                <a:cs typeface="Arial" panose="020B0604020202020204" pitchFamily="34" charset="0"/>
              </a:rPr>
              <a:t>Q4 2025	</a:t>
            </a:r>
            <a:r>
              <a:rPr lang="nl-NL" sz="2000" dirty="0">
                <a:latin typeface="Aeonik" panose="02010503030300000000" pitchFamily="2" charset="0"/>
                <a:cs typeface="Arial" panose="020B0604020202020204" pitchFamily="34" charset="0"/>
              </a:rPr>
              <a:t>											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l-NL" dirty="0">
                <a:latin typeface="Aeonik" panose="02010503030300000000" pitchFamily="2" charset="0"/>
                <a:cs typeface="Arial" panose="020B0604020202020204" pitchFamily="34" charset="0"/>
              </a:rPr>
              <a:t>Brug tussen overheid en leden op gebied van wetgeving en gestelde eisen in </a:t>
            </a:r>
            <a:r>
              <a:rPr lang="nl-NL" dirty="0" err="1">
                <a:latin typeface="Aeonik" panose="02010503030300000000" pitchFamily="2" charset="0"/>
                <a:cs typeface="Arial" panose="020B0604020202020204" pitchFamily="34" charset="0"/>
              </a:rPr>
              <a:t>oa</a:t>
            </a:r>
            <a:r>
              <a:rPr lang="nl-NL" dirty="0">
                <a:latin typeface="Aeonik" panose="02010503030300000000" pitchFamily="2" charset="0"/>
                <a:cs typeface="Arial" panose="020B0604020202020204" pitchFamily="34" charset="0"/>
              </a:rPr>
              <a:t> tenders. 		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l-NL" dirty="0">
                <a:latin typeface="Aeonik" panose="02010503030300000000" pitchFamily="2" charset="0"/>
                <a:cs typeface="Arial" panose="020B0604020202020204" pitchFamily="34" charset="0"/>
              </a:rPr>
              <a:t>Procedure voor klantidentificatieprogramma met name voor niet-EU klanten.			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l-NL" dirty="0">
                <a:latin typeface="Aeonik" panose="02010503030300000000" pitchFamily="2" charset="0"/>
                <a:cs typeface="Arial" panose="020B0604020202020204" pitchFamily="34" charset="0"/>
              </a:rPr>
              <a:t>Salarisonderzoek in lab markt									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l-NL" dirty="0">
                <a:latin typeface="Aeonik" panose="02010503030300000000" pitchFamily="2" charset="0"/>
                <a:cs typeface="Arial" panose="020B0604020202020204" pitchFamily="34" charset="0"/>
              </a:rPr>
              <a:t>Pro actieve benadering overheid over wat onze Industrie kan toevoegen in een snel veranderend landschap (automatisering en AI ontwikkeling)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l-NL" dirty="0">
                <a:latin typeface="Aeonik" panose="02010503030300000000" pitchFamily="2" charset="0"/>
                <a:cs typeface="Arial" panose="020B0604020202020204" pitchFamily="34" charset="0"/>
              </a:rPr>
              <a:t>Inzichten in economisch landschap</a:t>
            </a:r>
          </a:p>
          <a:p>
            <a:r>
              <a:rPr lang="nl-NL" b="1" dirty="0">
                <a:latin typeface="Aeonik" panose="02010503030300000000" pitchFamily="2" charset="0"/>
                <a:cs typeface="Arial" panose="020B0604020202020204" pitchFamily="34" charset="0"/>
              </a:rPr>
              <a:t>Q1 2026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dirty="0">
                <a:latin typeface="Aeonik" panose="02010503030300000000" pitchFamily="2" charset="0"/>
                <a:cs typeface="Arial" panose="020B0604020202020204" pitchFamily="34" charset="0"/>
              </a:rPr>
              <a:t>Inzicht geven in investeringsbeleid van onze klanten.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dirty="0">
                <a:latin typeface="Aeonik" panose="02010503030300000000" pitchFamily="2" charset="0"/>
                <a:cs typeface="Arial" panose="020B0604020202020204" pitchFamily="34" charset="0"/>
              </a:rPr>
              <a:t>Aanbesteding Universitaire ziekenhuizen.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dirty="0">
                <a:latin typeface="Aeonik" panose="02010503030300000000" pitchFamily="2" charset="0"/>
                <a:cs typeface="Arial" panose="020B0604020202020204" pitchFamily="34" charset="0"/>
              </a:rPr>
              <a:t>Inzichten in huidige marktomstandigheden.</a:t>
            </a:r>
          </a:p>
          <a:p>
            <a:r>
              <a:rPr lang="nl-NL" b="1" dirty="0">
                <a:latin typeface="Aeonik" panose="02010503030300000000" pitchFamily="2" charset="0"/>
                <a:cs typeface="Arial" panose="020B0604020202020204" pitchFamily="34" charset="0"/>
              </a:rPr>
              <a:t>Q2 2026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dirty="0">
                <a:latin typeface="Aeonik" panose="02010503030300000000" pitchFamily="2" charset="0"/>
                <a:cs typeface="Arial" panose="020B0604020202020204" pitchFamily="34" charset="0"/>
              </a:rPr>
              <a:t>-----</a:t>
            </a:r>
          </a:p>
          <a:p>
            <a:endParaRPr lang="nl-NL" b="1" dirty="0">
              <a:latin typeface="Aeonik" panose="02010503030300000000" pitchFamily="2" charset="0"/>
              <a:cs typeface="Arial" panose="020B0604020202020204" pitchFamily="34" charset="0"/>
            </a:endParaRPr>
          </a:p>
          <a:p>
            <a:endParaRPr lang="nl-NL" b="1" dirty="0">
              <a:latin typeface="Aeonik" panose="02010503030300000000" pitchFamily="2" charset="0"/>
              <a:cs typeface="Arial" panose="020B0604020202020204" pitchFamily="34" charset="0"/>
            </a:endParaRPr>
          </a:p>
          <a:p>
            <a:r>
              <a:rPr lang="nl-NL" sz="3600" dirty="0">
                <a:latin typeface="Aeonik" panose="02010503030300000000" pitchFamily="2" charset="0"/>
                <a:cs typeface="Arial" panose="020B0604020202020204" pitchFamily="34" charset="0"/>
              </a:rPr>
              <a:t>													</a:t>
            </a:r>
          </a:p>
          <a:p>
            <a:endParaRPr lang="en-GB" sz="3600" dirty="0">
              <a:latin typeface="Aeonik" panose="02010503030300000000" pitchFamily="2" charset="0"/>
              <a:cs typeface="Arial" panose="020B0604020202020204" pitchFamily="34" charset="0"/>
            </a:endParaRPr>
          </a:p>
        </p:txBody>
      </p:sp>
      <p:pic>
        <p:nvPicPr>
          <p:cNvPr id="6" name="Afbeelding 5">
            <a:extLst>
              <a:ext uri="{FF2B5EF4-FFF2-40B4-BE49-F238E27FC236}">
                <a16:creationId xmlns:a16="http://schemas.microsoft.com/office/drawing/2014/main" id="{D5275498-2DC8-1B9C-8E1F-C8A1E69A9F0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7502769" y="6054017"/>
            <a:ext cx="4243754" cy="2897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1177863"/>
      </p:ext>
    </p:extLst>
  </p:cSld>
  <p:clrMapOvr>
    <a:masterClrMapping/>
  </p:clrMapOvr>
</p:sld>
</file>

<file path=ppt/theme/theme1.xml><?xml version="1.0" encoding="utf-8"?>
<a:theme xmlns:a="http://schemas.openxmlformats.org/drawingml/2006/main" name="Kantoorthema">
  <a:themeElements>
    <a:clrScheme name="Aangepast 1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08A4BD"/>
      </a:accent1>
      <a:accent2>
        <a:srgbClr val="2DD881"/>
      </a:accent2>
      <a:accent3>
        <a:srgbClr val="FFDA56"/>
      </a:accent3>
      <a:accent4>
        <a:srgbClr val="B14AED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10430</TotalTime>
  <Words>455</Words>
  <Application>Microsoft Office PowerPoint</Application>
  <PresentationFormat>Breedbeeld</PresentationFormat>
  <Paragraphs>63</Paragraphs>
  <Slides>12</Slides>
  <Notes>11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4</vt:i4>
      </vt:variant>
      <vt:variant>
        <vt:lpstr>Thema</vt:lpstr>
      </vt:variant>
      <vt:variant>
        <vt:i4>1</vt:i4>
      </vt:variant>
      <vt:variant>
        <vt:lpstr>Diatitels</vt:lpstr>
      </vt:variant>
      <vt:variant>
        <vt:i4>12</vt:i4>
      </vt:variant>
    </vt:vector>
  </HeadingPairs>
  <TitlesOfParts>
    <vt:vector size="17" baseType="lpstr">
      <vt:lpstr>Aeonik</vt:lpstr>
      <vt:lpstr>Aptos</vt:lpstr>
      <vt:lpstr>Aptos Display</vt:lpstr>
      <vt:lpstr>Arial</vt:lpstr>
      <vt:lpstr>Kantoorthema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>Eline te Velde</dc:creator>
  <cp:lastModifiedBy>Jeroen Peelen</cp:lastModifiedBy>
  <cp:revision>95</cp:revision>
  <dcterms:created xsi:type="dcterms:W3CDTF">2024-03-22T14:41:20Z</dcterms:created>
  <dcterms:modified xsi:type="dcterms:W3CDTF">2026-08-31T13:49:34Z</dcterms:modified>
</cp:coreProperties>
</file>