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6" r:id="rId4"/>
    <p:sldId id="259" r:id="rId5"/>
    <p:sldId id="260" r:id="rId6"/>
    <p:sldId id="277" r:id="rId7"/>
    <p:sldId id="269" r:id="rId8"/>
    <p:sldId id="261" r:id="rId9"/>
    <p:sldId id="263" r:id="rId10"/>
    <p:sldId id="274" r:id="rId11"/>
    <p:sldId id="266" r:id="rId12"/>
    <p:sldId id="264" r:id="rId13"/>
    <p:sldId id="265" r:id="rId14"/>
    <p:sldId id="268" r:id="rId15"/>
    <p:sldId id="267" r:id="rId16"/>
    <p:sldId id="270" r:id="rId17"/>
    <p:sldId id="271" r:id="rId18"/>
    <p:sldId id="282" r:id="rId19"/>
    <p:sldId id="272" r:id="rId20"/>
    <p:sldId id="273" r:id="rId21"/>
    <p:sldId id="275" r:id="rId22"/>
    <p:sldId id="278" r:id="rId23"/>
    <p:sldId id="281" r:id="rId24"/>
    <p:sldId id="279" r:id="rId25"/>
    <p:sldId id="262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2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35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4DAF-E638-4D8C-88FE-3A316320C60C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414E-E1A1-4DB1-AE4E-44BA1D244F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358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405D-6492-4FC9-AC8E-30E8CF00A3F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9167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2825" cy="34274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Sealing especially</a:t>
            </a:r>
            <a:r>
              <a:rPr lang="en-US" baseline="0" dirty="0" smtClean="0"/>
              <a:t> important at low densities, start up situations (slope is very flat, meaning low resistance of gaps)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Pay attention to the competition. Minkels is extending compared to </a:t>
            </a:r>
            <a:r>
              <a:rPr lang="en-US" baseline="0" smtClean="0"/>
              <a:t>the competition.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933C5-1E5E-435D-BFD4-BADE9CA9AFA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87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6030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105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3736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3573F8F-B883-42DD-A89F-9C650566DD16}" type="slidenum">
              <a:rPr lang="fr-FR"/>
              <a:pPr>
                <a:defRPr/>
              </a:pPr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3519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855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000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922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265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326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4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5580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1132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FBAE-CB8F-4E5F-A21C-FB2662E195E3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3702-8139-4619-9578-A6020295399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048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3jtvaAQ-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file:///\\Users\ellipse87\Desktop\Visuels%20ppt\Pointille&#769;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20359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Optimalisatie bestaand datacenter: Atos verbetert energie efficiëntie elk jaar met 5%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Atos: Leon Emmen</a:t>
            </a:r>
          </a:p>
          <a:p>
            <a:r>
              <a:rPr lang="nl-NL" dirty="0" smtClean="0"/>
              <a:t>Minkels: Niek van der Pas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Eindhoven </a:t>
            </a:r>
            <a:endParaRPr lang="nl-NL" noProof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1200151"/>
            <a:ext cx="3890321" cy="27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571184" cy="857250"/>
          </a:xfrm>
        </p:spPr>
        <p:txBody>
          <a:bodyPr/>
          <a:lstStyle/>
          <a:p>
            <a:r>
              <a:rPr lang="nl-NL" noProof="0" dirty="0" smtClean="0"/>
              <a:t>Besparingsmaatregelen </a:t>
            </a:r>
            <a:r>
              <a:rPr lang="nl-NL" sz="2800" noProof="0" dirty="0" smtClean="0"/>
              <a:t>2009-2012</a:t>
            </a:r>
            <a:endParaRPr lang="nl-NL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563072" cy="3394472"/>
          </a:xfrm>
        </p:spPr>
        <p:txBody>
          <a:bodyPr>
            <a:normAutofit/>
          </a:bodyPr>
          <a:lstStyle/>
          <a:p>
            <a:r>
              <a:rPr lang="nl-NL" sz="2800" noProof="0" dirty="0" smtClean="0"/>
              <a:t>Zaalverlichting achter klok</a:t>
            </a:r>
          </a:p>
          <a:p>
            <a:r>
              <a:rPr lang="nl-NL" sz="2800" noProof="0" dirty="0" smtClean="0"/>
              <a:t>Isolatie gekoelde waterleidingen </a:t>
            </a:r>
          </a:p>
          <a:p>
            <a:r>
              <a:rPr lang="nl-NL" sz="2800" noProof="0" dirty="0" smtClean="0"/>
              <a:t>Sluiten van vloeropeningen en lekkages plenum</a:t>
            </a:r>
          </a:p>
          <a:p>
            <a:r>
              <a:rPr lang="nl-NL" sz="2800" noProof="0" dirty="0" smtClean="0"/>
              <a:t>Retourluchtregeling naar inblaasregeling</a:t>
            </a:r>
            <a:endParaRPr lang="nl-NL" sz="2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347614"/>
            <a:ext cx="1147205" cy="21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2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770984" cy="3394472"/>
          </a:xfrm>
        </p:spPr>
        <p:txBody>
          <a:bodyPr>
            <a:noAutofit/>
          </a:bodyPr>
          <a:lstStyle/>
          <a:p>
            <a:r>
              <a:rPr lang="nl-NL" sz="2800" noProof="0" dirty="0" smtClean="0"/>
              <a:t>Onderzoek bij huisleverancier racks mogelijkheden</a:t>
            </a:r>
          </a:p>
          <a:p>
            <a:r>
              <a:rPr lang="nl-NL" sz="2800" noProof="0" dirty="0" smtClean="0"/>
              <a:t>Cold aisle </a:t>
            </a:r>
            <a:r>
              <a:rPr lang="nl-NL" sz="2800" dirty="0"/>
              <a:t>c</a:t>
            </a:r>
            <a:r>
              <a:rPr lang="nl-NL" sz="2800" noProof="0" dirty="0" smtClean="0"/>
              <a:t>ontainment d.m.v. retrofit koude en warme gangen</a:t>
            </a:r>
          </a:p>
          <a:p>
            <a:r>
              <a:rPr lang="nl-NL" sz="2800" noProof="0" dirty="0" smtClean="0"/>
              <a:t>Setpoint wijzigingen regelinstallatie</a:t>
            </a:r>
          </a:p>
          <a:p>
            <a:r>
              <a:rPr lang="nl-NL" sz="2800" noProof="0" dirty="0" smtClean="0"/>
              <a:t>Niet alle kennis in huis aanwezig</a:t>
            </a:r>
            <a:endParaRPr lang="nl-NL" sz="2800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104" y="814522"/>
            <a:ext cx="15728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311" y="1844867"/>
            <a:ext cx="1450678" cy="1075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Besparingsmaatregelen </a:t>
            </a:r>
            <a:r>
              <a:rPr lang="nl-NL" sz="2800" noProof="0" dirty="0" smtClean="0"/>
              <a:t>2012-ev</a:t>
            </a:r>
            <a:endParaRPr lang="nl-NL" sz="2800" noProof="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311" y="3191298"/>
            <a:ext cx="1114977" cy="743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5696" y="3194888"/>
            <a:ext cx="1127414" cy="751990"/>
          </a:xfrm>
          <a:prstGeom prst="rect">
            <a:avLst/>
          </a:prstGeom>
        </p:spPr>
      </p:pic>
      <p:pic>
        <p:nvPicPr>
          <p:cNvPr id="6148" name="Picture 4" descr="http://www.onderwijsmetkennis.nl/wp-content/uploads/2016/01/magnifying-glass-1020141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745" y="3758021"/>
            <a:ext cx="988424" cy="9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479" y="2086478"/>
            <a:ext cx="2102456" cy="136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Pilot case zaal 1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5" y="1131590"/>
            <a:ext cx="5832785" cy="3394472"/>
          </a:xfrm>
        </p:spPr>
        <p:txBody>
          <a:bodyPr>
            <a:noAutofit/>
          </a:bodyPr>
          <a:lstStyle/>
          <a:p>
            <a:r>
              <a:rPr lang="nl-NL" sz="2800" noProof="0" dirty="0" smtClean="0"/>
              <a:t>Keuze niet geheel wetenschappelijk, ook op gevoel “dit kan werken”</a:t>
            </a:r>
          </a:p>
          <a:p>
            <a:r>
              <a:rPr lang="nl-NL" sz="2800" noProof="0" dirty="0" smtClean="0"/>
              <a:t>Containment, </a:t>
            </a:r>
            <a:r>
              <a:rPr lang="nl-NL" sz="2800" dirty="0" err="1"/>
              <a:t>b</a:t>
            </a:r>
            <a:r>
              <a:rPr lang="nl-NL" sz="2800" noProof="0" dirty="0" smtClean="0"/>
              <a:t>lanking panels, inblaas setpoint verhoging</a:t>
            </a:r>
          </a:p>
          <a:p>
            <a:r>
              <a:rPr lang="nl-NL" sz="2800" noProof="0" dirty="0" smtClean="0"/>
              <a:t>Samen met Minkels berekeningen gemaakt over besparingen. Validatie case</a:t>
            </a:r>
            <a:endParaRPr lang="nl-NL" sz="2800" noProof="0" dirty="0"/>
          </a:p>
        </p:txBody>
      </p:sp>
      <p:pic>
        <p:nvPicPr>
          <p:cNvPr id="4" name="Afbeelding 10"/>
          <p:cNvPicPr/>
          <p:nvPr/>
        </p:nvPicPr>
        <p:blipFill rotWithShape="1">
          <a:blip r:embed="rId3" cstate="print"/>
          <a:srcRect l="-49966" r="49966"/>
          <a:stretch/>
        </p:blipFill>
        <p:spPr bwMode="auto">
          <a:xfrm>
            <a:off x="3445669" y="843558"/>
            <a:ext cx="5688632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albertsonnevelt.nl/assets/img/comp/albertsonnevelt.nl/kiezen-met-je-hart-7-tips-om-op-je-gevoel-af-te-gaan-3324-w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206" y="843558"/>
            <a:ext cx="2033412" cy="19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5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Zaal 2 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842992" cy="3394472"/>
          </a:xfrm>
        </p:spPr>
        <p:txBody>
          <a:bodyPr>
            <a:normAutofit/>
          </a:bodyPr>
          <a:lstStyle/>
          <a:p>
            <a:r>
              <a:rPr lang="nl-NL" sz="2800" noProof="0" dirty="0" smtClean="0"/>
              <a:t>Met behulp van pilot resultaat redelijk snel de </a:t>
            </a:r>
            <a:r>
              <a:rPr lang="nl-NL" sz="2800" dirty="0" smtClean="0"/>
              <a:t>business case</a:t>
            </a:r>
            <a:r>
              <a:rPr lang="nl-NL" sz="2800" noProof="0" dirty="0" smtClean="0"/>
              <a:t> voor zaal 2 gemaakt</a:t>
            </a:r>
          </a:p>
          <a:p>
            <a:r>
              <a:rPr lang="nl-NL" sz="2800" noProof="0" dirty="0" smtClean="0"/>
              <a:t>Minkels betrokken bij meer metingen </a:t>
            </a:r>
          </a:p>
          <a:p>
            <a:pPr lvl="1"/>
            <a:r>
              <a:rPr lang="nl-NL" noProof="0" dirty="0" smtClean="0"/>
              <a:t>start validatie ROI tool Minkels  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47614"/>
            <a:ext cx="251196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2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Resultaat 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338936" cy="3394472"/>
          </a:xfrm>
        </p:spPr>
        <p:txBody>
          <a:bodyPr>
            <a:normAutofit/>
          </a:bodyPr>
          <a:lstStyle/>
          <a:p>
            <a:r>
              <a:rPr lang="nl-NL" sz="2800" noProof="0" dirty="0" smtClean="0"/>
              <a:t>Berekeningen en metingen gaven een ROI van 2 jaar</a:t>
            </a:r>
          </a:p>
          <a:p>
            <a:r>
              <a:rPr lang="nl-NL" sz="2800" noProof="0" dirty="0" smtClean="0"/>
              <a:t>Investering € 100.000 besparing € 50.000 per jaar</a:t>
            </a:r>
            <a:endParaRPr lang="nl-NL" sz="2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011433"/>
            <a:ext cx="2576512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0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Resultaat</a:t>
            </a:r>
            <a:endParaRPr lang="nl-NL" sz="1200" noProof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987574"/>
            <a:ext cx="4176464" cy="32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200151"/>
                <a:ext cx="4114800" cy="3394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2800" dirty="0" smtClean="0"/>
                  <a:t>PUE verbetering van 1,55 naar 1,4</a:t>
                </a:r>
              </a:p>
              <a:p>
                <a:r>
                  <a:rPr lang="nl-NL" sz="2800" dirty="0" smtClean="0"/>
                  <a:t>Verbetering van 27%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/>
                          </a:rPr>
                          <m:t>(1,55−1,4)</m:t>
                        </m:r>
                      </m:num>
                      <m:den>
                        <m:r>
                          <a:rPr lang="nl-NL" sz="2800" b="0" i="1" smtClean="0">
                            <a:latin typeface="Cambria Math"/>
                          </a:rPr>
                          <m:t>0,55</m:t>
                        </m:r>
                      </m:den>
                    </m:f>
                  </m:oMath>
                </a14:m>
                <a:r>
                  <a:rPr lang="nl-NL" sz="2800" dirty="0" smtClean="0"/>
                  <a:t>=0,273</a:t>
                </a:r>
                <a:endParaRPr lang="nl-NL" sz="28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1"/>
                <a:ext cx="4114800" cy="339447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519" t="-1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2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Volgende stappen 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266928" cy="3394472"/>
          </a:xfrm>
        </p:spPr>
        <p:txBody>
          <a:bodyPr>
            <a:normAutofit/>
          </a:bodyPr>
          <a:lstStyle/>
          <a:p>
            <a:r>
              <a:rPr lang="nl-NL" sz="2800" noProof="0" dirty="0" smtClean="0"/>
              <a:t>Verder verhogen inblaas temperatuur (ASHRAE) </a:t>
            </a:r>
          </a:p>
          <a:p>
            <a:r>
              <a:rPr lang="nl-NL" sz="2800" noProof="0" dirty="0" smtClean="0"/>
              <a:t>Aanpassen setpoints </a:t>
            </a:r>
            <a:r>
              <a:rPr lang="nl-NL" sz="2800" dirty="0" smtClean="0"/>
              <a:t>vrije koeling</a:t>
            </a:r>
            <a:r>
              <a:rPr lang="nl-NL" sz="2800" noProof="0" dirty="0" smtClean="0"/>
              <a:t> </a:t>
            </a:r>
            <a:r>
              <a:rPr lang="nl-NL" sz="2000" noProof="0" dirty="0" smtClean="0"/>
              <a:t>(Buitentemperatuur )</a:t>
            </a:r>
          </a:p>
          <a:p>
            <a:r>
              <a:rPr lang="nl-NL" sz="2800" noProof="0" dirty="0" smtClean="0"/>
              <a:t>WKO</a:t>
            </a:r>
          </a:p>
          <a:p>
            <a:r>
              <a:rPr lang="nl-NL" sz="2800" noProof="0" dirty="0" smtClean="0"/>
              <a:t>PV installatie</a:t>
            </a:r>
            <a:endParaRPr lang="nl-NL" sz="2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275606"/>
            <a:ext cx="2878153" cy="29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Uitdagingen bij verdere optimalisatie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6"/>
            <a:ext cx="5832648" cy="3394472"/>
          </a:xfrm>
        </p:spPr>
        <p:txBody>
          <a:bodyPr/>
          <a:lstStyle/>
          <a:p>
            <a:r>
              <a:rPr lang="nl-NL" dirty="0" smtClean="0"/>
              <a:t>Wensen/eisen van klanten</a:t>
            </a:r>
          </a:p>
          <a:p>
            <a:r>
              <a:rPr lang="nl-NL" dirty="0" smtClean="0"/>
              <a:t>Hoe verder wanneer het ‘low hanging fruit’ geplukt is?</a:t>
            </a:r>
          </a:p>
          <a:p>
            <a:r>
              <a:rPr lang="nl-NL" dirty="0" smtClean="0"/>
              <a:t>De 1 in de PUE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5646"/>
            <a:ext cx="250659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42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Leerpunten 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noProof="0" dirty="0" smtClean="0"/>
              <a:t>Meten is noodzaak </a:t>
            </a:r>
          </a:p>
          <a:p>
            <a:r>
              <a:rPr lang="nl-NL" sz="2800" noProof="0" dirty="0" smtClean="0"/>
              <a:t>Niet te groot starten </a:t>
            </a:r>
          </a:p>
          <a:p>
            <a:r>
              <a:rPr lang="nl-NL" sz="2800" noProof="0" dirty="0" smtClean="0"/>
              <a:t>Vraag hulp </a:t>
            </a:r>
          </a:p>
          <a:p>
            <a:r>
              <a:rPr lang="nl-NL" sz="2800" noProof="0" dirty="0" smtClean="0"/>
              <a:t>Gezond </a:t>
            </a:r>
            <a:r>
              <a:rPr lang="nl-NL" sz="2800" dirty="0"/>
              <a:t>b</a:t>
            </a:r>
            <a:r>
              <a:rPr lang="nl-NL" sz="2800" noProof="0" dirty="0" smtClean="0"/>
              <a:t>oeren </a:t>
            </a:r>
            <a:r>
              <a:rPr lang="nl-NL" sz="2800" dirty="0"/>
              <a:t>v</a:t>
            </a:r>
            <a:r>
              <a:rPr lang="nl-NL" sz="2800" noProof="0" dirty="0" smtClean="0"/>
              <a:t>erstand</a:t>
            </a:r>
            <a:endParaRPr lang="nl-NL" sz="28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95482"/>
            <a:ext cx="2376264" cy="2074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536" y="1479045"/>
            <a:ext cx="3741896" cy="1453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652" y="1235957"/>
            <a:ext cx="3757136" cy="1696879"/>
          </a:xfrm>
          <a:prstGeom prst="rect">
            <a:avLst/>
          </a:prstGeom>
        </p:spPr>
      </p:pic>
      <p:pic>
        <p:nvPicPr>
          <p:cNvPr id="8194" name="Picture 2" descr="http://www.theabundanceproject.com/wp-content/uploads/2015/06/bigstock-Big-Journeys-Begin-With-Small-75624415-e1433125801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7598"/>
            <a:ext cx="285750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8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771800" y="1203598"/>
            <a:ext cx="56864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nl-NL" sz="2200" b="1" dirty="0" smtClean="0"/>
              <a:t>Atos: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 smtClean="0"/>
              <a:t>Global IT provider </a:t>
            </a:r>
            <a:br>
              <a:rPr lang="nl-NL" sz="2200" dirty="0" smtClean="0"/>
            </a:br>
            <a:r>
              <a:rPr lang="nl-NL" sz="2200" dirty="0" smtClean="0"/>
              <a:t>100.000 medewerkers in 72 landen</a:t>
            </a:r>
            <a:br>
              <a:rPr lang="nl-NL" sz="2200" dirty="0" smtClean="0"/>
            </a:br>
            <a:r>
              <a:rPr lang="nl-NL" sz="2200" dirty="0" smtClean="0"/>
              <a:t>Omzet ongeveer €12 miljard per jaar</a:t>
            </a:r>
            <a:br>
              <a:rPr lang="nl-NL" sz="2200" dirty="0" smtClean="0"/>
            </a:br>
            <a:r>
              <a:rPr lang="nl-NL" sz="2200" dirty="0" smtClean="0"/>
              <a:t>HQ in Parijs </a:t>
            </a:r>
            <a:br>
              <a:rPr lang="nl-NL" sz="2200" dirty="0" smtClean="0"/>
            </a:br>
            <a:r>
              <a:rPr lang="nl-NL" sz="2200" dirty="0" smtClean="0"/>
              <a:t>Datacenters in alle continenten</a:t>
            </a:r>
            <a:br>
              <a:rPr lang="nl-NL" sz="2200" dirty="0" smtClean="0"/>
            </a:br>
            <a:r>
              <a:rPr lang="nl-NL" sz="2200" dirty="0" smtClean="0"/>
              <a:t>Sector leader Dow Jones Sustainability Index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 </a:t>
            </a:r>
            <a:endParaRPr lang="nl-NL" sz="2000" dirty="0"/>
          </a:p>
        </p:txBody>
      </p:sp>
      <p:pic>
        <p:nvPicPr>
          <p:cNvPr id="1026" name="Picture 2" descr="Afbeeldingsresulta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9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Durf te veranderen!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54760" cy="1659631"/>
          </a:xfrm>
        </p:spPr>
        <p:txBody>
          <a:bodyPr/>
          <a:lstStyle/>
          <a:p>
            <a:r>
              <a:rPr lang="nl-NL" sz="2800" noProof="0" dirty="0" smtClean="0"/>
              <a:t>Zoek een partner om mee samen te werken </a:t>
            </a:r>
          </a:p>
          <a:p>
            <a:r>
              <a:rPr lang="nl-NL" sz="2800" noProof="0" dirty="0" smtClean="0"/>
              <a:t>Deel ervaringen </a:t>
            </a:r>
          </a:p>
          <a:p>
            <a:endParaRPr lang="nl-NL" noProof="0" dirty="0" smtClean="0"/>
          </a:p>
          <a:p>
            <a:endParaRPr lang="nl-NL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1960" y="1275606"/>
            <a:ext cx="4677880" cy="21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72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ROI berekening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9582"/>
            <a:ext cx="4193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4053"/>
            <a:ext cx="3384376" cy="377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6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</a:t>
            </a:r>
            <a:r>
              <a:rPr lang="en-GB" dirty="0" err="1" smtClean="0"/>
              <a:t>klimaat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vrije</a:t>
            </a:r>
            <a:r>
              <a:rPr lang="en-GB" dirty="0" smtClean="0"/>
              <a:t> </a:t>
            </a:r>
            <a:r>
              <a:rPr lang="en-GB" dirty="0" err="1" smtClean="0"/>
              <a:t>koeling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4475"/>
            <a:ext cx="3995297" cy="26648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34" y="1329612"/>
            <a:ext cx="4039864" cy="26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8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63229"/>
            <a:ext cx="5249680" cy="28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Oplossingen</a:t>
            </a:r>
            <a:endParaRPr lang="nl-NL" dirty="0"/>
          </a:p>
        </p:txBody>
      </p:sp>
      <p:sp>
        <p:nvSpPr>
          <p:cNvPr id="2" name="Rectangle 1"/>
          <p:cNvSpPr/>
          <p:nvPr/>
        </p:nvSpPr>
        <p:spPr>
          <a:xfrm>
            <a:off x="2123728" y="408391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Y</a:t>
            </a:r>
            <a:r>
              <a:rPr lang="en-GB" sz="2400" dirty="0" smtClean="0"/>
              <a:t>outube.com - </a:t>
            </a:r>
            <a:r>
              <a:rPr lang="en-GB" sz="2400" dirty="0" err="1" smtClean="0">
                <a:sym typeface="Wingdings" panose="05000000000000000000" pitchFamily="2" charset="2"/>
              </a:rPr>
              <a:t>Minkels</a:t>
            </a:r>
            <a:r>
              <a:rPr lang="en-GB" sz="2400" dirty="0" smtClean="0">
                <a:sym typeface="Wingdings" panose="05000000000000000000" pitchFamily="2" charset="2"/>
              </a:rPr>
              <a:t> - Free Standing Corridor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7310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Whitepapers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185195" y="1198621"/>
            <a:ext cx="1829291" cy="2604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600000">
            <a:off x="2921418" y="1194306"/>
            <a:ext cx="1770774" cy="250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717448" y="4110225"/>
            <a:ext cx="4193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M</a:t>
            </a:r>
            <a:r>
              <a:rPr lang="en-GB" sz="2800" dirty="0" smtClean="0"/>
              <a:t>inkels.com/whitepaper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793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Contactgegevens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noProof="0" dirty="0" smtClean="0"/>
              <a:t>Bedrijfsnaam:  </a:t>
            </a:r>
            <a:r>
              <a:rPr lang="nl-NL" sz="2800" noProof="0" dirty="0" err="1" smtClean="0"/>
              <a:t>Atos</a:t>
            </a:r>
            <a:r>
              <a:rPr lang="nl-NL" sz="2800" noProof="0" dirty="0" smtClean="0"/>
              <a:t> &amp; Minkels </a:t>
            </a:r>
          </a:p>
          <a:p>
            <a:r>
              <a:rPr lang="nl-NL" sz="2800" noProof="0" dirty="0" smtClean="0"/>
              <a:t>E-mailadres: info@minkels.com</a:t>
            </a:r>
          </a:p>
          <a:p>
            <a:r>
              <a:rPr lang="nl-NL" sz="2800" noProof="0" dirty="0" smtClean="0"/>
              <a:t>Standnummer: 36</a:t>
            </a:r>
            <a:endParaRPr lang="nl-NL" sz="2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texte 5"/>
          <p:cNvSpPr txBox="1">
            <a:spLocks/>
          </p:cNvSpPr>
          <p:nvPr/>
        </p:nvSpPr>
        <p:spPr bwMode="auto">
          <a:xfrm>
            <a:off x="479695" y="1843655"/>
            <a:ext cx="6108529" cy="21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679" tIns="30679" rIns="30679" bIns="30679">
            <a:spAutoFit/>
          </a:bodyPr>
          <a:lstStyle/>
          <a:p>
            <a:pPr defTabSz="576646">
              <a:spcAft>
                <a:spcPts val="1023"/>
              </a:spcAft>
              <a:buClr>
                <a:srgbClr val="558ED5"/>
              </a:buClr>
            </a:pPr>
            <a:r>
              <a:rPr lang="nl-NL" sz="2000" b="1" dirty="0" smtClean="0">
                <a:latin typeface="+mj-lt"/>
                <a:ea typeface="Geneva"/>
                <a:cs typeface="Arial"/>
              </a:rPr>
              <a:t>€ 4.8 mlrd </a:t>
            </a:r>
            <a:r>
              <a:rPr lang="nl-NL" sz="2000" dirty="0" smtClean="0">
                <a:latin typeface="+mj-lt"/>
                <a:ea typeface="Geneva"/>
                <a:cs typeface="Arial"/>
              </a:rPr>
              <a:t>omzet</a:t>
            </a:r>
            <a:endParaRPr lang="nl-NL" sz="2000" b="1" dirty="0" smtClean="0">
              <a:latin typeface="+mj-lt"/>
              <a:ea typeface="Geneva"/>
              <a:cs typeface="Arial"/>
            </a:endParaRPr>
          </a:p>
          <a:p>
            <a:pPr defTabSz="576646">
              <a:spcAft>
                <a:spcPts val="1023"/>
              </a:spcAft>
              <a:buClr>
                <a:srgbClr val="558ED5"/>
              </a:buClr>
            </a:pPr>
            <a:r>
              <a:rPr lang="nl-NL" sz="2000" b="1" dirty="0" smtClean="0">
                <a:latin typeface="+mj-lt"/>
                <a:ea typeface="Geneva"/>
                <a:cs typeface="Arial"/>
              </a:rPr>
              <a:t>36% </a:t>
            </a:r>
            <a:r>
              <a:rPr lang="nl-NL" sz="2000" dirty="0" smtClean="0">
                <a:latin typeface="+mj-lt"/>
                <a:ea typeface="Geneva"/>
                <a:cs typeface="Arial"/>
              </a:rPr>
              <a:t>van de omzet gerealiseerd in de nieuwe economieën</a:t>
            </a:r>
            <a:endParaRPr lang="nl-NL" sz="2000" dirty="0" smtClean="0">
              <a:latin typeface="+mj-lt"/>
              <a:ea typeface="Geneva"/>
            </a:endParaRPr>
          </a:p>
          <a:p>
            <a:pPr defTabSz="576646">
              <a:spcAft>
                <a:spcPts val="1023"/>
              </a:spcAft>
              <a:buClr>
                <a:srgbClr val="558ED5"/>
              </a:buClr>
            </a:pPr>
            <a:r>
              <a:rPr lang="nl-NL" sz="2000" dirty="0" smtClean="0">
                <a:latin typeface="+mj-lt"/>
                <a:ea typeface="Geneva"/>
              </a:rPr>
              <a:t>Bijna </a:t>
            </a:r>
            <a:r>
              <a:rPr lang="nl-NL" sz="2000" b="1" dirty="0" smtClean="0">
                <a:latin typeface="+mj-lt"/>
                <a:ea typeface="Geneva"/>
              </a:rPr>
              <a:t>5%</a:t>
            </a:r>
            <a:r>
              <a:rPr lang="nl-NL" sz="2000" dirty="0" smtClean="0">
                <a:latin typeface="+mj-lt"/>
                <a:ea typeface="Geneva"/>
              </a:rPr>
              <a:t> van de omzet besteed aan R &amp; D</a:t>
            </a:r>
          </a:p>
          <a:p>
            <a:pPr defTabSz="576646">
              <a:spcAft>
                <a:spcPts val="1023"/>
              </a:spcAft>
              <a:buClr>
                <a:srgbClr val="558ED5"/>
              </a:buClr>
            </a:pPr>
            <a:r>
              <a:rPr lang="nl-NL" sz="2000" dirty="0" smtClean="0">
                <a:latin typeface="+mj-lt"/>
                <a:ea typeface="Geneva"/>
              </a:rPr>
              <a:t>Vestigingen in </a:t>
            </a:r>
            <a:r>
              <a:rPr lang="nl-NL" sz="2000" b="1" dirty="0" smtClean="0">
                <a:latin typeface="+mj-lt"/>
                <a:ea typeface="Geneva"/>
              </a:rPr>
              <a:t>90</a:t>
            </a:r>
            <a:r>
              <a:rPr lang="nl-NL" sz="2000" dirty="0" smtClean="0">
                <a:latin typeface="+mj-lt"/>
                <a:ea typeface="Geneva"/>
              </a:rPr>
              <a:t> landen met verkoop in </a:t>
            </a:r>
            <a:r>
              <a:rPr lang="nl-NL" sz="2000" b="1" dirty="0" smtClean="0">
                <a:latin typeface="+mj-lt"/>
                <a:ea typeface="Geneva"/>
              </a:rPr>
              <a:t>180</a:t>
            </a:r>
            <a:r>
              <a:rPr lang="nl-NL" sz="2000" dirty="0" smtClean="0">
                <a:latin typeface="+mj-lt"/>
                <a:ea typeface="Geneva"/>
              </a:rPr>
              <a:t> landen</a:t>
            </a:r>
          </a:p>
          <a:p>
            <a:pPr defTabSz="576646">
              <a:spcAft>
                <a:spcPts val="1023"/>
              </a:spcAft>
              <a:buClr>
                <a:srgbClr val="558ED5"/>
              </a:buClr>
            </a:pPr>
            <a:r>
              <a:rPr lang="nl-NL" sz="2000" b="1" dirty="0" smtClean="0">
                <a:latin typeface="+mj-lt"/>
                <a:ea typeface="Geneva"/>
              </a:rPr>
              <a:t>36.000</a:t>
            </a:r>
            <a:r>
              <a:rPr lang="nl-NL" sz="2000" dirty="0" smtClean="0">
                <a:latin typeface="+mj-lt"/>
                <a:ea typeface="Geneva"/>
              </a:rPr>
              <a:t> collega’s.</a:t>
            </a:r>
            <a:endParaRPr lang="nl-NL" sz="2000" dirty="0">
              <a:latin typeface="+mj-lt"/>
              <a:ea typeface="Geneva"/>
            </a:endParaRPr>
          </a:p>
        </p:txBody>
      </p:sp>
      <p:pic>
        <p:nvPicPr>
          <p:cNvPr id="15366" name="Pointillé.png" descr="/Users/ellipse87/Desktop/Visuels ppt/Pointillé.pn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839891"/>
            <a:ext cx="8560777" cy="3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6" y="987574"/>
            <a:ext cx="2220096" cy="350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6" y="139126"/>
            <a:ext cx="2524125" cy="72117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566" y="2900556"/>
            <a:ext cx="1688211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940" y="3578287"/>
            <a:ext cx="168021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940" y="2283718"/>
            <a:ext cx="1732217" cy="4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g411068" descr="9c29c35a-5125-47b3-a223-a77e454d3b7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627534"/>
            <a:ext cx="2483768" cy="138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883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6059016" cy="339447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Noodzaak en doelstellingen</a:t>
            </a:r>
          </a:p>
          <a:p>
            <a:r>
              <a:rPr lang="nl-NL" sz="2800" dirty="0" smtClean="0"/>
              <a:t>Toelichting uitleg  case </a:t>
            </a:r>
            <a:r>
              <a:rPr lang="nl-NL" sz="2800" dirty="0"/>
              <a:t>c</a:t>
            </a:r>
            <a:r>
              <a:rPr lang="nl-NL" sz="2800" dirty="0" smtClean="0"/>
              <a:t>old aisle </a:t>
            </a:r>
            <a:r>
              <a:rPr lang="nl-NL" sz="2800" dirty="0"/>
              <a:t>c</a:t>
            </a:r>
            <a:r>
              <a:rPr lang="nl-NL" sz="2800" dirty="0" smtClean="0"/>
              <a:t>ontainment en PUE</a:t>
            </a:r>
          </a:p>
          <a:p>
            <a:r>
              <a:rPr lang="nl-NL" sz="2800" dirty="0" smtClean="0"/>
              <a:t>Toelichting ROI berekening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Leon Emmen</a:t>
            </a:r>
          </a:p>
          <a:p>
            <a:r>
              <a:rPr lang="nl-NL" sz="2800" dirty="0" smtClean="0"/>
              <a:t>Sustainability Manager Benelux &amp; The Nordics</a:t>
            </a:r>
          </a:p>
          <a:p>
            <a:r>
              <a:rPr lang="nl-NL" sz="2800" dirty="0" smtClean="0"/>
              <a:t>Verantwoordelijk voor volledige duurzaamheidsbeleid</a:t>
            </a:r>
          </a:p>
          <a:p>
            <a:r>
              <a:rPr lang="nl-NL" sz="2800" dirty="0" smtClean="0"/>
              <a:t>Geïnteresseerd in en betrokken bij datacenter optimalisatie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00173"/>
            <a:ext cx="6552728" cy="3394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5900" dirty="0" smtClean="0"/>
              <a:t>Niek van der Pas</a:t>
            </a:r>
          </a:p>
          <a:p>
            <a:r>
              <a:rPr lang="nl-NL" sz="5900" dirty="0" smtClean="0"/>
              <a:t>Lead Data Centre Expert Minkels </a:t>
            </a:r>
            <a:endParaRPr lang="nl-NL" sz="5900" dirty="0"/>
          </a:p>
          <a:p>
            <a:r>
              <a:rPr lang="nl-NL" sz="5900" dirty="0" smtClean="0"/>
              <a:t>Standaardisatie</a:t>
            </a:r>
            <a:endParaRPr lang="nl-NL" sz="5900" dirty="0"/>
          </a:p>
          <a:p>
            <a:pPr lvl="1"/>
            <a:r>
              <a:rPr lang="nl-NL" sz="4200" dirty="0" smtClean="0"/>
              <a:t>Europees Coördinator Data Centres Standards Legrand</a:t>
            </a:r>
          </a:p>
          <a:p>
            <a:pPr lvl="1"/>
            <a:r>
              <a:rPr lang="nl-NL" sz="4200" dirty="0" smtClean="0"/>
              <a:t>Voorzitter NEN </a:t>
            </a:r>
            <a:r>
              <a:rPr lang="nl-NL" sz="4200" dirty="0"/>
              <a:t>Commissie </a:t>
            </a:r>
            <a:r>
              <a:rPr lang="nl-NL" sz="4200" dirty="0" smtClean="0"/>
              <a:t>Computerruimten &amp; Datacenters</a:t>
            </a:r>
          </a:p>
          <a:p>
            <a:pPr lvl="1"/>
            <a:r>
              <a:rPr lang="nl-NL" sz="4200" dirty="0" smtClean="0"/>
              <a:t>Stakeholder in EU Code of Conduct on EE DC’s</a:t>
            </a:r>
            <a:endParaRPr lang="nl-NL" sz="4200" dirty="0"/>
          </a:p>
          <a:p>
            <a:pPr lvl="1"/>
            <a:r>
              <a:rPr lang="nl-NL" sz="4200" dirty="0" smtClean="0"/>
              <a:t>Vertegenwoordigd Nederland in CLC 215 WG3, ISO/IEC JTC1 SC39 WG3 en IEC SC48D </a:t>
            </a:r>
          </a:p>
          <a:p>
            <a:pPr lvl="1"/>
            <a:r>
              <a:rPr lang="nl-NL" sz="4200" dirty="0" smtClean="0"/>
              <a:t>Whitepaper </a:t>
            </a:r>
            <a:r>
              <a:rPr lang="nl-NL" sz="4200" dirty="0"/>
              <a:t>a</a:t>
            </a:r>
            <a:r>
              <a:rPr lang="nl-NL" sz="4200" dirty="0" smtClean="0"/>
              <a:t>uteur</a:t>
            </a:r>
            <a:endParaRPr lang="nl-NL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146" y="1563638"/>
            <a:ext cx="714755" cy="1072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40885" y="3435846"/>
            <a:ext cx="1576938" cy="5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mi-nas3.minkels.loc\Archief\NEN\07. Wereld\01. ISO-IEC-JTC1\jtc1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270" y="2715766"/>
            <a:ext cx="1545184" cy="60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723" y="1563638"/>
            <a:ext cx="804100" cy="10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Afbeelding 15" descr="http://images.m4.mailplus.nl/mailing328358/2957_logo_nen_normcommissie_2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885" y="741826"/>
            <a:ext cx="1576938" cy="8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5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Noodzaak energiebesparing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1476"/>
            <a:ext cx="5484914" cy="3394472"/>
          </a:xfrm>
        </p:spPr>
        <p:txBody>
          <a:bodyPr>
            <a:normAutofit fontScale="92500" lnSpcReduction="20000"/>
          </a:bodyPr>
          <a:lstStyle/>
          <a:p>
            <a:r>
              <a:rPr lang="nl-NL" sz="3000" dirty="0" smtClean="0"/>
              <a:t>Kostenverlaging</a:t>
            </a:r>
          </a:p>
          <a:p>
            <a:r>
              <a:rPr lang="nl-NL" sz="3000" dirty="0" smtClean="0"/>
              <a:t>Maatschappelijke noodzaak </a:t>
            </a:r>
          </a:p>
          <a:p>
            <a:pPr lvl="1"/>
            <a:r>
              <a:rPr lang="nl-NL" sz="2400" dirty="0" smtClean="0"/>
              <a:t>MJA, overheidsmaatregelen</a:t>
            </a:r>
          </a:p>
          <a:p>
            <a:r>
              <a:rPr lang="nl-NL" sz="3000" dirty="0" smtClean="0"/>
              <a:t>Commercieel belang </a:t>
            </a:r>
          </a:p>
          <a:p>
            <a:pPr lvl="1"/>
            <a:r>
              <a:rPr lang="nl-NL" sz="2400" dirty="0" smtClean="0"/>
              <a:t>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Prestatie </a:t>
            </a:r>
            <a:r>
              <a:rPr lang="nl-NL" sz="2400" dirty="0"/>
              <a:t>L</a:t>
            </a:r>
            <a:r>
              <a:rPr lang="nl-NL" sz="2400" dirty="0" smtClean="0"/>
              <a:t>adder 4 en  ISO-14001</a:t>
            </a:r>
          </a:p>
          <a:p>
            <a:pPr lvl="1"/>
            <a:r>
              <a:rPr lang="en-GB" sz="2400" dirty="0" smtClean="0"/>
              <a:t>Corporate Sustainability </a:t>
            </a:r>
            <a:r>
              <a:rPr lang="nl-NL" sz="2400" dirty="0" smtClean="0"/>
              <a:t>Reporting volgens GRI standaarden</a:t>
            </a:r>
          </a:p>
          <a:p>
            <a:pPr lvl="1"/>
            <a:r>
              <a:rPr lang="nl-NL" sz="2400" dirty="0" smtClean="0"/>
              <a:t>Wereldwijde doelstellingen voor 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-reductie</a:t>
            </a:r>
          </a:p>
          <a:p>
            <a:pPr marL="457200" lvl="1" indent="0">
              <a:buNone/>
            </a:pPr>
            <a:endParaRPr lang="nl-NL" sz="2000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145" y="2706088"/>
            <a:ext cx="3096344" cy="1300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94" r="8809" b="-781"/>
          <a:stretch/>
        </p:blipFill>
        <p:spPr>
          <a:xfrm>
            <a:off x="5981822" y="1131590"/>
            <a:ext cx="3134392" cy="16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 </a:t>
            </a:r>
            <a:r>
              <a:rPr lang="nl-NL" dirty="0" err="1" smtClean="0"/>
              <a:t>Atos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6131024" cy="3394472"/>
          </a:xfrm>
        </p:spPr>
        <p:txBody>
          <a:bodyPr>
            <a:noAutofit/>
          </a:bodyPr>
          <a:lstStyle/>
          <a:p>
            <a:r>
              <a:rPr lang="nl-NL" sz="2800" dirty="0" smtClean="0"/>
              <a:t>Strategische doelstellingen </a:t>
            </a:r>
          </a:p>
          <a:p>
            <a:pPr lvl="1"/>
            <a:r>
              <a:rPr lang="nl-NL" sz="2400" dirty="0" smtClean="0"/>
              <a:t>Carbon neutraal datacenter strategie sinds 2009</a:t>
            </a:r>
          </a:p>
          <a:p>
            <a:pPr lvl="1"/>
            <a:r>
              <a:rPr lang="nl-NL" sz="2400" dirty="0" smtClean="0"/>
              <a:t>Verbetering </a:t>
            </a:r>
            <a:r>
              <a:rPr lang="nl-NL" sz="2400" dirty="0"/>
              <a:t>van PUE met 5% </a:t>
            </a:r>
            <a:r>
              <a:rPr lang="nl-NL" sz="2400" dirty="0" smtClean="0"/>
              <a:t>pj.</a:t>
            </a:r>
            <a:endParaRPr lang="nl-NL" sz="2400" dirty="0"/>
          </a:p>
          <a:p>
            <a:pPr lvl="1"/>
            <a:r>
              <a:rPr lang="nl-NL" sz="2400" dirty="0"/>
              <a:t> Carbon Offset </a:t>
            </a:r>
            <a:r>
              <a:rPr lang="nl-NL" sz="2400" dirty="0" smtClean="0"/>
              <a:t>Datacenter footprint </a:t>
            </a:r>
            <a:r>
              <a:rPr lang="nl-NL" sz="2400" dirty="0"/>
              <a:t>d.m.v. deelname </a:t>
            </a:r>
            <a:r>
              <a:rPr lang="nl-NL" sz="2400" dirty="0" smtClean="0"/>
              <a:t>in</a:t>
            </a:r>
            <a:r>
              <a:rPr lang="nl-NL" sz="2400" dirty="0"/>
              <a:t> </a:t>
            </a:r>
            <a:r>
              <a:rPr lang="nl-NL" sz="2400" dirty="0" smtClean="0"/>
              <a:t>windmolenpark </a:t>
            </a:r>
            <a:r>
              <a:rPr lang="nl-NL" sz="2400" dirty="0"/>
              <a:t>India</a:t>
            </a:r>
          </a:p>
          <a:p>
            <a:pPr lvl="1"/>
            <a:r>
              <a:rPr lang="nl-NL" sz="2400" dirty="0"/>
              <a:t>Niet gebruiken is beter dan </a:t>
            </a:r>
            <a:r>
              <a:rPr lang="nl-NL" sz="2400" dirty="0" smtClean="0"/>
              <a:t>compenseren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7834"/>
            <a:ext cx="3127297" cy="172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Verbetering PUE case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795669" cy="3394472"/>
          </a:xfrm>
        </p:spPr>
        <p:txBody>
          <a:bodyPr>
            <a:normAutofit lnSpcReduction="10000"/>
          </a:bodyPr>
          <a:lstStyle/>
          <a:p>
            <a:r>
              <a:rPr lang="nl-NL" sz="2800" noProof="0" dirty="0" smtClean="0"/>
              <a:t>Betreft Datacenter in Eindhoven (industrieterrein Hurk)</a:t>
            </a:r>
          </a:p>
          <a:p>
            <a:r>
              <a:rPr lang="nl-NL" sz="2800" noProof="0" dirty="0" smtClean="0"/>
              <a:t>Gebouwd in 2007</a:t>
            </a:r>
          </a:p>
          <a:p>
            <a:pPr lvl="1"/>
            <a:r>
              <a:rPr lang="nl-NL" noProof="0" dirty="0" smtClean="0"/>
              <a:t>1600 m</a:t>
            </a:r>
            <a:r>
              <a:rPr lang="nl-NL" baseline="30000" noProof="0" dirty="0" smtClean="0"/>
              <a:t>2</a:t>
            </a:r>
            <a:r>
              <a:rPr lang="nl-NL" noProof="0" dirty="0" smtClean="0"/>
              <a:t>, 2 keer 800 m</a:t>
            </a:r>
            <a:r>
              <a:rPr lang="nl-NL" baseline="30000" noProof="0" dirty="0" smtClean="0"/>
              <a:t>2</a:t>
            </a:r>
            <a:r>
              <a:rPr lang="nl-NL" noProof="0" dirty="0" smtClean="0"/>
              <a:t> met eigen power en koeling </a:t>
            </a:r>
          </a:p>
          <a:p>
            <a:pPr lvl="1"/>
            <a:r>
              <a:rPr lang="nl-NL" noProof="0" dirty="0" smtClean="0"/>
              <a:t>1,6 MW elektrisch vermogen</a:t>
            </a:r>
          </a:p>
          <a:p>
            <a:pPr lvl="1"/>
            <a:r>
              <a:rPr lang="nl-NL" noProof="0" dirty="0" smtClean="0"/>
              <a:t>Koude en warme gangen </a:t>
            </a:r>
            <a:endParaRPr lang="nl-NL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10" y="2787774"/>
            <a:ext cx="2567603" cy="1445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62" y="1332562"/>
            <a:ext cx="2627784" cy="10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501</Words>
  <Application>Microsoft Office PowerPoint</Application>
  <PresentationFormat>Diavoorstelling (16:9)</PresentationFormat>
  <Paragraphs>103</Paragraphs>
  <Slides>25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Optimalisatie bestaand datacenter: Atos verbetert energie efficiëntie elk jaar met 5%</vt:lpstr>
      <vt:lpstr>Atos: Global IT provider  100.000 medewerkers in 72 landen Omzet ongeveer €12 miljard per jaar HQ in Parijs  Datacenters in alle continenten Sector leader Dow Jones Sustainability Index  </vt:lpstr>
      <vt:lpstr>Dia 3</vt:lpstr>
      <vt:lpstr>Agenda</vt:lpstr>
      <vt:lpstr>Introductie </vt:lpstr>
      <vt:lpstr>Introductie </vt:lpstr>
      <vt:lpstr>Noodzaak energiebesparing </vt:lpstr>
      <vt:lpstr>Doelstellingen Atos </vt:lpstr>
      <vt:lpstr>Verbetering PUE case</vt:lpstr>
      <vt:lpstr>Eindhoven </vt:lpstr>
      <vt:lpstr>Besparingsmaatregelen 2009-2012</vt:lpstr>
      <vt:lpstr>Besparingsmaatregelen 2012-ev</vt:lpstr>
      <vt:lpstr>Pilot case zaal 1</vt:lpstr>
      <vt:lpstr>Zaal 2 </vt:lpstr>
      <vt:lpstr>Resultaat </vt:lpstr>
      <vt:lpstr>Resultaat</vt:lpstr>
      <vt:lpstr>Volgende stappen </vt:lpstr>
      <vt:lpstr>Uitdagingen bij verdere optimalisatie</vt:lpstr>
      <vt:lpstr>Leerpunten </vt:lpstr>
      <vt:lpstr>Durf te veranderen!</vt:lpstr>
      <vt:lpstr>ROI berekening</vt:lpstr>
      <vt:lpstr>Het klimaat en vrije koeling</vt:lpstr>
      <vt:lpstr>Dia 23</vt:lpstr>
      <vt:lpstr>Whitepapers</vt:lpstr>
      <vt:lpstr>Contactgegevens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koptekst</dc:title>
  <dc:creator>r.vesterink</dc:creator>
  <cp:lastModifiedBy>Eline</cp:lastModifiedBy>
  <cp:revision>69</cp:revision>
  <dcterms:created xsi:type="dcterms:W3CDTF">2015-05-28T11:27:31Z</dcterms:created>
  <dcterms:modified xsi:type="dcterms:W3CDTF">2016-11-10T14:14:47Z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1180871397</vt:i4>
  </property>
  <property fmtid="{D5CDD505-2E9C-101B-9397-08002B2CF9AE}" pid="4" name="_EmailSubject">
    <vt:lpwstr>Atos en sustainebility en Beurs</vt:lpwstr>
  </property>
  <property fmtid="{D5CDD505-2E9C-101B-9397-08002B2CF9AE}" pid="5" name="_AuthorEmail">
    <vt:lpwstr>kees.deklein@atos.net</vt:lpwstr>
  </property>
  <property fmtid="{D5CDD505-2E9C-101B-9397-08002B2CF9AE}" pid="6" name="_AuthorEmailDisplayName">
    <vt:lpwstr>de Klein, Kees</vt:lpwstr>
  </property>
</Properties>
</file>