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7" r:id="rId4"/>
    <p:sldId id="258" r:id="rId5"/>
    <p:sldId id="259" r:id="rId6"/>
    <p:sldId id="260" r:id="rId7"/>
    <p:sldId id="266" r:id="rId8"/>
    <p:sldId id="261" r:id="rId9"/>
    <p:sldId id="267" r:id="rId10"/>
    <p:sldId id="263" r:id="rId11"/>
    <p:sldId id="268" r:id="rId12"/>
    <p:sldId id="270" r:id="rId13"/>
    <p:sldId id="271" r:id="rId14"/>
    <p:sldId id="264" r:id="rId15"/>
    <p:sldId id="269" r:id="rId16"/>
    <p:sldId id="265" r:id="rId17"/>
    <p:sldId id="262" r:id="rId1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B4E"/>
    <a:srgbClr val="F7CC66"/>
    <a:srgbClr val="EE4252"/>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72898" autoAdjust="0"/>
  </p:normalViewPr>
  <p:slideViewPr>
    <p:cSldViewPr>
      <p:cViewPr varScale="1">
        <p:scale>
          <a:sx n="86" d="100"/>
          <a:sy n="86" d="100"/>
        </p:scale>
        <p:origin x="102" y="21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Evenement organisatie</c:v>
                </c:pt>
              </c:strCache>
            </c:strRef>
          </c:tx>
          <c:spPr>
            <a:ln w="28575" cap="rnd">
              <a:solidFill>
                <a:schemeClr val="accent1"/>
              </a:solidFill>
              <a:round/>
            </a:ln>
            <a:effectLst/>
          </c:spPr>
          <c:marker>
            <c:symbol val="none"/>
          </c:marker>
          <c:cat>
            <c:strRef>
              <c:f>Blad1!$A$2:$A$4</c:f>
              <c:strCache>
                <c:ptCount val="3"/>
                <c:pt idx="0">
                  <c:v>6 maanden</c:v>
                </c:pt>
                <c:pt idx="1">
                  <c:v>0-3 weken</c:v>
                </c:pt>
                <c:pt idx="2">
                  <c:v>tijdens</c:v>
                </c:pt>
              </c:strCache>
            </c:strRef>
          </c:cat>
          <c:val>
            <c:numRef>
              <c:f>Blad1!$B$2:$B$4</c:f>
              <c:numCache>
                <c:formatCode>General</c:formatCode>
                <c:ptCount val="3"/>
                <c:pt idx="0">
                  <c:v>5</c:v>
                </c:pt>
                <c:pt idx="1">
                  <c:v>5</c:v>
                </c:pt>
                <c:pt idx="2">
                  <c:v>5</c:v>
                </c:pt>
              </c:numCache>
            </c:numRef>
          </c:val>
          <c:smooth val="0"/>
          <c:extLst>
            <c:ext xmlns:c16="http://schemas.microsoft.com/office/drawing/2014/chart" uri="{C3380CC4-5D6E-409C-BE32-E72D297353CC}">
              <c16:uniqueId val="{00000000-0CDA-45A9-B4EC-FC57E5CA6C4B}"/>
            </c:ext>
          </c:extLst>
        </c:ser>
        <c:ser>
          <c:idx val="1"/>
          <c:order val="1"/>
          <c:tx>
            <c:strRef>
              <c:f>Blad1!$C$1</c:f>
              <c:strCache>
                <c:ptCount val="1"/>
                <c:pt idx="0">
                  <c:v>Productie</c:v>
                </c:pt>
              </c:strCache>
            </c:strRef>
          </c:tx>
          <c:spPr>
            <a:ln w="28575" cap="rnd">
              <a:solidFill>
                <a:srgbClr val="00B050"/>
              </a:solidFill>
              <a:round/>
            </a:ln>
            <a:effectLst/>
          </c:spPr>
          <c:marker>
            <c:symbol val="none"/>
          </c:marker>
          <c:cat>
            <c:strRef>
              <c:f>Blad1!$A$2:$A$4</c:f>
              <c:strCache>
                <c:ptCount val="3"/>
                <c:pt idx="0">
                  <c:v>6 maanden</c:v>
                </c:pt>
                <c:pt idx="1">
                  <c:v>0-3 weken</c:v>
                </c:pt>
                <c:pt idx="2">
                  <c:v>tijdens</c:v>
                </c:pt>
              </c:strCache>
            </c:strRef>
          </c:cat>
          <c:val>
            <c:numRef>
              <c:f>Blad1!$C$2:$C$4</c:f>
              <c:numCache>
                <c:formatCode>General</c:formatCode>
                <c:ptCount val="3"/>
                <c:pt idx="0">
                  <c:v>2</c:v>
                </c:pt>
                <c:pt idx="1">
                  <c:v>10</c:v>
                </c:pt>
                <c:pt idx="2">
                  <c:v>10</c:v>
                </c:pt>
              </c:numCache>
            </c:numRef>
          </c:val>
          <c:smooth val="1"/>
          <c:extLst>
            <c:ext xmlns:c16="http://schemas.microsoft.com/office/drawing/2014/chart" uri="{C3380CC4-5D6E-409C-BE32-E72D297353CC}">
              <c16:uniqueId val="{00000001-0CDA-45A9-B4EC-FC57E5CA6C4B}"/>
            </c:ext>
          </c:extLst>
        </c:ser>
        <c:dLbls>
          <c:showLegendKey val="0"/>
          <c:showVal val="0"/>
          <c:showCatName val="0"/>
          <c:showSerName val="0"/>
          <c:showPercent val="0"/>
          <c:showBubbleSize val="0"/>
        </c:dLbls>
        <c:marker val="1"/>
        <c:smooth val="0"/>
        <c:axId val="-1235378400"/>
        <c:axId val="-1235371632"/>
      </c:lineChart>
      <c:lineChart>
        <c:grouping val="standard"/>
        <c:varyColors val="0"/>
        <c:ser>
          <c:idx val="2"/>
          <c:order val="2"/>
          <c:tx>
            <c:strRef>
              <c:f>Blad1!$D$1</c:f>
              <c:strCache>
                <c:ptCount val="1"/>
                <c:pt idx="0">
                  <c:v>Leveranciers + vrijwillgers</c:v>
                </c:pt>
              </c:strCache>
            </c:strRef>
          </c:tx>
          <c:spPr>
            <a:ln w="28575" cap="rnd">
              <a:solidFill>
                <a:srgbClr val="FF0000"/>
              </a:solidFill>
              <a:round/>
            </a:ln>
            <a:effectLst/>
          </c:spPr>
          <c:marker>
            <c:symbol val="none"/>
          </c:marker>
          <c:cat>
            <c:strRef>
              <c:f>Blad1!$A$2:$A$4</c:f>
              <c:strCache>
                <c:ptCount val="3"/>
                <c:pt idx="0">
                  <c:v>6 maanden</c:v>
                </c:pt>
                <c:pt idx="1">
                  <c:v>0-3 weken</c:v>
                </c:pt>
                <c:pt idx="2">
                  <c:v>tijdens</c:v>
                </c:pt>
              </c:strCache>
            </c:strRef>
          </c:cat>
          <c:val>
            <c:numRef>
              <c:f>Blad1!$D$2:$D$4</c:f>
              <c:numCache>
                <c:formatCode>General</c:formatCode>
                <c:ptCount val="3"/>
                <c:pt idx="0">
                  <c:v>0</c:v>
                </c:pt>
                <c:pt idx="1">
                  <c:v>300</c:v>
                </c:pt>
                <c:pt idx="2">
                  <c:v>800</c:v>
                </c:pt>
              </c:numCache>
            </c:numRef>
          </c:val>
          <c:smooth val="1"/>
          <c:extLst>
            <c:ext xmlns:c16="http://schemas.microsoft.com/office/drawing/2014/chart" uri="{C3380CC4-5D6E-409C-BE32-E72D297353CC}">
              <c16:uniqueId val="{00000002-0CDA-45A9-B4EC-FC57E5CA6C4B}"/>
            </c:ext>
          </c:extLst>
        </c:ser>
        <c:dLbls>
          <c:showLegendKey val="0"/>
          <c:showVal val="0"/>
          <c:showCatName val="0"/>
          <c:showSerName val="0"/>
          <c:showPercent val="0"/>
          <c:showBubbleSize val="0"/>
        </c:dLbls>
        <c:marker val="1"/>
        <c:smooth val="0"/>
        <c:axId val="-1235362560"/>
        <c:axId val="-1235366864"/>
      </c:lineChart>
      <c:catAx>
        <c:axId val="-12353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35371632"/>
        <c:crosses val="autoZero"/>
        <c:auto val="1"/>
        <c:lblAlgn val="ctr"/>
        <c:lblOffset val="100"/>
        <c:noMultiLvlLbl val="0"/>
      </c:catAx>
      <c:valAx>
        <c:axId val="-123537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35378400"/>
        <c:crosses val="autoZero"/>
        <c:crossBetween val="between"/>
      </c:valAx>
      <c:valAx>
        <c:axId val="-1235366864"/>
        <c:scaling>
          <c:orientation val="minMax"/>
        </c:scaling>
        <c:delete val="0"/>
        <c:axPos val="r"/>
        <c:numFmt formatCode="General" sourceLinked="1"/>
        <c:majorTickMark val="out"/>
        <c:minorTickMark val="none"/>
        <c:tickLblPos val="nextTo"/>
        <c:spPr>
          <a:solidFill>
            <a:schemeClr val="bg1"/>
          </a:solidFill>
          <a:ln>
            <a:solidFill>
              <a:srgbClr val="FF0000"/>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35362560"/>
        <c:crosses val="max"/>
        <c:crossBetween val="between"/>
      </c:valAx>
      <c:catAx>
        <c:axId val="-1235362560"/>
        <c:scaling>
          <c:orientation val="minMax"/>
        </c:scaling>
        <c:delete val="1"/>
        <c:axPos val="b"/>
        <c:numFmt formatCode="General" sourceLinked="1"/>
        <c:majorTickMark val="out"/>
        <c:minorTickMark val="none"/>
        <c:tickLblPos val="nextTo"/>
        <c:crossAx val="-1235366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(backbone)aansluitpunten</c:v>
                </c:pt>
              </c:strCache>
            </c:strRef>
          </c:tx>
          <c:spPr>
            <a:ln w="28575" cap="rnd">
              <a:solidFill>
                <a:schemeClr val="accent1"/>
              </a:solidFill>
              <a:round/>
            </a:ln>
            <a:effectLst/>
          </c:spPr>
          <c:marker>
            <c:symbol val="none"/>
          </c:marker>
          <c:cat>
            <c:numRef>
              <c:f>Blad1!$A$2:$A$9</c:f>
              <c:numCache>
                <c:formatCode>General</c:formatCode>
                <c:ptCount val="8"/>
                <c:pt idx="0">
                  <c:v>2004</c:v>
                </c:pt>
                <c:pt idx="1">
                  <c:v>2006</c:v>
                </c:pt>
                <c:pt idx="2">
                  <c:v>2008</c:v>
                </c:pt>
                <c:pt idx="3">
                  <c:v>2010</c:v>
                </c:pt>
                <c:pt idx="4">
                  <c:v>2012</c:v>
                </c:pt>
                <c:pt idx="5">
                  <c:v>2014</c:v>
                </c:pt>
                <c:pt idx="6">
                  <c:v>2016</c:v>
                </c:pt>
                <c:pt idx="7">
                  <c:v>2017</c:v>
                </c:pt>
              </c:numCache>
            </c:numRef>
          </c:cat>
          <c:val>
            <c:numRef>
              <c:f>Blad1!$B$2:$B$9</c:f>
              <c:numCache>
                <c:formatCode>General</c:formatCode>
                <c:ptCount val="8"/>
                <c:pt idx="0">
                  <c:v>2</c:v>
                </c:pt>
                <c:pt idx="1">
                  <c:v>12</c:v>
                </c:pt>
                <c:pt idx="2">
                  <c:v>15</c:v>
                </c:pt>
                <c:pt idx="3">
                  <c:v>20</c:v>
                </c:pt>
                <c:pt idx="4">
                  <c:v>30</c:v>
                </c:pt>
                <c:pt idx="5">
                  <c:v>40</c:v>
                </c:pt>
                <c:pt idx="6">
                  <c:v>50</c:v>
                </c:pt>
                <c:pt idx="7">
                  <c:v>70</c:v>
                </c:pt>
              </c:numCache>
            </c:numRef>
          </c:val>
          <c:smooth val="0"/>
          <c:extLst>
            <c:ext xmlns:c16="http://schemas.microsoft.com/office/drawing/2014/chart" uri="{C3380CC4-5D6E-409C-BE32-E72D297353CC}">
              <c16:uniqueId val="{00000000-08E5-49F6-B34D-18A39E12E29A}"/>
            </c:ext>
          </c:extLst>
        </c:ser>
        <c:ser>
          <c:idx val="2"/>
          <c:order val="2"/>
          <c:tx>
            <c:strRef>
              <c:f>Blad1!$D$1</c:f>
              <c:strCache>
                <c:ptCount val="1"/>
                <c:pt idx="0">
                  <c:v>Capaciteit</c:v>
                </c:pt>
              </c:strCache>
            </c:strRef>
          </c:tx>
          <c:spPr>
            <a:ln w="28575" cap="rnd">
              <a:solidFill>
                <a:schemeClr val="accent3"/>
              </a:solidFill>
              <a:round/>
            </a:ln>
            <a:effectLst/>
          </c:spPr>
          <c:marker>
            <c:symbol val="none"/>
          </c:marker>
          <c:cat>
            <c:numRef>
              <c:f>Blad1!$A$2:$A$9</c:f>
              <c:numCache>
                <c:formatCode>General</c:formatCode>
                <c:ptCount val="8"/>
                <c:pt idx="0">
                  <c:v>2004</c:v>
                </c:pt>
                <c:pt idx="1">
                  <c:v>2006</c:v>
                </c:pt>
                <c:pt idx="2">
                  <c:v>2008</c:v>
                </c:pt>
                <c:pt idx="3">
                  <c:v>2010</c:v>
                </c:pt>
                <c:pt idx="4">
                  <c:v>2012</c:v>
                </c:pt>
                <c:pt idx="5">
                  <c:v>2014</c:v>
                </c:pt>
                <c:pt idx="6">
                  <c:v>2016</c:v>
                </c:pt>
                <c:pt idx="7">
                  <c:v>2017</c:v>
                </c:pt>
              </c:numCache>
            </c:numRef>
          </c:cat>
          <c:val>
            <c:numRef>
              <c:f>Blad1!$D$2:$D$9</c:f>
              <c:numCache>
                <c:formatCode>General</c:formatCode>
                <c:ptCount val="8"/>
                <c:pt idx="0">
                  <c:v>0.5</c:v>
                </c:pt>
                <c:pt idx="1">
                  <c:v>2</c:v>
                </c:pt>
                <c:pt idx="2">
                  <c:v>8</c:v>
                </c:pt>
                <c:pt idx="3">
                  <c:v>32</c:v>
                </c:pt>
                <c:pt idx="4">
                  <c:v>100</c:v>
                </c:pt>
                <c:pt idx="5">
                  <c:v>100</c:v>
                </c:pt>
                <c:pt idx="6">
                  <c:v>1000</c:v>
                </c:pt>
                <c:pt idx="7">
                  <c:v>2000</c:v>
                </c:pt>
              </c:numCache>
            </c:numRef>
          </c:val>
          <c:smooth val="0"/>
          <c:extLst>
            <c:ext xmlns:c16="http://schemas.microsoft.com/office/drawing/2014/chart" uri="{C3380CC4-5D6E-409C-BE32-E72D297353CC}">
              <c16:uniqueId val="{00000003-08E5-49F6-B34D-18A39E12E29A}"/>
            </c:ext>
          </c:extLst>
        </c:ser>
        <c:dLbls>
          <c:showLegendKey val="0"/>
          <c:showVal val="0"/>
          <c:showCatName val="0"/>
          <c:showSerName val="0"/>
          <c:showPercent val="0"/>
          <c:showBubbleSize val="0"/>
        </c:dLbls>
        <c:marker val="1"/>
        <c:smooth val="0"/>
        <c:axId val="-1234698560"/>
        <c:axId val="-1234693504"/>
      </c:lineChart>
      <c:lineChart>
        <c:grouping val="standard"/>
        <c:varyColors val="0"/>
        <c:ser>
          <c:idx val="1"/>
          <c:order val="1"/>
          <c:tx>
            <c:strRef>
              <c:f>Blad1!$C$1</c:f>
              <c:strCache>
                <c:ptCount val="1"/>
                <c:pt idx="0">
                  <c:v>Gebruikers</c:v>
                </c:pt>
              </c:strCache>
            </c:strRef>
          </c:tx>
          <c:spPr>
            <a:ln w="28575" cap="rnd">
              <a:solidFill>
                <a:schemeClr val="accent2"/>
              </a:solidFill>
              <a:round/>
            </a:ln>
            <a:effectLst/>
          </c:spPr>
          <c:marker>
            <c:symbol val="none"/>
          </c:marker>
          <c:cat>
            <c:numRef>
              <c:f>Blad1!$A$2:$A$9</c:f>
              <c:numCache>
                <c:formatCode>General</c:formatCode>
                <c:ptCount val="8"/>
                <c:pt idx="0">
                  <c:v>2004</c:v>
                </c:pt>
                <c:pt idx="1">
                  <c:v>2006</c:v>
                </c:pt>
                <c:pt idx="2">
                  <c:v>2008</c:v>
                </c:pt>
                <c:pt idx="3">
                  <c:v>2010</c:v>
                </c:pt>
                <c:pt idx="4">
                  <c:v>2012</c:v>
                </c:pt>
                <c:pt idx="5">
                  <c:v>2014</c:v>
                </c:pt>
                <c:pt idx="6">
                  <c:v>2016</c:v>
                </c:pt>
                <c:pt idx="7">
                  <c:v>2017</c:v>
                </c:pt>
              </c:numCache>
            </c:numRef>
          </c:cat>
          <c:val>
            <c:numRef>
              <c:f>Blad1!$C$2:$C$9</c:f>
              <c:numCache>
                <c:formatCode>General</c:formatCode>
                <c:ptCount val="8"/>
                <c:pt idx="0">
                  <c:v>2</c:v>
                </c:pt>
                <c:pt idx="1">
                  <c:v>12</c:v>
                </c:pt>
                <c:pt idx="2">
                  <c:v>50</c:v>
                </c:pt>
                <c:pt idx="3">
                  <c:v>200</c:v>
                </c:pt>
                <c:pt idx="4">
                  <c:v>400</c:v>
                </c:pt>
                <c:pt idx="5">
                  <c:v>800</c:v>
                </c:pt>
                <c:pt idx="6">
                  <c:v>1100</c:v>
                </c:pt>
                <c:pt idx="7">
                  <c:v>1200</c:v>
                </c:pt>
              </c:numCache>
            </c:numRef>
          </c:val>
          <c:smooth val="0"/>
          <c:extLst>
            <c:ext xmlns:c16="http://schemas.microsoft.com/office/drawing/2014/chart" uri="{C3380CC4-5D6E-409C-BE32-E72D297353CC}">
              <c16:uniqueId val="{00000001-08E5-49F6-B34D-18A39E12E29A}"/>
            </c:ext>
          </c:extLst>
        </c:ser>
        <c:dLbls>
          <c:showLegendKey val="0"/>
          <c:showVal val="0"/>
          <c:showCatName val="0"/>
          <c:showSerName val="0"/>
          <c:showPercent val="0"/>
          <c:showBubbleSize val="0"/>
        </c:dLbls>
        <c:marker val="1"/>
        <c:smooth val="0"/>
        <c:axId val="-1234684512"/>
        <c:axId val="-1234688880"/>
      </c:lineChart>
      <c:catAx>
        <c:axId val="-123469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34693504"/>
        <c:crosses val="autoZero"/>
        <c:auto val="1"/>
        <c:lblAlgn val="ctr"/>
        <c:lblOffset val="100"/>
        <c:noMultiLvlLbl val="0"/>
      </c:catAx>
      <c:valAx>
        <c:axId val="-123469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34698560"/>
        <c:crosses val="autoZero"/>
        <c:crossBetween val="between"/>
      </c:valAx>
      <c:valAx>
        <c:axId val="-123468888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234684512"/>
        <c:crosses val="max"/>
        <c:crossBetween val="between"/>
      </c:valAx>
      <c:catAx>
        <c:axId val="-1234684512"/>
        <c:scaling>
          <c:orientation val="minMax"/>
        </c:scaling>
        <c:delete val="1"/>
        <c:axPos val="b"/>
        <c:numFmt formatCode="General" sourceLinked="1"/>
        <c:majorTickMark val="out"/>
        <c:minorTickMark val="none"/>
        <c:tickLblPos val="nextTo"/>
        <c:crossAx val="-1234688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Source Sans Pro Semivet" charset="0"/>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Source Sans Pro Semivet" charset="0"/>
              </a:defRPr>
            </a:lvl1pPr>
          </a:lstStyle>
          <a:p>
            <a:fld id="{5E6E4DAF-E638-4D8C-88FE-3A316320C60C}" type="datetimeFigureOut">
              <a:rPr lang="nl-NL" smtClean="0"/>
              <a:pPr/>
              <a:t>27-10-2016</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Source Sans Pro Semivet"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Source Sans Pro Semivet" charset="0"/>
              </a:defRPr>
            </a:lvl1pPr>
          </a:lstStyle>
          <a:p>
            <a:fld id="{AB6C414E-E1A1-4DB1-AE4E-44BA1D244FF1}" type="slidenum">
              <a:rPr lang="nl-NL" smtClean="0"/>
              <a:pPr/>
              <a:t>‹nr.›</a:t>
            </a:fld>
            <a:endParaRPr lang="nl-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Source Sans Pro Semivet" charset="0"/>
        <a:ea typeface="+mn-ea"/>
        <a:cs typeface="+mn-cs"/>
      </a:defRPr>
    </a:lvl1pPr>
    <a:lvl2pPr marL="457200" algn="l" defTabSz="914400" rtl="0" eaLnBrk="1" latinLnBrk="0" hangingPunct="1">
      <a:defRPr sz="1200" b="1" i="0" kern="1200">
        <a:solidFill>
          <a:schemeClr val="tx1"/>
        </a:solidFill>
        <a:latin typeface="Source Sans Pro Semivet" charset="0"/>
        <a:ea typeface="+mn-ea"/>
        <a:cs typeface="+mn-cs"/>
      </a:defRPr>
    </a:lvl2pPr>
    <a:lvl3pPr marL="914400" algn="l" defTabSz="914400" rtl="0" eaLnBrk="1" latinLnBrk="0" hangingPunct="1">
      <a:defRPr sz="1200" b="1" i="0" kern="1200">
        <a:solidFill>
          <a:schemeClr val="tx1"/>
        </a:solidFill>
        <a:latin typeface="Source Sans Pro Semivet" charset="0"/>
        <a:ea typeface="+mn-ea"/>
        <a:cs typeface="+mn-cs"/>
      </a:defRPr>
    </a:lvl3pPr>
    <a:lvl4pPr marL="1371600" algn="l" defTabSz="914400" rtl="0" eaLnBrk="1" latinLnBrk="0" hangingPunct="1">
      <a:defRPr sz="1200" b="1" i="0" kern="1200">
        <a:solidFill>
          <a:schemeClr val="tx1"/>
        </a:solidFill>
        <a:latin typeface="Source Sans Pro Semivet" charset="0"/>
        <a:ea typeface="+mn-ea"/>
        <a:cs typeface="+mn-cs"/>
      </a:defRPr>
    </a:lvl4pPr>
    <a:lvl5pPr marL="1828800" algn="l" defTabSz="914400" rtl="0" eaLnBrk="1" latinLnBrk="0" hangingPunct="1">
      <a:defRPr sz="1200" b="1" i="0" kern="1200">
        <a:solidFill>
          <a:schemeClr val="tx1"/>
        </a:solidFill>
        <a:latin typeface="Source Sans Pro Semive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982405D-6492-4FC9-AC8E-30E8CF00A3F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a:t>Maar ook op het gebied van technische oplossingen moeten we verder denken.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a:t>On-site draait er heel wat apparatuur om een netwerk te realiseren.</a:t>
            </a:r>
            <a:br>
              <a:rPr lang="nl-NL" baseline="0" dirty="0"/>
            </a:br>
            <a:r>
              <a:rPr lang="nl-NL" baseline="0" dirty="0"/>
              <a:t>Deze apparatuur heeft stabiele stroom nodig, geen water en als het kan een beetje fatsoenlijke werktemperatuur.</a:t>
            </a:r>
            <a:br>
              <a:rPr lang="nl-NL" baseline="0" dirty="0"/>
            </a:br>
            <a:r>
              <a:rPr lang="nl-NL" baseline="0" dirty="0"/>
              <a:t>Omdat te realiseren op locatie moet je flink wat faciliteren. </a:t>
            </a:r>
            <a:br>
              <a:rPr lang="nl-NL" baseline="0" dirty="0"/>
            </a:br>
            <a:br>
              <a:rPr lang="nl-NL" baseline="0" dirty="0"/>
            </a:br>
            <a:r>
              <a:rPr lang="nl-NL" baseline="0" dirty="0"/>
              <a:t>Denk aan waterdichte containers met airco en eigen dieselaggregaten. </a:t>
            </a:r>
            <a:br>
              <a:rPr lang="nl-NL" baseline="0" dirty="0"/>
            </a:br>
            <a:r>
              <a:rPr lang="nl-NL" baseline="0" dirty="0"/>
              <a:t>Dit is duur, denk aan investering en transportkosten.</a:t>
            </a:r>
            <a:br>
              <a:rPr lang="nl-NL" baseline="0" dirty="0"/>
            </a:br>
            <a:endParaRPr lang="nl-NL"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nl-NL" baseline="0"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10</a:t>
            </a:fld>
            <a:endParaRPr lang="nl-NL"/>
          </a:p>
        </p:txBody>
      </p:sp>
    </p:spTree>
    <p:extLst>
      <p:ext uri="{BB962C8B-B14F-4D97-AF65-F5344CB8AC3E}">
        <p14:creationId xmlns:p14="http://schemas.microsoft.com/office/powerpoint/2010/main" val="2213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a:t>Een andere oplossing is om een groot gedeelte van je apparatuur off-site te maken.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a:t>En het liefste je </a:t>
            </a:r>
            <a:r>
              <a:rPr lang="nl-NL" baseline="0" dirty="0" err="1"/>
              <a:t>core</a:t>
            </a:r>
            <a:r>
              <a:rPr lang="nl-NL" baseline="0" dirty="0"/>
              <a:t> services waar je het meeste risico loopt.</a:t>
            </a:r>
            <a:br>
              <a:rPr lang="nl-NL" baseline="0" dirty="0"/>
            </a:br>
            <a:br>
              <a:rPr lang="nl-NL" baseline="0" dirty="0"/>
            </a:br>
            <a:r>
              <a:rPr lang="nl-NL" baseline="0" dirty="0" err="1"/>
              <a:t>Switching</a:t>
            </a:r>
            <a:r>
              <a:rPr lang="nl-NL" baseline="0" dirty="0"/>
              <a:t>, </a:t>
            </a:r>
            <a:r>
              <a:rPr lang="nl-NL" baseline="0" dirty="0" err="1"/>
              <a:t>Ap’s</a:t>
            </a:r>
            <a:r>
              <a:rPr lang="nl-NL" baseline="0" dirty="0"/>
              <a:t> en andere kleine </a:t>
            </a:r>
            <a:r>
              <a:rPr lang="nl-NL" baseline="0" dirty="0" err="1"/>
              <a:t>aparatuur</a:t>
            </a:r>
            <a:r>
              <a:rPr lang="nl-NL" baseline="0" dirty="0"/>
              <a:t> is eenvoudig te vervangen.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457200" lvl="1" indent="0">
              <a:buFontTx/>
              <a:buNone/>
            </a:pPr>
            <a:r>
              <a:rPr lang="nl-NL" baseline="0" dirty="0"/>
              <a:t>Dankzij de infrastructuur die we op Paaspop hebben kunnen we apparatuur en diensten gaan verplaatsen naar het </a:t>
            </a:r>
            <a:r>
              <a:rPr lang="nl-NL" baseline="0" dirty="0" err="1"/>
              <a:t>datacentre</a:t>
            </a:r>
            <a:r>
              <a:rPr lang="nl-NL" baseline="0" dirty="0"/>
              <a:t> van </a:t>
            </a:r>
            <a:r>
              <a:rPr lang="nl-NL" baseline="0" dirty="0" err="1"/>
              <a:t>InterConnect</a:t>
            </a:r>
            <a:r>
              <a:rPr lang="nl-NL" baseline="0" dirty="0"/>
              <a:t>, waar WEL altijd stroom is, en keuze uit meerdere internet leveranciers. </a:t>
            </a:r>
          </a:p>
          <a:p>
            <a:pPr marL="457200" lvl="1" indent="0">
              <a:buFontTx/>
              <a:buNone/>
            </a:pPr>
            <a:r>
              <a:rPr lang="nl-NL" baseline="0" dirty="0"/>
              <a:t>Zo verplaatsen we Routers, </a:t>
            </a:r>
            <a:r>
              <a:rPr lang="nl-NL" baseline="0" dirty="0" err="1"/>
              <a:t>WiFI</a:t>
            </a:r>
            <a:r>
              <a:rPr lang="nl-NL" baseline="0" dirty="0"/>
              <a:t> Controllers, DNS/DHCP en applicatie servers allemaal naar een veilige plek waar de kans op uitval zeer minimaal is.</a:t>
            </a:r>
          </a:p>
          <a:p>
            <a:pPr marL="457200" lvl="1" indent="0">
              <a:buFontTx/>
              <a:buNone/>
            </a:pPr>
            <a:endParaRPr lang="nl-NL" baseline="0" dirty="0"/>
          </a:p>
          <a:p>
            <a:pPr marL="457200" lvl="1" indent="0">
              <a:buFontTx/>
              <a:buNone/>
            </a:pPr>
            <a:r>
              <a:rPr lang="nl-NL" baseline="0" dirty="0"/>
              <a:t>Omdat we een direct patchpunt hebben in het </a:t>
            </a:r>
            <a:r>
              <a:rPr lang="nl-NL" baseline="0" dirty="0" err="1"/>
              <a:t>data-centre</a:t>
            </a:r>
            <a:r>
              <a:rPr lang="nl-NL" baseline="0" dirty="0"/>
              <a:t> hoeven we niet te werken met </a:t>
            </a:r>
            <a:r>
              <a:rPr lang="nl-NL" baseline="0" dirty="0" err="1"/>
              <a:t>VPN’s</a:t>
            </a:r>
            <a:r>
              <a:rPr lang="nl-NL" baseline="0" dirty="0"/>
              <a:t> en </a:t>
            </a:r>
            <a:r>
              <a:rPr lang="nl-NL" baseline="0" dirty="0" err="1"/>
              <a:t>VLAN’s</a:t>
            </a:r>
            <a:r>
              <a:rPr lang="nl-NL" baseline="0" dirty="0"/>
              <a:t>. </a:t>
            </a:r>
          </a:p>
          <a:p>
            <a:pPr marL="457200" lvl="1" indent="0">
              <a:buFontTx/>
              <a:buNone/>
            </a:pPr>
            <a:endParaRPr lang="nl-NL" baseline="0" dirty="0"/>
          </a:p>
          <a:p>
            <a:pPr marL="457200" lvl="1" indent="0">
              <a:buFontTx/>
              <a:buNone/>
            </a:pPr>
            <a:r>
              <a:rPr lang="nl-NL" baseline="0" dirty="0"/>
              <a:t>Op locatie houden we nog altijd 1 </a:t>
            </a:r>
            <a:r>
              <a:rPr lang="nl-NL" baseline="0" dirty="0" err="1"/>
              <a:t>backup</a:t>
            </a:r>
            <a:r>
              <a:rPr lang="nl-NL" baseline="0" dirty="0"/>
              <a:t> router over mocht de glasvezelverbinding wegvallen. </a:t>
            </a:r>
          </a:p>
          <a:p>
            <a:pPr marL="457200" lvl="1" indent="0">
              <a:buFontTx/>
              <a:buNone/>
            </a:pPr>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11</a:t>
            </a:fld>
            <a:endParaRPr lang="nl-NL"/>
          </a:p>
        </p:txBody>
      </p:sp>
    </p:spTree>
    <p:extLst>
      <p:ext uri="{BB962C8B-B14F-4D97-AF65-F5344CB8AC3E}">
        <p14:creationId xmlns:p14="http://schemas.microsoft.com/office/powerpoint/2010/main" val="4291889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457200" lvl="1" indent="0">
              <a:buFontTx/>
              <a:buNone/>
            </a:pPr>
            <a:r>
              <a:rPr lang="nl-NL" baseline="0" dirty="0"/>
              <a:t>Wat als er iets mis gaat! Paaspop heeft in 2015 een zwaar jaar gehad, hiervan even een korte samenvatting [video]</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12</a:t>
            </a:fld>
            <a:endParaRPr lang="nl-NL"/>
          </a:p>
        </p:txBody>
      </p:sp>
    </p:spTree>
    <p:extLst>
      <p:ext uri="{BB962C8B-B14F-4D97-AF65-F5344CB8AC3E}">
        <p14:creationId xmlns:p14="http://schemas.microsoft.com/office/powerpoint/2010/main" val="64928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457200" lvl="1" indent="0">
              <a:buFontTx/>
              <a:buNone/>
            </a:pPr>
            <a:r>
              <a:rPr lang="nl-NL" baseline="0" dirty="0"/>
              <a:t>Over het algemeen is onze SLA redelijk eenvoudig tijdens een evenement, namelijk DIRECT oplossen.</a:t>
            </a:r>
            <a:br>
              <a:rPr lang="nl-NL" baseline="0" dirty="0"/>
            </a:br>
            <a:r>
              <a:rPr lang="nl-NL" baseline="0" dirty="0"/>
              <a:t>Voor het evenement geld dat eigenlijk ook, alleen dan is er iets meer marge.</a:t>
            </a:r>
          </a:p>
          <a:p>
            <a:pPr marL="457200" lvl="1" indent="0">
              <a:buFontTx/>
              <a:buNone/>
            </a:pPr>
            <a:r>
              <a:rPr lang="nl-NL" baseline="0" dirty="0"/>
              <a:t>Er is weinig ruimte voor vertraging, dus de IT faciliteiten moeten gewoon werken.</a:t>
            </a:r>
          </a:p>
          <a:p>
            <a:pPr marL="457200" lvl="1" indent="0">
              <a:buFontTx/>
              <a:buNone/>
            </a:pPr>
            <a:endParaRPr lang="nl-NL" baseline="0" dirty="0"/>
          </a:p>
          <a:p>
            <a:pPr marL="457200" lvl="1" indent="0">
              <a:buFontTx/>
              <a:buNone/>
            </a:pPr>
            <a:r>
              <a:rPr lang="nl-NL" baseline="0" dirty="0"/>
              <a:t>De verantwoordelijkheid van een probleem is ook redelijk eenvoudig, indien er ergens geen verbinding is, dan is dat ons probleem.</a:t>
            </a:r>
            <a:br>
              <a:rPr lang="nl-NL" baseline="0" dirty="0"/>
            </a:br>
            <a:r>
              <a:rPr lang="nl-NL" baseline="0" dirty="0"/>
              <a:t>Of er geen stroom is, of er is een kabel kapot gereden, dat is voor de organisatie niet relevant. Er is een probleem, los het maar op.</a:t>
            </a:r>
          </a:p>
          <a:p>
            <a:pPr marL="457200" lvl="1" indent="0">
              <a:buFontTx/>
              <a:buNone/>
            </a:pPr>
            <a:r>
              <a:rPr lang="nl-NL" baseline="0" dirty="0"/>
              <a:t>Gelukkig is er op een evenement (bijna) altijd een zeer goede werkmentaliteit en teamgeest. We gaan eerst samen het probleem oplossen, kijken we daarna wel</a:t>
            </a:r>
            <a:br>
              <a:rPr lang="nl-NL" baseline="0" dirty="0"/>
            </a:br>
            <a:r>
              <a:rPr lang="nl-NL" baseline="0" dirty="0"/>
              <a:t>wie z’n schuld dat nu eigenlijk is. Indien het een niet al te groot probleem is, dan wordt het vaak met een biertje opgelost.</a:t>
            </a:r>
            <a:br>
              <a:rPr lang="nl-NL" baseline="0" dirty="0"/>
            </a:br>
            <a:br>
              <a:rPr lang="nl-NL" baseline="0" dirty="0"/>
            </a:br>
            <a:r>
              <a:rPr lang="nl-NL" baseline="0" dirty="0"/>
              <a:t>Vaak proberen we problemen voor te zijn, door monitoring op netwerk en stroomgebied is het probleem vaak al opgelost voordat iemand het merkt.</a:t>
            </a:r>
            <a:br>
              <a:rPr lang="nl-NL" baseline="0" dirty="0"/>
            </a:br>
            <a:r>
              <a:rPr lang="nl-NL" baseline="0" dirty="0"/>
              <a:t>De centrale monitor applicatie werkt vanuit het datacenter, aangezien daar het allerkleinste risico is op uitval.</a:t>
            </a:r>
          </a:p>
          <a:p>
            <a:pPr marL="457200" lvl="1" indent="0">
              <a:buFontTx/>
              <a:buNone/>
            </a:pPr>
            <a:endParaRPr lang="nl-NL" baseline="0" dirty="0"/>
          </a:p>
          <a:p>
            <a:pPr marL="457200" lvl="1" indent="0">
              <a:buFontTx/>
              <a:buNone/>
            </a:pPr>
            <a:r>
              <a:rPr lang="nl-NL" baseline="0" dirty="0"/>
              <a:t>In het geval van totale uitval richting het datacenter tijdens het evenement, dan is er altijd nog een </a:t>
            </a:r>
            <a:r>
              <a:rPr lang="nl-NL" baseline="0" dirty="0" err="1"/>
              <a:t>backupoplossing</a:t>
            </a:r>
            <a:r>
              <a:rPr lang="nl-NL" baseline="0" dirty="0"/>
              <a:t> via een ander netwerk. De capaciteit hiervan is relatief klein.</a:t>
            </a:r>
            <a:br>
              <a:rPr lang="nl-NL" baseline="0" dirty="0"/>
            </a:br>
            <a:r>
              <a:rPr lang="nl-NL" baseline="0" dirty="0"/>
              <a:t>De gefaciliteerde diensten worden dan beperkt tot betalingsverkeer en nooddiensten.</a:t>
            </a:r>
          </a:p>
          <a:p>
            <a:pPr marL="457200" lvl="1" indent="0">
              <a:buFontTx/>
              <a:buNone/>
            </a:pP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13</a:t>
            </a:fld>
            <a:endParaRPr lang="nl-NL"/>
          </a:p>
        </p:txBody>
      </p:sp>
    </p:spTree>
    <p:extLst>
      <p:ext uri="{BB962C8B-B14F-4D97-AF65-F5344CB8AC3E}">
        <p14:creationId xmlns:p14="http://schemas.microsoft.com/office/powerpoint/2010/main" val="361753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marL="0" indent="0">
              <a:buFontTx/>
              <a:buNone/>
            </a:pPr>
            <a:r>
              <a:rPr lang="nl-NL" baseline="0" dirty="0"/>
              <a:t>Paaspop 2017 komt er al aan, met de huidige infrastructuur zouden we graag een aantal uitdagingen aan gaan:</a:t>
            </a:r>
          </a:p>
          <a:p>
            <a:pPr marL="171450" indent="-171450">
              <a:buFontTx/>
              <a:buChar char="-"/>
            </a:pPr>
            <a:r>
              <a:rPr lang="nl-NL" baseline="0" dirty="0"/>
              <a:t>Gaan we voor publiek Wifi of gaan we samenwerken met </a:t>
            </a:r>
            <a:r>
              <a:rPr lang="nl-NL" baseline="0" dirty="0" err="1"/>
              <a:t>Telco’s</a:t>
            </a:r>
            <a:r>
              <a:rPr lang="nl-NL" baseline="0" dirty="0"/>
              <a:t> om onze bezoekers te voorzien van een optimale verbinding.</a:t>
            </a:r>
            <a:br>
              <a:rPr lang="nl-NL" baseline="0" dirty="0"/>
            </a:br>
            <a:r>
              <a:rPr lang="nl-NL" baseline="0" dirty="0"/>
              <a:t>De generatie die er nu aan komt kan bijna niet meer zonder internet, contact zoeken met elkaar, delen op </a:t>
            </a:r>
            <a:r>
              <a:rPr lang="nl-NL" baseline="0" dirty="0" err="1"/>
              <a:t>social</a:t>
            </a:r>
            <a:r>
              <a:rPr lang="nl-NL" baseline="0" dirty="0"/>
              <a:t> media, het moet allemaal kunnen.</a:t>
            </a:r>
            <a:br>
              <a:rPr lang="nl-NL" baseline="0" dirty="0"/>
            </a:br>
            <a:r>
              <a:rPr lang="nl-NL" baseline="0" dirty="0"/>
              <a:t>Tot nu toe zijn de verbindingen vanuit </a:t>
            </a:r>
            <a:r>
              <a:rPr lang="nl-NL" baseline="0" dirty="0" err="1"/>
              <a:t>telco’s</a:t>
            </a:r>
            <a:r>
              <a:rPr lang="nl-NL" baseline="0" dirty="0"/>
              <a:t> niet voorbereid op het hoge aantal gebruikers op een geografisch klein gebied.</a:t>
            </a:r>
          </a:p>
          <a:p>
            <a:pPr marL="171450" indent="-171450">
              <a:buFontTx/>
              <a:buChar char="-"/>
            </a:pPr>
            <a:r>
              <a:rPr lang="nl-NL" baseline="0" dirty="0"/>
              <a:t>Komt er een Live evenementen televisiekanaal of internetkanaal en dient al het videomateriaal op hoge kwaliteit gestreamd te worden</a:t>
            </a:r>
          </a:p>
          <a:p>
            <a:pPr marL="171450" indent="-171450">
              <a:buFontTx/>
              <a:buChar char="-"/>
            </a:pPr>
            <a:r>
              <a:rPr lang="nl-NL" baseline="0" dirty="0"/>
              <a:t>Verzamelen van BIG DATA, wat kunnen we waar meten en hoe kunnen we dat gebruiken.</a:t>
            </a:r>
          </a:p>
          <a:p>
            <a:pPr marL="0" indent="0">
              <a:buFontTx/>
              <a:buNone/>
            </a:pPr>
            <a:endParaRPr lang="nl-NL" baseline="0" dirty="0"/>
          </a:p>
          <a:p>
            <a:pPr marL="0" indent="0">
              <a:buFontTx/>
              <a:buNone/>
            </a:pPr>
            <a:r>
              <a:rPr lang="nl-NL" baseline="0" dirty="0"/>
              <a:t>Maar  voor evenementen in het algemeen, kan een evenementen locatie nog zonder basis infrastructuur.</a:t>
            </a:r>
          </a:p>
          <a:p>
            <a:pPr marL="0" indent="0">
              <a:buFontTx/>
              <a:buNone/>
            </a:pPr>
            <a:r>
              <a:rPr lang="nl-NL" baseline="0" dirty="0"/>
              <a:t>Om mee te kunnen met de huidige groei moet elk evenement eigenlijk een vaste backbone hebben met minimaal 1GB internet.</a:t>
            </a:r>
          </a:p>
          <a:p>
            <a:pPr marL="0" indent="0">
              <a:buFontTx/>
              <a:buNone/>
            </a:pPr>
            <a:r>
              <a:rPr lang="nl-NL" baseline="0" dirty="0"/>
              <a:t>Er komen technologieën aan die dit bijna vereisen: </a:t>
            </a:r>
          </a:p>
          <a:p>
            <a:pPr marL="628650" lvl="1" indent="-171450">
              <a:buFontTx/>
              <a:buChar char="-"/>
            </a:pPr>
            <a:endParaRPr lang="nl-NL" baseline="0" dirty="0"/>
          </a:p>
          <a:p>
            <a:pPr marL="171450" lvl="0" indent="-171450">
              <a:buFontTx/>
              <a:buChar char="-"/>
            </a:pPr>
            <a:r>
              <a:rPr lang="nl-NL" baseline="0" dirty="0"/>
              <a:t>Er wordt al veel gepermitteerd met </a:t>
            </a:r>
            <a:r>
              <a:rPr lang="nl-NL" baseline="0" dirty="0" err="1"/>
              <a:t>Cashless</a:t>
            </a:r>
            <a:r>
              <a:rPr lang="nl-NL" baseline="0" dirty="0"/>
              <a:t> betalen, maar hoe gaat dit verder? </a:t>
            </a:r>
          </a:p>
          <a:p>
            <a:pPr marL="171450" lvl="0" indent="-171450">
              <a:buFontTx/>
              <a:buChar char="-"/>
            </a:pPr>
            <a:r>
              <a:rPr lang="nl-NL" baseline="0" dirty="0"/>
              <a:t>Interactie met publiek, het publiek wil direct feedback kunnen leveren.</a:t>
            </a:r>
          </a:p>
          <a:p>
            <a:pPr marL="171450" lvl="0" indent="-171450">
              <a:buFontTx/>
              <a:buChar char="-"/>
            </a:pPr>
            <a:r>
              <a:rPr lang="nl-NL" baseline="0" dirty="0"/>
              <a:t>Virtual </a:t>
            </a:r>
            <a:r>
              <a:rPr lang="nl-NL" baseline="0" dirty="0" err="1"/>
              <a:t>reality</a:t>
            </a:r>
            <a:r>
              <a:rPr lang="nl-NL" baseline="0" dirty="0"/>
              <a:t> / 360 camera / 4k video</a:t>
            </a:r>
          </a:p>
          <a:p>
            <a:pPr marL="171450" lvl="0" indent="-171450">
              <a:buFontTx/>
              <a:buChar char="-"/>
            </a:pPr>
            <a:r>
              <a:rPr lang="nl-NL" baseline="0" dirty="0"/>
              <a:t>Entertainment en </a:t>
            </a:r>
            <a:r>
              <a:rPr lang="nl-NL" baseline="0" dirty="0" err="1"/>
              <a:t>gaming</a:t>
            </a:r>
            <a:r>
              <a:rPr lang="nl-NL" baseline="0" dirty="0"/>
              <a:t> industrie</a:t>
            </a:r>
          </a:p>
          <a:p>
            <a:pPr marL="171450" lvl="0" indent="-171450">
              <a:buFontTx/>
              <a:buChar char="-"/>
            </a:pPr>
            <a:r>
              <a:rPr lang="nl-NL" baseline="0" dirty="0"/>
              <a:t>Camera beveiliging en </a:t>
            </a:r>
            <a:r>
              <a:rPr lang="nl-NL" baseline="0" dirty="0" err="1"/>
              <a:t>crowdcontrol</a:t>
            </a:r>
            <a:endParaRPr lang="nl-NL" baseline="0" dirty="0"/>
          </a:p>
          <a:p>
            <a:pPr marL="171450" lvl="0" indent="-171450">
              <a:buFontTx/>
              <a:buChar char="-"/>
            </a:pPr>
            <a:r>
              <a:rPr lang="nl-NL" baseline="0" dirty="0"/>
              <a:t>Sponsoren, dataverzameling en interactie.</a:t>
            </a:r>
            <a:br>
              <a:rPr lang="nl-NL" baseline="0" dirty="0"/>
            </a:br>
            <a:r>
              <a:rPr lang="nl-NL" baseline="0" dirty="0"/>
              <a:t>Hoe kunnen we sponsoren binnenhalen, wat kunnen we ze bieden aan data</a:t>
            </a:r>
          </a:p>
          <a:p>
            <a:pPr marL="171450" lvl="0" indent="-171450">
              <a:buFontTx/>
              <a:buChar char="-"/>
            </a:pPr>
            <a:endParaRPr lang="nl-NL" baseline="0" dirty="0"/>
          </a:p>
          <a:p>
            <a:pPr marL="0" lvl="0" indent="0">
              <a:buFontTx/>
              <a:buNone/>
            </a:pPr>
            <a:r>
              <a:rPr lang="nl-NL" baseline="0" dirty="0"/>
              <a:t>Er is ontzettend veel mogelijk met de juiste infrastructuur, bij Paaspop kunnen we nu ontzettend veel, dus ik verwacht veel mooie </a:t>
            </a:r>
            <a:r>
              <a:rPr lang="nl-NL" baseline="0" dirty="0" err="1"/>
              <a:t>technnologie</a:t>
            </a:r>
            <a:r>
              <a:rPr lang="nl-NL" baseline="0" dirty="0"/>
              <a:t> implementaties in de toekomst! </a:t>
            </a:r>
          </a:p>
          <a:p>
            <a:pPr marL="0" lvl="0" indent="0">
              <a:buFontTx/>
              <a:buNone/>
            </a:pPr>
            <a:endParaRPr lang="nl-NL" baseline="0" dirty="0"/>
          </a:p>
          <a:p>
            <a:pPr marL="0" lvl="0" indent="0">
              <a:buFontTx/>
              <a:buNone/>
            </a:pPr>
            <a:r>
              <a:rPr lang="nl-NL" baseline="0" dirty="0"/>
              <a:t>Bedankt voor jullie aandacht, zijn er nog vragen? </a:t>
            </a:r>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14</a:t>
            </a:fld>
            <a:endParaRPr lang="nl-NL"/>
          </a:p>
        </p:txBody>
      </p:sp>
    </p:spTree>
    <p:extLst>
      <p:ext uri="{BB962C8B-B14F-4D97-AF65-F5344CB8AC3E}">
        <p14:creationId xmlns:p14="http://schemas.microsoft.com/office/powerpoint/2010/main" val="211960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a:p>
            <a:pPr marL="171450" indent="-171450">
              <a:buFontTx/>
              <a:buChar char="-"/>
            </a:pPr>
            <a:endParaRPr lang="nl-NL" dirty="0"/>
          </a:p>
          <a:p>
            <a:pPr marL="171450" indent="-171450">
              <a:buFontTx/>
              <a:buChar char="-"/>
            </a:pPr>
            <a:r>
              <a:rPr lang="nl-NL" dirty="0"/>
              <a:t>Leuke dingen vertellen</a:t>
            </a:r>
          </a:p>
          <a:p>
            <a:pPr marL="628650" lvl="1" indent="-171450">
              <a:buFontTx/>
              <a:buChar char="-"/>
            </a:pPr>
            <a:r>
              <a:rPr lang="nl-NL" dirty="0"/>
              <a:t>Solar, kabel festival camping, kabel is weg</a:t>
            </a:r>
            <a:r>
              <a:rPr lang="nl-NL" baseline="0" dirty="0"/>
              <a:t> (gestolen)</a:t>
            </a:r>
          </a:p>
          <a:p>
            <a:pPr marL="628650" lvl="1" indent="-171450">
              <a:buFontTx/>
              <a:buChar char="-"/>
            </a:pPr>
            <a:r>
              <a:rPr lang="nl-NL" baseline="0" dirty="0"/>
              <a:t>Paaspop onderspanningsverhaal</a:t>
            </a:r>
          </a:p>
          <a:p>
            <a:pPr marL="628650" lvl="1" indent="-171450">
              <a:buFontTx/>
              <a:buChar char="-"/>
            </a:pPr>
            <a:r>
              <a:rPr lang="nl-NL" baseline="0" dirty="0"/>
              <a:t>A </a:t>
            </a:r>
            <a:r>
              <a:rPr lang="nl-NL" baseline="0" dirty="0" err="1"/>
              <a:t>day</a:t>
            </a:r>
            <a:r>
              <a:rPr lang="nl-NL" baseline="0" dirty="0"/>
              <a:t> at </a:t>
            </a:r>
            <a:r>
              <a:rPr lang="nl-NL" baseline="0" dirty="0" err="1"/>
              <a:t>the</a:t>
            </a:r>
            <a:r>
              <a:rPr lang="nl-NL" baseline="0" dirty="0"/>
              <a:t> park, door de bossen, kabel , kabel in de fik</a:t>
            </a:r>
          </a:p>
          <a:p>
            <a:pPr marL="628650" lvl="1" indent="-171450">
              <a:buFontTx/>
              <a:buChar char="-"/>
            </a:pPr>
            <a:r>
              <a:rPr lang="nl-NL" baseline="0" dirty="0"/>
              <a:t>Sloten dichtstorten op plekken waar je denkt dat het echt veilig is</a:t>
            </a:r>
          </a:p>
          <a:p>
            <a:pPr marL="628650" lvl="1" indent="-171450">
              <a:buFontTx/>
              <a:buChar char="-"/>
            </a:pPr>
            <a:r>
              <a:rPr lang="nl-NL" baseline="0" dirty="0"/>
              <a:t>Kabels, heftruck.</a:t>
            </a:r>
          </a:p>
          <a:p>
            <a:pPr marL="628650" lvl="1" indent="-171450">
              <a:buFontTx/>
              <a:buChar char="-"/>
            </a:pPr>
            <a:r>
              <a:rPr lang="nl-NL" baseline="0" dirty="0"/>
              <a:t>Pin </a:t>
            </a:r>
            <a:r>
              <a:rPr lang="nl-NL" baseline="0" dirty="0" err="1"/>
              <a:t>automaaat</a:t>
            </a:r>
            <a:r>
              <a:rPr lang="nl-NL" baseline="0" dirty="0"/>
              <a:t> vast</a:t>
            </a:r>
          </a:p>
          <a:p>
            <a:pPr marL="628650" lvl="1" indent="-171450">
              <a:buFontTx/>
              <a:buChar char="-"/>
            </a:pPr>
            <a:endParaRPr lang="nl-NL" dirty="0"/>
          </a:p>
          <a:p>
            <a:pPr marL="628650" lvl="1" indent="-171450">
              <a:buFontTx/>
              <a:buChar char="-"/>
            </a:pPr>
            <a:endParaRPr lang="nl-NL" dirty="0"/>
          </a:p>
          <a:p>
            <a:pPr marL="628650" lvl="1" indent="-171450">
              <a:buFontTx/>
              <a:buChar char="-"/>
            </a:pPr>
            <a:endParaRPr lang="nl-NL" dirty="0"/>
          </a:p>
          <a:p>
            <a:pPr marL="628650" lvl="1" indent="-171450">
              <a:buFontTx/>
              <a:buChar char="-"/>
            </a:pPr>
            <a:r>
              <a:rPr lang="nl-NL" dirty="0"/>
              <a:t>Begonnen met 1 </a:t>
            </a:r>
            <a:r>
              <a:rPr lang="nl-NL" dirty="0" err="1"/>
              <a:t>kpn</a:t>
            </a:r>
            <a:r>
              <a:rPr lang="nl-NL" dirty="0"/>
              <a:t> paaltje, die elk jaar weer </a:t>
            </a:r>
            <a:r>
              <a:rPr lang="nl-NL" dirty="0" err="1"/>
              <a:t>afgsloten</a:t>
            </a:r>
            <a:r>
              <a:rPr lang="nl-NL" baseline="0" dirty="0"/>
              <a:t> werd,.</a:t>
            </a:r>
            <a:endParaRPr lang="nl-NL" dirty="0"/>
          </a:p>
          <a:p>
            <a:pPr marL="0" indent="0">
              <a:buFontTx/>
              <a:buNone/>
            </a:pPr>
            <a:r>
              <a:rPr lang="nl-NL" dirty="0"/>
              <a:t>	</a:t>
            </a:r>
          </a:p>
          <a:p>
            <a:pPr marL="171450" indent="-171450">
              <a:buFontTx/>
              <a:buChar char="-"/>
            </a:pPr>
            <a:endParaRPr lang="nl-NL" dirty="0"/>
          </a:p>
          <a:p>
            <a:pPr marL="171450" indent="-171450">
              <a:buFontTx/>
              <a:buChar char="-"/>
            </a:pPr>
            <a:endParaRPr lang="nl-NL"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15</a:t>
            </a:fld>
            <a:endParaRPr lang="nl-NL"/>
          </a:p>
        </p:txBody>
      </p:sp>
    </p:spTree>
    <p:extLst>
      <p:ext uri="{BB962C8B-B14F-4D97-AF65-F5344CB8AC3E}">
        <p14:creationId xmlns:p14="http://schemas.microsoft.com/office/powerpoint/2010/main" val="405838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Inleiding over het bedrijf:</a:t>
            </a:r>
          </a:p>
          <a:p>
            <a:endParaRPr lang="nl-NL" dirty="0"/>
          </a:p>
          <a:p>
            <a:r>
              <a:rPr lang="nl-NL" dirty="0"/>
              <a:t>Welkom, </a:t>
            </a:r>
          </a:p>
          <a:p>
            <a:endParaRPr lang="nl-NL" dirty="0"/>
          </a:p>
          <a:p>
            <a:r>
              <a:rPr lang="nl-NL" dirty="0"/>
              <a:t>dWise is een</a:t>
            </a:r>
            <a:r>
              <a:rPr lang="nl-NL" baseline="0" dirty="0"/>
              <a:t> bedrijf uit Schijndel dat zich specialiseert in het realiseren van IT oplossing voor Evenementen.</a:t>
            </a:r>
            <a:br>
              <a:rPr lang="nl-NL" baseline="0" dirty="0"/>
            </a:br>
            <a:r>
              <a:rPr lang="nl-NL" baseline="0" dirty="0"/>
              <a:t>We doen eigenlijk helemaal niets met  IT Rooms, dus wat doe ik hier?! </a:t>
            </a:r>
          </a:p>
          <a:p>
            <a:endParaRPr lang="nl-NL" baseline="0" dirty="0"/>
          </a:p>
          <a:p>
            <a:r>
              <a:rPr lang="nl-NL" baseline="0" dirty="0"/>
              <a:t>Recentelijk is Paaspop met </a:t>
            </a:r>
            <a:r>
              <a:rPr lang="nl-NL" baseline="0" dirty="0" err="1"/>
              <a:t>Interconnect</a:t>
            </a:r>
            <a:r>
              <a:rPr lang="nl-NL" baseline="0" dirty="0"/>
              <a:t> en Spie een samenwerking gestart om een nieuw niveau op IT connectiviteit te behalen. </a:t>
            </a:r>
          </a:p>
          <a:p>
            <a:r>
              <a:rPr lang="nl-NL" baseline="0" dirty="0"/>
              <a:t>Hogere verbindingssnelheden, meer data, meer mogelijkheden en zo komen onze werelden dichter bij elkaar.</a:t>
            </a:r>
          </a:p>
          <a:p>
            <a:r>
              <a:rPr lang="nl-NL" baseline="0" dirty="0"/>
              <a:t>Daarnaast kan ik wellicht een wat ander licht schijnen op gebruik van techniek, risicobeheer en crisismanagement.</a:t>
            </a:r>
            <a:endParaRPr lang="nl-NL"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2</a:t>
            </a:fld>
            <a:endParaRPr lang="nl-NL"/>
          </a:p>
        </p:txBody>
      </p:sp>
    </p:spTree>
    <p:extLst>
      <p:ext uri="{BB962C8B-B14F-4D97-AF65-F5344CB8AC3E}">
        <p14:creationId xmlns:p14="http://schemas.microsoft.com/office/powerpoint/2010/main" val="417537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Agenda</a:t>
            </a:r>
          </a:p>
          <a:p>
            <a:endParaRPr lang="nl-NL" dirty="0"/>
          </a:p>
          <a:p>
            <a:r>
              <a:rPr lang="nl-NL" dirty="0"/>
              <a:t>Ik begin met</a:t>
            </a:r>
            <a:r>
              <a:rPr lang="nl-NL" baseline="0" dirty="0"/>
              <a:t> een korte introductie geven over de evenementenwereld in het algemeen, wat voor soort organisaties zitten er achter evenementen.</a:t>
            </a:r>
          </a:p>
          <a:p>
            <a:r>
              <a:rPr lang="nl-NL" baseline="0" dirty="0"/>
              <a:t>Hierna  meer over het bouwen van een tijdelijke IT infrastructuur en welke risico's er zijn welke problemen voorkomen.</a:t>
            </a:r>
          </a:p>
          <a:p>
            <a:endParaRPr lang="nl-NL" baseline="0" dirty="0"/>
          </a:p>
          <a:p>
            <a:r>
              <a:rPr lang="nl-NL" baseline="0" dirty="0"/>
              <a:t>IT binnen evenement zit in de groei, waar gaat het heen qua techniek en wensen.</a:t>
            </a:r>
            <a:br>
              <a:rPr lang="nl-NL" baseline="0" dirty="0"/>
            </a:br>
            <a:r>
              <a:rPr lang="nl-NL" baseline="0" dirty="0"/>
              <a:t>Hierna nog kort ruimte voor vragen.</a:t>
            </a:r>
            <a:endParaRPr lang="nl-NL" dirty="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3</a:t>
            </a:fld>
            <a:endParaRPr lang="nl-NL"/>
          </a:p>
        </p:txBody>
      </p:sp>
    </p:spTree>
    <p:extLst>
      <p:ext uri="{BB962C8B-B14F-4D97-AF65-F5344CB8AC3E}">
        <p14:creationId xmlns:p14="http://schemas.microsoft.com/office/powerpoint/2010/main" val="380153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Nederland</a:t>
            </a:r>
            <a:r>
              <a:rPr lang="nl-NL" baseline="0" dirty="0"/>
              <a:t> is groot in festivals, we hebben hier misschien wel het meeste festivals per inwoner [zie plaatje].</a:t>
            </a:r>
          </a:p>
          <a:p>
            <a:endParaRPr lang="nl-NL" baseline="0" dirty="0"/>
          </a:p>
          <a:p>
            <a:r>
              <a:rPr lang="nl-NL" baseline="0" dirty="0"/>
              <a:t>Paaspop bestaat al zo’n 42 jaar, maar is de laatste 20 jaar doorgegroeid tot een van de grootste festivals in Nederland, en dat hier om de hoek in het mooie Schijndel!</a:t>
            </a:r>
          </a:p>
          <a:p>
            <a:r>
              <a:rPr lang="nl-NL" baseline="0" dirty="0"/>
              <a:t>Zo staan ze met +- 60.000 bezoekers geregistreerd als nr. 36 in de ranking top 100 festivals en is al jaren lang de opener van het festivalseizoen.</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4</a:t>
            </a:fld>
            <a:endParaRPr lang="nl-NL"/>
          </a:p>
        </p:txBody>
      </p:sp>
    </p:spTree>
    <p:extLst>
      <p:ext uri="{BB962C8B-B14F-4D97-AF65-F5344CB8AC3E}">
        <p14:creationId xmlns:p14="http://schemas.microsoft.com/office/powerpoint/2010/main" val="403993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festivalwereld is behoorlijk dynamisch.</a:t>
            </a:r>
            <a:r>
              <a:rPr lang="nl-NL" baseline="0" dirty="0"/>
              <a:t> Het zijn vaak  kleine organisaties, informele bedrijfsvoering en soms chaotisch creatief.</a:t>
            </a:r>
          </a:p>
          <a:p>
            <a:r>
              <a:rPr lang="nl-NL" baseline="0" dirty="0"/>
              <a:t>Deze organisaties zijn vaak klein, voor 80% van de evenementen zal de vaste bezetting kleiner dan 10FTE zijn. </a:t>
            </a:r>
          </a:p>
          <a:p>
            <a:r>
              <a:rPr lang="nl-NL" baseline="0" dirty="0"/>
              <a:t>Tijdens een evenement groeit het aantal betrokken personen enorm [uitleg grafiek].</a:t>
            </a:r>
          </a:p>
          <a:p>
            <a:endParaRPr lang="nl-NL" baseline="0" dirty="0"/>
          </a:p>
          <a:p>
            <a:r>
              <a:rPr lang="nl-NL" baseline="0" dirty="0"/>
              <a:t>Om te kunnen functioneren in dit zeer snel groeiende organisme zijn er een aantal dingen zeer belangrijk: </a:t>
            </a:r>
            <a:br>
              <a:rPr lang="nl-NL" baseline="0" dirty="0"/>
            </a:br>
            <a:endParaRPr lang="nl-NL" baseline="0" dirty="0"/>
          </a:p>
          <a:p>
            <a:pPr marL="171450" indent="-171450">
              <a:buFontTx/>
              <a:buChar char="-"/>
            </a:pPr>
            <a:r>
              <a:rPr lang="nl-NL" baseline="0" dirty="0"/>
              <a:t>Eigen verantwoordelijkheid en zelfredzaamheid</a:t>
            </a:r>
          </a:p>
          <a:p>
            <a:pPr marL="171450" indent="-171450">
              <a:buFontTx/>
              <a:buChar char="-"/>
            </a:pPr>
            <a:r>
              <a:rPr lang="nl-NL" baseline="0" dirty="0"/>
              <a:t>Teamgevoel (ook tussen bedrijven)</a:t>
            </a:r>
          </a:p>
          <a:p>
            <a:pPr marL="171450" indent="-171450">
              <a:buFontTx/>
              <a:buChar char="-"/>
            </a:pPr>
            <a:r>
              <a:rPr lang="nl-NL" baseline="0" dirty="0"/>
              <a:t>Communicatie</a:t>
            </a:r>
          </a:p>
          <a:p>
            <a:pPr marL="171450" indent="-171450">
              <a:buFontTx/>
              <a:buChar char="-"/>
            </a:pPr>
            <a:endParaRPr lang="nl-NL" baseline="0" dirty="0"/>
          </a:p>
          <a:p>
            <a:pPr marL="0" indent="0">
              <a:buFontTx/>
              <a:buNone/>
            </a:pPr>
            <a:r>
              <a:rPr lang="nl-NL" baseline="0" dirty="0"/>
              <a:t>[Hierbij voorbeelden geven]</a:t>
            </a:r>
          </a:p>
          <a:p>
            <a:pPr marL="0" indent="0">
              <a:buFontTx/>
              <a:buNone/>
            </a:pPr>
            <a:endParaRPr lang="nl-NL" baseline="0"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5</a:t>
            </a:fld>
            <a:endParaRPr lang="nl-NL"/>
          </a:p>
        </p:txBody>
      </p:sp>
    </p:spTree>
    <p:extLst>
      <p:ext uri="{BB962C8B-B14F-4D97-AF65-F5344CB8AC3E}">
        <p14:creationId xmlns:p14="http://schemas.microsoft.com/office/powerpoint/2010/main" val="33620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lvl="0" indent="0">
              <a:buFontTx/>
              <a:buNone/>
            </a:pPr>
            <a:r>
              <a:rPr lang="nl-NL" baseline="0" dirty="0"/>
              <a:t>Tijdens de opbouw van het evenement voorziet dWise medewerker en bezoeker van diverse IT Faciliteiten, denk hierbij aan: </a:t>
            </a:r>
            <a:br>
              <a:rPr lang="nl-NL" baseline="0" dirty="0"/>
            </a:br>
            <a:endParaRPr lang="nl-NL" baseline="0" dirty="0"/>
          </a:p>
          <a:p>
            <a:pPr marL="171450" lvl="0" indent="-171450">
              <a:buFontTx/>
              <a:buChar char="-"/>
            </a:pPr>
            <a:r>
              <a:rPr lang="nl-NL" baseline="0" dirty="0"/>
              <a:t>Internet</a:t>
            </a:r>
          </a:p>
          <a:p>
            <a:pPr marL="171450" lvl="0" indent="-171450">
              <a:buFontTx/>
              <a:buChar char="-"/>
            </a:pPr>
            <a:r>
              <a:rPr lang="nl-NL" baseline="0" dirty="0"/>
              <a:t>Telefonie (VoIP)</a:t>
            </a:r>
          </a:p>
          <a:p>
            <a:pPr marL="171450" lvl="0" indent="-171450">
              <a:buFontTx/>
              <a:buChar char="-"/>
            </a:pPr>
            <a:r>
              <a:rPr lang="nl-NL" baseline="0" dirty="0"/>
              <a:t>Apparatuur</a:t>
            </a:r>
          </a:p>
          <a:p>
            <a:pPr marL="171450" lvl="0" indent="-171450">
              <a:buFontTx/>
              <a:buChar char="-"/>
            </a:pPr>
            <a:r>
              <a:rPr lang="nl-NL" baseline="0" dirty="0"/>
              <a:t>Opslag</a:t>
            </a:r>
          </a:p>
          <a:p>
            <a:pPr marL="171450" lvl="0" indent="-171450">
              <a:buFontTx/>
              <a:buChar char="-"/>
            </a:pPr>
            <a:r>
              <a:rPr lang="nl-NL" baseline="0" dirty="0"/>
              <a:t>Applicaties (projectmanagement, accreditatie)</a:t>
            </a:r>
          </a:p>
          <a:p>
            <a:pPr marL="171450" lvl="0" indent="-171450">
              <a:buFontTx/>
              <a:buChar char="-"/>
            </a:pPr>
            <a:r>
              <a:rPr lang="nl-NL" baseline="0" dirty="0"/>
              <a:t>Camerabewaking</a:t>
            </a:r>
          </a:p>
          <a:p>
            <a:pPr marL="171450" lvl="0" indent="-171450">
              <a:buFontTx/>
              <a:buChar char="-"/>
            </a:pPr>
            <a:endParaRPr lang="nl-NL" baseline="0" dirty="0"/>
          </a:p>
          <a:p>
            <a:pPr marL="0" lvl="0" indent="0">
              <a:buFontTx/>
              <a:buNone/>
            </a:pPr>
            <a:r>
              <a:rPr lang="nl-NL" baseline="0" dirty="0"/>
              <a:t>Bij start van het evenementen wordt dit nog aangevuld met faciliteiten voor de bezoeker: </a:t>
            </a:r>
          </a:p>
          <a:p>
            <a:pPr marL="171450" lvl="0" indent="-171450">
              <a:buFontTx/>
              <a:buChar char="-"/>
            </a:pPr>
            <a:r>
              <a:rPr lang="nl-NL" baseline="0" dirty="0"/>
              <a:t>Ticketscanning (via 3</a:t>
            </a:r>
            <a:r>
              <a:rPr lang="nl-NL" baseline="30000" dirty="0"/>
              <a:t>e</a:t>
            </a:r>
            <a:r>
              <a:rPr lang="nl-NL" baseline="0" dirty="0"/>
              <a:t> partijen)</a:t>
            </a:r>
          </a:p>
          <a:p>
            <a:pPr marL="171450" lvl="0" indent="-171450">
              <a:buFontTx/>
              <a:buChar char="-"/>
            </a:pPr>
            <a:r>
              <a:rPr lang="nl-NL" baseline="0" dirty="0"/>
              <a:t>Betalingsverkeer</a:t>
            </a:r>
          </a:p>
          <a:p>
            <a:pPr marL="171450" lvl="0" indent="-171450">
              <a:buFontTx/>
              <a:buChar char="-"/>
            </a:pPr>
            <a:r>
              <a:rPr lang="nl-NL" baseline="0" dirty="0"/>
              <a:t>Mediadiensten (TV Radio)</a:t>
            </a:r>
          </a:p>
          <a:p>
            <a:pPr marL="171450" lvl="0" indent="-171450">
              <a:buFontTx/>
              <a:buChar char="-"/>
            </a:pPr>
            <a:r>
              <a:rPr lang="nl-NL" baseline="0" dirty="0"/>
              <a:t>Interactie</a:t>
            </a:r>
          </a:p>
          <a:p>
            <a:pPr marL="171450" lvl="0" indent="-171450">
              <a:buFontTx/>
              <a:buChar char="-"/>
            </a:pPr>
            <a:r>
              <a:rPr lang="nl-NL" baseline="0" dirty="0"/>
              <a:t>Backstage (artiesten en gasten)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aseline="0" dirty="0"/>
              <a:t>Evt. Publiek </a:t>
            </a:r>
            <a:r>
              <a:rPr lang="nl-NL" baseline="0" dirty="0" err="1"/>
              <a:t>WiFi</a:t>
            </a:r>
            <a:endParaRPr lang="nl-NL" baseline="0" dirty="0"/>
          </a:p>
          <a:p>
            <a:pPr marL="0" lvl="0" indent="0">
              <a:buFontTx/>
              <a:buNone/>
            </a:pPr>
            <a:endParaRPr lang="nl-NL" baseline="0" dirty="0"/>
          </a:p>
          <a:p>
            <a:pPr marL="0" lvl="0" indent="0">
              <a:buFontTx/>
              <a:buNone/>
            </a:pPr>
            <a:r>
              <a:rPr lang="nl-NL" baseline="0" dirty="0"/>
              <a:t>Dit is niet altijd zo geweest, toen wij ons bedrijf begonnen bestond het netwerk maar liefst uit 1 cross-kabel [laten zien].</a:t>
            </a:r>
          </a:p>
          <a:p>
            <a:pPr marL="0" lvl="0" indent="0">
              <a:buFontTx/>
              <a:buNone/>
            </a:pPr>
            <a:r>
              <a:rPr lang="nl-NL" baseline="0" dirty="0"/>
              <a:t>Sindsdien is het flink gegroeid, dit komt voornamelijk door de introductie van de smartphone [uitleg grafiek]. </a:t>
            </a:r>
            <a:br>
              <a:rPr lang="nl-NL" baseline="0" dirty="0"/>
            </a:br>
            <a:r>
              <a:rPr lang="nl-NL" baseline="0" dirty="0"/>
              <a:t>Daarnaast worden steeds meer diensten over ons netwerk gedaan. Camera, media en telefonie waren bijvoorbeeld voorheen op eigen netwerken.</a:t>
            </a:r>
          </a:p>
          <a:p>
            <a:pPr marL="0" lvl="0" indent="0">
              <a:buFontTx/>
              <a:buNone/>
            </a:pPr>
            <a:endParaRPr lang="nl-NL" baseline="0" dirty="0"/>
          </a:p>
          <a:p>
            <a:pPr marL="0" lvl="0" indent="0">
              <a:buFontTx/>
              <a:buNone/>
            </a:pPr>
            <a:r>
              <a:rPr lang="nl-NL" baseline="0" dirty="0"/>
              <a:t>Afhankelijke of een aantal technologieën doorzetten zal deze </a:t>
            </a:r>
            <a:r>
              <a:rPr lang="nl-NL" baseline="0" dirty="0" err="1"/>
              <a:t>capciteit</a:t>
            </a:r>
            <a:r>
              <a:rPr lang="nl-NL" baseline="0" dirty="0"/>
              <a:t> zeker nog gaan verdubbelen in de komende jaren.</a:t>
            </a:r>
            <a:br>
              <a:rPr lang="nl-NL" baseline="0" dirty="0"/>
            </a:br>
            <a:r>
              <a:rPr lang="nl-NL" baseline="0" dirty="0"/>
              <a:t>Denk hierbij aan 4k video, virtual </a:t>
            </a:r>
            <a:r>
              <a:rPr lang="nl-NL" baseline="0" dirty="0" err="1"/>
              <a:t>reality</a:t>
            </a:r>
            <a:r>
              <a:rPr lang="nl-NL" baseline="0" dirty="0"/>
              <a:t>,  </a:t>
            </a:r>
            <a:r>
              <a:rPr lang="nl-NL" baseline="0" dirty="0" err="1"/>
              <a:t>telco</a:t>
            </a:r>
            <a:r>
              <a:rPr lang="nl-NL" baseline="0" dirty="0"/>
              <a:t> </a:t>
            </a:r>
            <a:r>
              <a:rPr lang="nl-NL" baseline="0" dirty="0" err="1"/>
              <a:t>interconnectie</a:t>
            </a:r>
            <a:r>
              <a:rPr lang="nl-NL" baseline="0" dirty="0"/>
              <a:t>, hier later meer over.</a:t>
            </a:r>
          </a:p>
          <a:p>
            <a:pPr marL="0" lvl="0" indent="0">
              <a:buFontTx/>
              <a:buNone/>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6</a:t>
            </a:fld>
            <a:endParaRPr lang="nl-NL"/>
          </a:p>
        </p:txBody>
      </p:sp>
    </p:spTree>
    <p:extLst>
      <p:ext uri="{BB962C8B-B14F-4D97-AF65-F5344CB8AC3E}">
        <p14:creationId xmlns:p14="http://schemas.microsoft.com/office/powerpoint/2010/main" val="357766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marL="0" lvl="0" indent="0">
              <a:buFontTx/>
              <a:buNone/>
            </a:pPr>
            <a:r>
              <a:rPr lang="nl-NL" baseline="0" dirty="0"/>
              <a:t>In het kort: hoe bouwen we zo’n IT Infrastructuur: </a:t>
            </a:r>
          </a:p>
          <a:p>
            <a:pPr marL="0" lvl="0" indent="0">
              <a:buFontTx/>
              <a:buNone/>
            </a:pPr>
            <a:br>
              <a:rPr lang="nl-NL" baseline="0" dirty="0"/>
            </a:br>
            <a:r>
              <a:rPr lang="nl-NL" baseline="0" dirty="0"/>
              <a:t>Op veel evenementlocaties zijn er praktisch geen vaste faciliteiten, geen internet, geen stroom, gewoon een mooi leeg grasveld.</a:t>
            </a:r>
          </a:p>
          <a:p>
            <a:pPr marL="0" lvl="0" indent="0">
              <a:buFontTx/>
              <a:buNone/>
            </a:pPr>
            <a:endParaRPr lang="nl-NL" baseline="0" dirty="0"/>
          </a:p>
          <a:p>
            <a:pPr marL="0" lvl="0" indent="0">
              <a:buFontTx/>
              <a:buNone/>
            </a:pPr>
            <a:r>
              <a:rPr lang="nl-NL" baseline="0" dirty="0"/>
              <a:t>Het evenemententerrein van Paaspop is gelukkig wel voorzien faciliteiten. </a:t>
            </a:r>
          </a:p>
          <a:p>
            <a:pPr marL="0" lvl="0" indent="0">
              <a:buFontTx/>
              <a:buNone/>
            </a:pPr>
            <a:r>
              <a:rPr lang="nl-NL" baseline="0" dirty="0"/>
              <a:t>Door een samenwerking met </a:t>
            </a:r>
            <a:r>
              <a:rPr lang="nl-NL" baseline="0" dirty="0" err="1"/>
              <a:t>Interconnect</a:t>
            </a:r>
            <a:r>
              <a:rPr lang="nl-NL" baseline="0" dirty="0"/>
              <a:t> en Spie hebben we sinds afgelopen jaar een 2x 10GB glasvezel verbinding direct naar het </a:t>
            </a:r>
            <a:r>
              <a:rPr lang="nl-NL" baseline="0" dirty="0" err="1"/>
              <a:t>datacentre</a:t>
            </a:r>
            <a:r>
              <a:rPr lang="nl-NL" baseline="0" dirty="0"/>
              <a:t> van </a:t>
            </a:r>
            <a:r>
              <a:rPr lang="nl-NL" baseline="0" dirty="0" err="1"/>
              <a:t>Interconnect</a:t>
            </a:r>
            <a:r>
              <a:rPr lang="nl-NL" baseline="0" dirty="0"/>
              <a:t>.</a:t>
            </a:r>
          </a:p>
          <a:p>
            <a:pPr marL="0" lvl="0" indent="0">
              <a:buFontTx/>
              <a:buNone/>
            </a:pPr>
            <a:endParaRPr lang="nl-NL" baseline="0" dirty="0"/>
          </a:p>
          <a:p>
            <a:pPr marL="0" lvl="0" indent="0">
              <a:buFontTx/>
              <a:buNone/>
            </a:pPr>
            <a:r>
              <a:rPr lang="nl-NL" baseline="0" dirty="0"/>
              <a:t>Afhankelijk van gewenste </a:t>
            </a:r>
            <a:r>
              <a:rPr lang="nl-NL" baseline="0" dirty="0" err="1"/>
              <a:t>capactieit</a:t>
            </a:r>
            <a:r>
              <a:rPr lang="nl-NL" baseline="0" dirty="0"/>
              <a:t> maken we gebruik van  fiber, koper en </a:t>
            </a:r>
            <a:r>
              <a:rPr lang="nl-NL" baseline="0" dirty="0" err="1"/>
              <a:t>wireless</a:t>
            </a:r>
            <a:r>
              <a:rPr lang="nl-NL" baseline="0" dirty="0"/>
              <a:t> (of een combinatie hiervan) om de diverse punten aan te sluiten.</a:t>
            </a:r>
          </a:p>
          <a:p>
            <a:pPr marL="0" lvl="0" indent="0">
              <a:buFontTx/>
              <a:buNone/>
            </a:pPr>
            <a:r>
              <a:rPr lang="nl-NL" baseline="0" dirty="0"/>
              <a:t>Paaspop heeft op het terrein zelf een backbone liggen van fiber, hierdoor wordt het allemaal een stuk eenvoudiger.</a:t>
            </a:r>
            <a:br>
              <a:rPr lang="nl-NL" baseline="0" dirty="0"/>
            </a:br>
            <a:r>
              <a:rPr lang="nl-NL" baseline="0" dirty="0"/>
              <a:t>Indien een evenement dit niet heeft, dan leggen we zelf een (outdoor) fiber backbone. </a:t>
            </a:r>
            <a:br>
              <a:rPr lang="nl-NL" baseline="0" dirty="0"/>
            </a:br>
            <a:r>
              <a:rPr lang="nl-NL" baseline="0" dirty="0"/>
              <a:t>Dit kan alleen als de kabels op een zeer veilig </a:t>
            </a:r>
            <a:r>
              <a:rPr lang="nl-NL" baseline="0" dirty="0" err="1"/>
              <a:t>trace</a:t>
            </a:r>
            <a:r>
              <a:rPr lang="nl-NL" baseline="0" dirty="0"/>
              <a:t> liggen, even een glasvezel tussen de modder lassen is niet eenvoudig!</a:t>
            </a:r>
          </a:p>
          <a:p>
            <a:pPr marL="0" lvl="0" indent="0">
              <a:buFontTx/>
              <a:buNone/>
            </a:pPr>
            <a:r>
              <a:rPr lang="nl-NL" baseline="0" dirty="0"/>
              <a:t>Indien dit niet mogelijk is dan, gebruiker we koper (VDSL) of </a:t>
            </a:r>
            <a:r>
              <a:rPr lang="nl-NL" baseline="0" dirty="0" err="1"/>
              <a:t>wireless</a:t>
            </a:r>
            <a:r>
              <a:rPr lang="nl-NL" baseline="0" dirty="0"/>
              <a:t>.</a:t>
            </a:r>
          </a:p>
          <a:p>
            <a:pPr marL="0" lvl="0" indent="0">
              <a:buFontTx/>
              <a:buNone/>
            </a:pPr>
            <a:endParaRPr lang="nl-NL" baseline="0" dirty="0"/>
          </a:p>
          <a:p>
            <a:pPr marL="0" lvl="0" indent="0">
              <a:buFontTx/>
              <a:buNone/>
            </a:pPr>
            <a:r>
              <a:rPr lang="nl-NL" baseline="0" dirty="0"/>
              <a:t>Van deze backbone splitsen we dan de diverse aansluitpunten af. Dit gebeurd vaak </a:t>
            </a:r>
            <a:r>
              <a:rPr lang="nl-NL" baseline="0" dirty="0" err="1"/>
              <a:t>PtP</a:t>
            </a:r>
            <a:r>
              <a:rPr lang="nl-NL" baseline="0" dirty="0"/>
              <a:t> </a:t>
            </a:r>
            <a:r>
              <a:rPr lang="nl-NL" baseline="0" dirty="0" err="1"/>
              <a:t>WiFi</a:t>
            </a:r>
            <a:r>
              <a:rPr lang="nl-NL" baseline="0" dirty="0"/>
              <a:t>, of via koper &lt;100m.</a:t>
            </a:r>
          </a:p>
          <a:p>
            <a:pPr marL="0" lvl="0" indent="0">
              <a:buFontTx/>
              <a:buNone/>
            </a:pPr>
            <a:endParaRPr lang="nl-NL" baseline="0" dirty="0"/>
          </a:p>
          <a:p>
            <a:pPr marL="0" lvl="0" indent="0">
              <a:buFontTx/>
              <a:buNone/>
            </a:pPr>
            <a:endParaRPr lang="nl-NL" baseline="0" dirty="0"/>
          </a:p>
          <a:p>
            <a:pPr marL="0" lvl="0" indent="0">
              <a:buFontTx/>
              <a:buNone/>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7</a:t>
            </a:fld>
            <a:endParaRPr lang="nl-NL"/>
          </a:p>
        </p:txBody>
      </p:sp>
    </p:spTree>
    <p:extLst>
      <p:ext uri="{BB962C8B-B14F-4D97-AF65-F5344CB8AC3E}">
        <p14:creationId xmlns:p14="http://schemas.microsoft.com/office/powerpoint/2010/main" val="257698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r>
              <a:rPr lang="nl-NL" dirty="0"/>
              <a:t>Risico</a:t>
            </a:r>
            <a:r>
              <a:rPr lang="nl-NL" baseline="0" dirty="0"/>
              <a:t>beheer is een belangrijk thema bij evenementen, er moet in een korte tijd ontzettend veel gerealiseerd worden en er is weinig marge voor foutopsporing en ontdekking.</a:t>
            </a:r>
          </a:p>
          <a:p>
            <a:r>
              <a:rPr lang="nl-NL" baseline="0" dirty="0"/>
              <a:t>Het </a:t>
            </a:r>
            <a:r>
              <a:rPr lang="nl-NL" baseline="0" dirty="0" err="1"/>
              <a:t>dilema</a:t>
            </a:r>
            <a:r>
              <a:rPr lang="nl-NL" baseline="0" dirty="0"/>
              <a:t>, zoals weergeven op de slide, zal veel mensen bekend voorkomen. Het lijkt me dat bij het bouwen van een dataroom dezelfde afwegingen worden genomen.</a:t>
            </a:r>
            <a:br>
              <a:rPr lang="nl-NL" baseline="0" dirty="0"/>
            </a:br>
            <a:r>
              <a:rPr lang="nl-NL" baseline="0" dirty="0"/>
              <a:t>Bij evenementen liggen de nuances alleen net wat anders.</a:t>
            </a:r>
          </a:p>
          <a:p>
            <a:endParaRPr lang="nl-NL" baseline="0" dirty="0"/>
          </a:p>
          <a:p>
            <a:pPr marL="171450" indent="-171450">
              <a:buFontTx/>
              <a:buChar char="-"/>
            </a:pPr>
            <a:r>
              <a:rPr lang="nl-NL" baseline="0" dirty="0"/>
              <a:t>Budgetten zijn over het algemeen relatief klein [IT wordt nog gezien als complementair op muziek, drank en decor]</a:t>
            </a:r>
          </a:p>
          <a:p>
            <a:pPr marL="171450" indent="-171450">
              <a:buFontTx/>
              <a:buChar char="-"/>
            </a:pPr>
            <a:r>
              <a:rPr lang="nl-NL" baseline="0" dirty="0"/>
              <a:t>De vraag naar mogelijkheden is groot, maar weinig fundamenten om op te bouwen.</a:t>
            </a:r>
          </a:p>
          <a:p>
            <a:pPr marL="171450" indent="-171450">
              <a:buFontTx/>
              <a:buChar char="-"/>
            </a:pPr>
            <a:r>
              <a:rPr lang="nl-NL" baseline="0" dirty="0"/>
              <a:t>Risico’s worden genomen, anders zijn er te veel zaken niet mogelijk.</a:t>
            </a:r>
            <a:br>
              <a:rPr lang="nl-NL" baseline="0" dirty="0"/>
            </a:br>
            <a:r>
              <a:rPr lang="nl-NL" baseline="0" dirty="0"/>
              <a:t>Er wordt vooral gekeken naar wat MOET er blijven werken (meestal betalingsverkeer) en waar kan redundantie worden ingebouwd.</a:t>
            </a:r>
            <a:br>
              <a:rPr lang="nl-NL" baseline="0" dirty="0"/>
            </a:br>
            <a:r>
              <a:rPr lang="nl-NL" baseline="0" dirty="0"/>
              <a:t>Zo hebben we op Paaspop een backbone van 2x 10GB (dankzij </a:t>
            </a:r>
            <a:r>
              <a:rPr lang="nl-NL" baseline="0" dirty="0" err="1"/>
              <a:t>Interconnect</a:t>
            </a:r>
            <a:r>
              <a:rPr lang="nl-NL" baseline="0" dirty="0"/>
              <a:t> en Spie), maar het eerst volgende is 100MB of lager.</a:t>
            </a:r>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8</a:t>
            </a:fld>
            <a:endParaRPr lang="nl-NL"/>
          </a:p>
        </p:txBody>
      </p:sp>
    </p:spTree>
    <p:extLst>
      <p:ext uri="{BB962C8B-B14F-4D97-AF65-F5344CB8AC3E}">
        <p14:creationId xmlns:p14="http://schemas.microsoft.com/office/powerpoint/2010/main" val="273355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marL="457200" lvl="1" indent="0">
              <a:buFontTx/>
              <a:buNone/>
            </a:pPr>
            <a:r>
              <a:rPr lang="nl-NL" baseline="0" dirty="0"/>
              <a:t>Risico’s waar we mee te maken hebben (en er zijn er vast meer)</a:t>
            </a:r>
          </a:p>
          <a:p>
            <a:pPr marL="457200" lvl="1" indent="0">
              <a:buFontTx/>
              <a:buNone/>
            </a:pPr>
            <a:endParaRPr lang="nl-NL" baseline="0" dirty="0"/>
          </a:p>
          <a:p>
            <a:pPr marL="628650" lvl="1" indent="-171450">
              <a:buFontTx/>
              <a:buChar char="-"/>
            </a:pPr>
            <a:r>
              <a:rPr lang="nl-NL" baseline="0" dirty="0"/>
              <a:t>[Weer] Indien het heel heet is of juist veel regent, veranderd de productie van het evenement en dan komen er in eens heel wat risico’s bij.</a:t>
            </a:r>
            <a:br>
              <a:rPr lang="nl-NL" baseline="0" dirty="0"/>
            </a:br>
            <a:r>
              <a:rPr lang="nl-NL" baseline="0" dirty="0"/>
              <a:t>De planning loopt uit, mensen gaan gehaaster werken, rijden kabels kapot, water kruipt in de gekste plekken, oververhitting en ga zo door.</a:t>
            </a:r>
          </a:p>
          <a:p>
            <a:pPr marL="628650" lvl="1" indent="-171450">
              <a:buFontTx/>
              <a:buChar char="-"/>
            </a:pPr>
            <a:r>
              <a:rPr lang="nl-NL" baseline="0" dirty="0"/>
              <a:t>[</a:t>
            </a:r>
            <a:r>
              <a:rPr lang="nl-NL" dirty="0"/>
              <a:t>PLANNINGSVERSCHUIVINGEN] De testperiode</a:t>
            </a:r>
            <a:r>
              <a:rPr lang="nl-NL" baseline="0" dirty="0"/>
              <a:t> op een evenement is vaak zeer kort, dus of het moet in 1x goed of je hebt nog maar een paar uur om alles te corrigeren.</a:t>
            </a:r>
          </a:p>
          <a:p>
            <a:pPr marL="628650" lvl="1" indent="-171450">
              <a:buFontTx/>
              <a:buChar char="-"/>
            </a:pPr>
            <a:r>
              <a:rPr lang="nl-NL" baseline="0" dirty="0"/>
              <a:t>[Stroom] Helaas kunnen we niet helemaal zelfvoorzienend zijn. Zo maken we voltage wisselingen mee, overbelasting, uitval en daarnaast wordt interferentie</a:t>
            </a:r>
            <a:br>
              <a:rPr lang="nl-NL" baseline="0" dirty="0"/>
            </a:br>
            <a:r>
              <a:rPr lang="nl-NL" baseline="0" dirty="0"/>
              <a:t>steeds een groter probleem. Hogere snelheden (over koper) hebben meer last van interferentie, zeker als de stroomploeg besluit een 125VA kabel over een lengte</a:t>
            </a:r>
            <a:br>
              <a:rPr lang="nl-NL" baseline="0" dirty="0"/>
            </a:br>
            <a:r>
              <a:rPr lang="nl-NL" baseline="0" dirty="0"/>
              <a:t>van 100meter strak langs de data kabel legt; want dan ligt het zo mooi bij elkaar.</a:t>
            </a:r>
          </a:p>
          <a:p>
            <a:pPr marL="628650" lvl="1" indent="-171450">
              <a:buFontTx/>
              <a:buChar char="-"/>
            </a:pPr>
            <a:r>
              <a:rPr lang="nl-NL" baseline="0" dirty="0"/>
              <a:t>[Defecten] Dingen gaan soms ook kapot!</a:t>
            </a:r>
          </a:p>
          <a:p>
            <a:pPr marL="628650" lvl="1" indent="-171450">
              <a:buFontTx/>
              <a:buChar char="-"/>
            </a:pPr>
            <a:r>
              <a:rPr lang="nl-NL" baseline="0" dirty="0"/>
              <a:t>[Dienstuitval] diverse providers, internet, maar ook telefonieverkeer maakt het soms moeilijk. </a:t>
            </a:r>
            <a:br>
              <a:rPr lang="nl-NL" baseline="0" dirty="0"/>
            </a:br>
            <a:r>
              <a:rPr lang="nl-NL" baseline="0" dirty="0"/>
              <a:t>Bij een groot aantal bezoekers op een klein gebied valt telefonie regelmatig uit.</a:t>
            </a:r>
          </a:p>
          <a:p>
            <a:pPr marL="628650" lvl="1" indent="-171450">
              <a:buFontTx/>
              <a:buChar char="-"/>
            </a:pPr>
            <a:r>
              <a:rPr lang="nl-NL" baseline="0" dirty="0"/>
              <a:t>[Vandalisme] Je kunt het zo gek niet bedenken, mensen kruipen onder podia, gaan kabels doorsnijden met hun sleutels, in de brand steken.</a:t>
            </a:r>
            <a:br>
              <a:rPr lang="nl-NL" baseline="0" dirty="0"/>
            </a:br>
            <a:r>
              <a:rPr lang="nl-NL" baseline="0" dirty="0"/>
              <a:t>Tijdens de opbouw worden kabels kapot gereden, afgelopen jaar had de tentenbouwer bijvoorbeeld de tentharing dwars door de gloednieuwe glasvezel heen geslagen.</a:t>
            </a:r>
          </a:p>
          <a:p>
            <a:pPr marL="628650" lvl="1" indent="-171450">
              <a:buFontTx/>
              <a:buChar char="-"/>
            </a:pPr>
            <a:r>
              <a:rPr lang="nl-NL" baseline="0" dirty="0"/>
              <a:t>[Overbelasting] Er zijn vaak momenten van piekbelasting, bijvoorbeeld na een optreden.</a:t>
            </a:r>
          </a:p>
          <a:p>
            <a:pPr marL="628650" lvl="1" indent="-171450">
              <a:buFontTx/>
              <a:buChar char="-"/>
            </a:pPr>
            <a:r>
              <a:rPr lang="nl-NL" baseline="0" dirty="0"/>
              <a:t>[mensen die niks te doen hebben] Dat klinkt gek, maar dat is een heel gevaarlijke groep. Mensen die niks te doen hebben gaan stekkers er uit trekken omdat ze een </a:t>
            </a:r>
            <a:br>
              <a:rPr lang="nl-NL" baseline="0" dirty="0"/>
            </a:br>
            <a:r>
              <a:rPr lang="nl-NL" baseline="0" dirty="0" err="1"/>
              <a:t>tostie</a:t>
            </a:r>
            <a:r>
              <a:rPr lang="nl-NL" baseline="0" dirty="0"/>
              <a:t> willen bakken. Een filmpje downloaden omdat het internet zo lekker snel is, spullen verplaatsen en ga zo maar door.</a:t>
            </a:r>
          </a:p>
          <a:p>
            <a:pPr marL="628650" lvl="1" indent="-171450">
              <a:buFontTx/>
              <a:buChar char="-"/>
            </a:pPr>
            <a:endParaRPr lang="nl-NL"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l-NL" baseline="0" dirty="0"/>
              <a:t>Natuurlijk proberen we risico’s te beperken. Naast technische oplossingen (</a:t>
            </a:r>
            <a:r>
              <a:rPr lang="nl-NL" baseline="0" dirty="0" err="1"/>
              <a:t>backup</a:t>
            </a:r>
            <a:r>
              <a:rPr lang="nl-NL" baseline="0" dirty="0"/>
              <a:t>, </a:t>
            </a:r>
            <a:r>
              <a:rPr lang="nl-NL" baseline="0" dirty="0" err="1"/>
              <a:t>redundancy</a:t>
            </a:r>
            <a:r>
              <a:rPr lang="nl-NL" baseline="0" dirty="0"/>
              <a:t>, </a:t>
            </a:r>
            <a:r>
              <a:rPr lang="nl-NL" baseline="0" dirty="0" err="1"/>
              <a:t>etc</a:t>
            </a:r>
            <a:r>
              <a:rPr lang="nl-NL" baseline="0" dirty="0"/>
              <a:t>) een van de makkelijkste manieren om de risico’s te beperken; communicatie.</a:t>
            </a:r>
            <a:br>
              <a:rPr lang="nl-NL" baseline="0" dirty="0"/>
            </a:br>
            <a:r>
              <a:rPr lang="nl-NL" baseline="0" dirty="0"/>
              <a:t>Goede afspraken maken met de productie, stroomploeg en organisatie. Maar ook mensen bewust maken dat er een netwerk ligt en dat er een gezamenlijk belang is om dat netwerk online te houden. Daarnaast moet je van te voren goede afspraken met je providers, niet iedereen is beschikbaar zondag avond 0:00.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br>
              <a:rPr lang="nl-NL" baseline="0" dirty="0"/>
            </a:br>
            <a:br>
              <a:rPr lang="nl-NL" baseline="0" dirty="0"/>
            </a:br>
            <a:endParaRPr lang="nl-NL" baseline="0" dirty="0"/>
          </a:p>
          <a:p>
            <a:pPr marL="628650" lvl="1"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AB6C414E-E1A1-4DB1-AE4E-44BA1D244FF1}" type="slidenum">
              <a:rPr lang="nl-NL" smtClean="0"/>
              <a:t>9</a:t>
            </a:fld>
            <a:endParaRPr lang="nl-NL"/>
          </a:p>
        </p:txBody>
      </p:sp>
    </p:spTree>
    <p:extLst>
      <p:ext uri="{BB962C8B-B14F-4D97-AF65-F5344CB8AC3E}">
        <p14:creationId xmlns:p14="http://schemas.microsoft.com/office/powerpoint/2010/main" val="43253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376030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201050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43736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Titelstijl van model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Titelstijl van model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Titelstijl van model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328556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Titelstijl van model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Titelstijl van model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Titelstijl van model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600075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Titelstijl van model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Titelstijl van model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4B3702-8139-4619-9578-A6020295399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289226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12658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33267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2342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195580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D30FBAE-CB8F-4E5F-A21C-FB2662E195E3}" type="datetimeFigureOut">
              <a:rPr lang="nl-NL" smtClean="0"/>
              <a:pPr/>
              <a:t>27-10-2016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4B3702-8139-4619-9578-A6020295399A}" type="slidenum">
              <a:rPr lang="nl-NL" smtClean="0"/>
              <a:pPr/>
              <a:t>‹nr.›</a:t>
            </a:fld>
            <a:endParaRPr lang="nl-NL"/>
          </a:p>
        </p:txBody>
      </p:sp>
    </p:spTree>
    <p:extLst>
      <p:ext uri="{BB962C8B-B14F-4D97-AF65-F5344CB8AC3E}">
        <p14:creationId xmlns:p14="http://schemas.microsoft.com/office/powerpoint/2010/main" val="281132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4B3702-8139-4619-9578-A6020295399A}" type="slidenum">
              <a:rPr lang="nl-NL" smtClean="0"/>
              <a:pPr/>
              <a:t>‹nr.›</a:t>
            </a:fld>
            <a:endParaRPr lang="nl-NL"/>
          </a:p>
        </p:txBody>
      </p:sp>
    </p:spTree>
    <p:extLst>
      <p:ext uri="{BB962C8B-B14F-4D97-AF65-F5344CB8AC3E}">
        <p14:creationId xmlns:p14="http://schemas.microsoft.com/office/powerpoint/2010/main" val="160486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4B3702-8139-4619-9578-A6020295399A}" type="slidenum">
              <a:rPr lang="nl-NL" smtClean="0"/>
              <a:pPr/>
              <a:t>‹nr.›</a:t>
            </a:fld>
            <a:endParaRPr lang="nl-NL"/>
          </a:p>
        </p:txBody>
      </p:sp>
    </p:spTree>
    <p:extLst>
      <p:ext uri="{BB962C8B-B14F-4D97-AF65-F5344CB8AC3E}">
        <p14:creationId xmlns:p14="http://schemas.microsoft.com/office/powerpoint/2010/main" val="865417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D30FBAE-CB8F-4E5F-A21C-FB2662E195E3}" type="datetimeFigureOut">
              <a:rPr lang="nl-NL" smtClean="0"/>
              <a:pPr/>
              <a:t>27-10-2016</a:t>
            </a:fld>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4B3702-8139-4619-9578-A6020295399A}" type="slidenum">
              <a:rPr lang="nl-NL" smtClean="0"/>
              <a:pPr/>
              <a:t>‹nr.›</a:t>
            </a:fld>
            <a:endParaRPr lang="nl-NL"/>
          </a:p>
        </p:txBody>
      </p:sp>
    </p:spTree>
    <p:extLst>
      <p:ext uri="{BB962C8B-B14F-4D97-AF65-F5344CB8AC3E}">
        <p14:creationId xmlns:p14="http://schemas.microsoft.com/office/powerpoint/2010/main" val="1855943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189311"/>
            <a:ext cx="7772400" cy="1102519"/>
          </a:xfrm>
        </p:spPr>
        <p:txBody>
          <a:bodyPr>
            <a:normAutofit fontScale="90000"/>
          </a:bodyPr>
          <a:lstStyle/>
          <a:p>
            <a:r>
              <a:rPr lang="nl-NL" b="1" dirty="0">
                <a:solidFill>
                  <a:srgbClr val="063B4E"/>
                </a:solidFill>
                <a:latin typeface="Calibri" charset="0"/>
                <a:ea typeface="Calibri" charset="0"/>
                <a:cs typeface="Calibri" charset="0"/>
              </a:rPr>
              <a:t>3 dagen maximale IT-capaciteit voor 60.000 bezoekers</a:t>
            </a:r>
          </a:p>
        </p:txBody>
      </p:sp>
      <p:sp>
        <p:nvSpPr>
          <p:cNvPr id="5" name="Ondertitel 4"/>
          <p:cNvSpPr>
            <a:spLocks noGrp="1"/>
          </p:cNvSpPr>
          <p:nvPr>
            <p:ph type="subTitle" idx="1"/>
          </p:nvPr>
        </p:nvSpPr>
        <p:spPr>
          <a:xfrm>
            <a:off x="1371600" y="3291830"/>
            <a:ext cx="6400800" cy="1314450"/>
          </a:xfrm>
        </p:spPr>
        <p:txBody>
          <a:bodyPr>
            <a:normAutofit/>
          </a:bodyPr>
          <a:lstStyle/>
          <a:p>
            <a:r>
              <a:rPr lang="nl-NL" sz="2800" dirty="0">
                <a:solidFill>
                  <a:srgbClr val="063B4E"/>
                </a:solidFill>
                <a:latin typeface="Calibri" charset="0"/>
                <a:ea typeface="Calibri" charset="0"/>
                <a:cs typeface="Calibri" charset="0"/>
              </a:rPr>
              <a:t>Frans Cooijmans, dWise Event IT</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382" y="241966"/>
            <a:ext cx="1946722" cy="16097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05979"/>
            <a:ext cx="8229600" cy="857250"/>
          </a:xfrm>
        </p:spPr>
        <p:txBody>
          <a:bodyPr/>
          <a:lstStyle/>
          <a:p>
            <a:r>
              <a:rPr lang="nl-NL" b="1" dirty="0">
                <a:solidFill>
                  <a:srgbClr val="063B4E"/>
                </a:solidFill>
                <a:latin typeface="Calibri" charset="0"/>
                <a:ea typeface="Calibri" charset="0"/>
                <a:cs typeface="Calibri" charset="0"/>
              </a:rPr>
              <a:t>Risicobeperking</a:t>
            </a:r>
          </a:p>
        </p:txBody>
      </p:sp>
      <p:sp>
        <p:nvSpPr>
          <p:cNvPr id="56" name="Wolk 55"/>
          <p:cNvSpPr/>
          <p:nvPr/>
        </p:nvSpPr>
        <p:spPr>
          <a:xfrm>
            <a:off x="539552" y="1851670"/>
            <a:ext cx="1474056" cy="1080120"/>
          </a:xfrm>
          <a:prstGeom prst="cloud">
            <a:avLst/>
          </a:prstGeom>
          <a:solidFill>
            <a:srgbClr val="06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alibri" charset="0"/>
                <a:ea typeface="Calibri" charset="0"/>
                <a:cs typeface="Calibri" charset="0"/>
              </a:rPr>
              <a:t>Internet</a:t>
            </a:r>
          </a:p>
        </p:txBody>
      </p:sp>
      <p:sp>
        <p:nvSpPr>
          <p:cNvPr id="57" name="Ovaal 56"/>
          <p:cNvSpPr/>
          <p:nvPr/>
        </p:nvSpPr>
        <p:spPr>
          <a:xfrm>
            <a:off x="5359897" y="1563638"/>
            <a:ext cx="1656184" cy="1656184"/>
          </a:xfrm>
          <a:prstGeom prst="ellipse">
            <a:avLst/>
          </a:prstGeom>
          <a:solidFill>
            <a:schemeClr val="bg1"/>
          </a:solidFill>
          <a:ln>
            <a:solidFill>
              <a:srgbClr val="E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rgbClr val="063B4E"/>
                </a:solidFill>
                <a:latin typeface="Calibri" charset="0"/>
                <a:ea typeface="Calibri" charset="0"/>
                <a:cs typeface="Calibri" charset="0"/>
              </a:rPr>
              <a:t>Switching</a:t>
            </a:r>
            <a:r>
              <a:rPr lang="nl-NL" dirty="0">
                <a:solidFill>
                  <a:srgbClr val="063B4E"/>
                </a:solidFill>
                <a:latin typeface="Calibri" charset="0"/>
                <a:ea typeface="Calibri" charset="0"/>
                <a:cs typeface="Calibri" charset="0"/>
              </a:rPr>
              <a:t> </a:t>
            </a:r>
            <a:br>
              <a:rPr lang="nl-NL" dirty="0">
                <a:solidFill>
                  <a:srgbClr val="063B4E"/>
                </a:solidFill>
                <a:latin typeface="Calibri" charset="0"/>
                <a:ea typeface="Calibri" charset="0"/>
                <a:cs typeface="Calibri" charset="0"/>
              </a:rPr>
            </a:br>
            <a:r>
              <a:rPr lang="nl-NL" dirty="0">
                <a:solidFill>
                  <a:srgbClr val="063B4E"/>
                </a:solidFill>
                <a:latin typeface="Calibri" charset="0"/>
                <a:ea typeface="Calibri" charset="0"/>
                <a:cs typeface="Calibri" charset="0"/>
              </a:rPr>
              <a:t>/ AP</a:t>
            </a:r>
          </a:p>
        </p:txBody>
      </p:sp>
      <p:sp>
        <p:nvSpPr>
          <p:cNvPr id="58" name="Ovaal 57"/>
          <p:cNvSpPr/>
          <p:nvPr/>
        </p:nvSpPr>
        <p:spPr>
          <a:xfrm>
            <a:off x="7606680" y="1851670"/>
            <a:ext cx="1080120" cy="1080120"/>
          </a:xfrm>
          <a:prstGeom prst="ellipse">
            <a:avLst/>
          </a:prstGeom>
          <a:solidFill>
            <a:schemeClr val="bg1"/>
          </a:solidFill>
          <a:ln>
            <a:solidFill>
              <a:srgbClr val="E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63B4E"/>
                </a:solidFill>
                <a:latin typeface="Calibri" charset="0"/>
                <a:ea typeface="Calibri" charset="0"/>
                <a:cs typeface="Calibri" charset="0"/>
              </a:rPr>
              <a:t>Eind</a:t>
            </a:r>
            <a:br>
              <a:rPr lang="nl-NL" dirty="0">
                <a:solidFill>
                  <a:srgbClr val="063B4E"/>
                </a:solidFill>
                <a:latin typeface="Calibri" charset="0"/>
                <a:ea typeface="Calibri" charset="0"/>
                <a:cs typeface="Calibri" charset="0"/>
              </a:rPr>
            </a:br>
            <a:r>
              <a:rPr lang="nl-NL" dirty="0">
                <a:solidFill>
                  <a:srgbClr val="063B4E"/>
                </a:solidFill>
                <a:latin typeface="Calibri" charset="0"/>
                <a:ea typeface="Calibri" charset="0"/>
                <a:cs typeface="Calibri" charset="0"/>
              </a:rPr>
              <a:t>punt</a:t>
            </a:r>
          </a:p>
        </p:txBody>
      </p:sp>
      <p:cxnSp>
        <p:nvCxnSpPr>
          <p:cNvPr id="59" name="Rechte verbindingslijn met pijl 58"/>
          <p:cNvCxnSpPr>
            <a:stCxn id="57" idx="6"/>
            <a:endCxn id="58" idx="2"/>
          </p:cNvCxnSpPr>
          <p:nvPr/>
        </p:nvCxnSpPr>
        <p:spPr>
          <a:xfrm>
            <a:off x="7016081" y="2391730"/>
            <a:ext cx="590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a:stCxn id="56" idx="0"/>
            <a:endCxn id="63" idx="2"/>
          </p:cNvCxnSpPr>
          <p:nvPr/>
        </p:nvCxnSpPr>
        <p:spPr>
          <a:xfrm>
            <a:off x="2012380" y="2391730"/>
            <a:ext cx="679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kstvak 60"/>
          <p:cNvSpPr txBox="1"/>
          <p:nvPr/>
        </p:nvSpPr>
        <p:spPr>
          <a:xfrm>
            <a:off x="5243500" y="3350899"/>
            <a:ext cx="926857" cy="369332"/>
          </a:xfrm>
          <a:prstGeom prst="rect">
            <a:avLst/>
          </a:prstGeom>
          <a:noFill/>
        </p:spPr>
        <p:txBody>
          <a:bodyPr wrap="none" rtlCol="0">
            <a:spAutoFit/>
          </a:bodyPr>
          <a:lstStyle/>
          <a:p>
            <a:r>
              <a:rPr lang="nl-NL" b="1">
                <a:solidFill>
                  <a:srgbClr val="063B4E"/>
                </a:solidFill>
                <a:latin typeface="Calibri" charset="0"/>
                <a:ea typeface="Calibri" charset="0"/>
                <a:cs typeface="Calibri" charset="0"/>
              </a:rPr>
              <a:t>On-Site</a:t>
            </a:r>
            <a:endParaRPr lang="nl-NL" b="1" dirty="0">
              <a:solidFill>
                <a:srgbClr val="063B4E"/>
              </a:solidFill>
              <a:latin typeface="Calibri" charset="0"/>
              <a:ea typeface="Calibri" charset="0"/>
              <a:cs typeface="Calibri" charset="0"/>
            </a:endParaRPr>
          </a:p>
        </p:txBody>
      </p:sp>
      <p:sp>
        <p:nvSpPr>
          <p:cNvPr id="62" name="Tekstvak 61"/>
          <p:cNvSpPr txBox="1"/>
          <p:nvPr/>
        </p:nvSpPr>
        <p:spPr>
          <a:xfrm>
            <a:off x="790024" y="3350899"/>
            <a:ext cx="911211" cy="369332"/>
          </a:xfrm>
          <a:prstGeom prst="rect">
            <a:avLst/>
          </a:prstGeom>
          <a:noFill/>
        </p:spPr>
        <p:txBody>
          <a:bodyPr wrap="none" rtlCol="0">
            <a:spAutoFit/>
          </a:bodyPr>
          <a:lstStyle/>
          <a:p>
            <a:r>
              <a:rPr lang="nl-NL" b="1" dirty="0">
                <a:solidFill>
                  <a:srgbClr val="063B4E"/>
                </a:solidFill>
                <a:latin typeface="Calibri" charset="0"/>
                <a:ea typeface="Calibri" charset="0"/>
                <a:cs typeface="Calibri" charset="0"/>
              </a:rPr>
              <a:t>Off-Site</a:t>
            </a:r>
          </a:p>
        </p:txBody>
      </p:sp>
      <p:sp>
        <p:nvSpPr>
          <p:cNvPr id="63" name="Ovaal 62"/>
          <p:cNvSpPr/>
          <p:nvPr/>
        </p:nvSpPr>
        <p:spPr>
          <a:xfrm>
            <a:off x="2692003" y="1421278"/>
            <a:ext cx="1940904" cy="1940904"/>
          </a:xfrm>
          <a:prstGeom prst="ellipse">
            <a:avLst/>
          </a:prstGeom>
          <a:solidFill>
            <a:schemeClr val="bg1"/>
          </a:solidFill>
          <a:ln>
            <a:solidFill>
              <a:srgbClr val="E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63B4E"/>
                </a:solidFill>
                <a:latin typeface="Calibri" charset="0"/>
                <a:ea typeface="Calibri" charset="0"/>
                <a:cs typeface="Calibri" charset="0"/>
              </a:rPr>
              <a:t>Routing / Servers / Controllers</a:t>
            </a:r>
          </a:p>
        </p:txBody>
      </p:sp>
      <p:cxnSp>
        <p:nvCxnSpPr>
          <p:cNvPr id="64" name="Rechte verbindingslijn met pijl 63"/>
          <p:cNvCxnSpPr>
            <a:stCxn id="63" idx="6"/>
            <a:endCxn id="57" idx="2"/>
          </p:cNvCxnSpPr>
          <p:nvPr/>
        </p:nvCxnSpPr>
        <p:spPr>
          <a:xfrm>
            <a:off x="4632907" y="2391730"/>
            <a:ext cx="7269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p:nvPr/>
        </p:nvCxnSpPr>
        <p:spPr>
          <a:xfrm>
            <a:off x="2267744" y="1189321"/>
            <a:ext cx="0" cy="23762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03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05979"/>
            <a:ext cx="8229600" cy="857250"/>
          </a:xfrm>
        </p:spPr>
        <p:txBody>
          <a:bodyPr/>
          <a:lstStyle/>
          <a:p>
            <a:r>
              <a:rPr lang="nl-NL" b="1" dirty="0">
                <a:solidFill>
                  <a:srgbClr val="063B4E"/>
                </a:solidFill>
                <a:latin typeface="Calibri" charset="0"/>
                <a:ea typeface="Calibri" charset="0"/>
                <a:cs typeface="Calibri" charset="0"/>
              </a:rPr>
              <a:t>Risicobeperking</a:t>
            </a:r>
          </a:p>
        </p:txBody>
      </p:sp>
      <p:sp>
        <p:nvSpPr>
          <p:cNvPr id="39" name="Wolk 38"/>
          <p:cNvSpPr/>
          <p:nvPr/>
        </p:nvSpPr>
        <p:spPr>
          <a:xfrm>
            <a:off x="483245" y="1318960"/>
            <a:ext cx="1542687" cy="811510"/>
          </a:xfrm>
          <a:prstGeom prst="cloud">
            <a:avLst/>
          </a:prstGeom>
          <a:solidFill>
            <a:srgbClr val="06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alibri" charset="0"/>
                <a:ea typeface="Calibri" charset="0"/>
                <a:cs typeface="Calibri" charset="0"/>
              </a:rPr>
              <a:t>Internet</a:t>
            </a:r>
          </a:p>
        </p:txBody>
      </p:sp>
      <p:sp>
        <p:nvSpPr>
          <p:cNvPr id="40" name="Ovaal 39"/>
          <p:cNvSpPr/>
          <p:nvPr/>
        </p:nvSpPr>
        <p:spPr>
          <a:xfrm>
            <a:off x="5359897" y="1432219"/>
            <a:ext cx="1656184" cy="1656184"/>
          </a:xfrm>
          <a:prstGeom prst="ellipse">
            <a:avLst/>
          </a:prstGeom>
          <a:noFill/>
          <a:ln>
            <a:solidFill>
              <a:srgbClr val="E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rgbClr val="063B4E"/>
                </a:solidFill>
                <a:latin typeface="Calibri" charset="0"/>
                <a:ea typeface="Calibri" charset="0"/>
                <a:cs typeface="Calibri" charset="0"/>
              </a:rPr>
              <a:t>Switching</a:t>
            </a:r>
            <a:r>
              <a:rPr lang="nl-NL" dirty="0">
                <a:solidFill>
                  <a:srgbClr val="063B4E"/>
                </a:solidFill>
                <a:latin typeface="Calibri" charset="0"/>
                <a:ea typeface="Calibri" charset="0"/>
                <a:cs typeface="Calibri" charset="0"/>
              </a:rPr>
              <a:t> </a:t>
            </a:r>
            <a:br>
              <a:rPr lang="nl-NL" dirty="0">
                <a:solidFill>
                  <a:srgbClr val="063B4E"/>
                </a:solidFill>
                <a:latin typeface="Calibri" charset="0"/>
                <a:ea typeface="Calibri" charset="0"/>
                <a:cs typeface="Calibri" charset="0"/>
              </a:rPr>
            </a:br>
            <a:r>
              <a:rPr lang="nl-NL" dirty="0">
                <a:solidFill>
                  <a:srgbClr val="063B4E"/>
                </a:solidFill>
                <a:latin typeface="Calibri" charset="0"/>
                <a:ea typeface="Calibri" charset="0"/>
                <a:cs typeface="Calibri" charset="0"/>
              </a:rPr>
              <a:t>/ AP</a:t>
            </a:r>
          </a:p>
        </p:txBody>
      </p:sp>
      <p:sp>
        <p:nvSpPr>
          <p:cNvPr id="41" name="Ovaal 40"/>
          <p:cNvSpPr/>
          <p:nvPr/>
        </p:nvSpPr>
        <p:spPr>
          <a:xfrm>
            <a:off x="7606680" y="1720251"/>
            <a:ext cx="1080120" cy="1080120"/>
          </a:xfrm>
          <a:prstGeom prst="ellipse">
            <a:avLst/>
          </a:prstGeom>
          <a:noFill/>
          <a:ln>
            <a:solidFill>
              <a:srgbClr val="E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63B4E"/>
                </a:solidFill>
                <a:latin typeface="Calibri" charset="0"/>
                <a:ea typeface="Calibri" charset="0"/>
                <a:cs typeface="Calibri" charset="0"/>
              </a:rPr>
              <a:t>Eind</a:t>
            </a:r>
            <a:br>
              <a:rPr lang="nl-NL" dirty="0">
                <a:solidFill>
                  <a:srgbClr val="063B4E"/>
                </a:solidFill>
                <a:latin typeface="Calibri" charset="0"/>
                <a:ea typeface="Calibri" charset="0"/>
                <a:cs typeface="Calibri" charset="0"/>
              </a:rPr>
            </a:br>
            <a:r>
              <a:rPr lang="nl-NL" dirty="0">
                <a:solidFill>
                  <a:srgbClr val="063B4E"/>
                </a:solidFill>
                <a:latin typeface="Calibri" charset="0"/>
                <a:ea typeface="Calibri" charset="0"/>
                <a:cs typeface="Calibri" charset="0"/>
              </a:rPr>
              <a:t>punt</a:t>
            </a:r>
          </a:p>
        </p:txBody>
      </p:sp>
      <p:cxnSp>
        <p:nvCxnSpPr>
          <p:cNvPr id="43" name="Rechte verbindingslijn 42"/>
          <p:cNvCxnSpPr/>
          <p:nvPr/>
        </p:nvCxnSpPr>
        <p:spPr>
          <a:xfrm>
            <a:off x="4996402" y="1059582"/>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a:stCxn id="40" idx="6"/>
            <a:endCxn id="41" idx="2"/>
          </p:cNvCxnSpPr>
          <p:nvPr/>
        </p:nvCxnSpPr>
        <p:spPr>
          <a:xfrm>
            <a:off x="7016081" y="2260311"/>
            <a:ext cx="590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a:stCxn id="39" idx="0"/>
            <a:endCxn id="25" idx="2"/>
          </p:cNvCxnSpPr>
          <p:nvPr/>
        </p:nvCxnSpPr>
        <p:spPr>
          <a:xfrm>
            <a:off x="2024646" y="1724715"/>
            <a:ext cx="1035186" cy="5740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kstvak 50"/>
          <p:cNvSpPr txBox="1"/>
          <p:nvPr/>
        </p:nvSpPr>
        <p:spPr>
          <a:xfrm>
            <a:off x="6839135" y="3435846"/>
            <a:ext cx="926857" cy="369332"/>
          </a:xfrm>
          <a:prstGeom prst="rect">
            <a:avLst/>
          </a:prstGeom>
          <a:noFill/>
        </p:spPr>
        <p:txBody>
          <a:bodyPr wrap="none" rtlCol="0">
            <a:spAutoFit/>
          </a:bodyPr>
          <a:lstStyle/>
          <a:p>
            <a:r>
              <a:rPr lang="nl-NL" b="1" dirty="0">
                <a:solidFill>
                  <a:srgbClr val="063B4E"/>
                </a:solidFill>
                <a:latin typeface="Calibri" charset="0"/>
                <a:ea typeface="Calibri" charset="0"/>
                <a:cs typeface="Calibri" charset="0"/>
              </a:rPr>
              <a:t>On-Site</a:t>
            </a:r>
          </a:p>
        </p:txBody>
      </p:sp>
      <p:sp>
        <p:nvSpPr>
          <p:cNvPr id="53" name="Tekstvak 52"/>
          <p:cNvSpPr txBox="1"/>
          <p:nvPr/>
        </p:nvSpPr>
        <p:spPr>
          <a:xfrm>
            <a:off x="1949923" y="3435846"/>
            <a:ext cx="2295821" cy="369332"/>
          </a:xfrm>
          <a:prstGeom prst="rect">
            <a:avLst/>
          </a:prstGeom>
          <a:noFill/>
        </p:spPr>
        <p:txBody>
          <a:bodyPr wrap="none" rtlCol="0">
            <a:spAutoFit/>
          </a:bodyPr>
          <a:lstStyle/>
          <a:p>
            <a:r>
              <a:rPr lang="nl-NL" b="1" dirty="0">
                <a:solidFill>
                  <a:srgbClr val="063B4E"/>
                </a:solidFill>
                <a:latin typeface="Calibri" charset="0"/>
                <a:ea typeface="Calibri" charset="0"/>
                <a:cs typeface="Calibri" charset="0"/>
              </a:rPr>
              <a:t>Off-Site </a:t>
            </a:r>
            <a:r>
              <a:rPr lang="nl-NL" b="1">
                <a:solidFill>
                  <a:srgbClr val="063B4E"/>
                </a:solidFill>
                <a:latin typeface="Calibri" charset="0"/>
                <a:ea typeface="Calibri" charset="0"/>
                <a:cs typeface="Calibri" charset="0"/>
              </a:rPr>
              <a:t>(Data </a:t>
            </a:r>
            <a:r>
              <a:rPr lang="nl-NL" b="1" dirty="0" err="1">
                <a:solidFill>
                  <a:srgbClr val="063B4E"/>
                </a:solidFill>
                <a:latin typeface="Calibri" charset="0"/>
                <a:ea typeface="Calibri" charset="0"/>
                <a:cs typeface="Calibri" charset="0"/>
              </a:rPr>
              <a:t>centre</a:t>
            </a:r>
            <a:r>
              <a:rPr lang="nl-NL" b="1" dirty="0">
                <a:solidFill>
                  <a:srgbClr val="063B4E"/>
                </a:solidFill>
                <a:latin typeface="Calibri" charset="0"/>
                <a:ea typeface="Calibri" charset="0"/>
                <a:cs typeface="Calibri" charset="0"/>
              </a:rPr>
              <a:t>)</a:t>
            </a:r>
          </a:p>
        </p:txBody>
      </p:sp>
      <p:sp>
        <p:nvSpPr>
          <p:cNvPr id="25" name="Ovaal 24"/>
          <p:cNvSpPr/>
          <p:nvPr/>
        </p:nvSpPr>
        <p:spPr>
          <a:xfrm>
            <a:off x="3059832" y="1410390"/>
            <a:ext cx="1776715" cy="1776715"/>
          </a:xfrm>
          <a:prstGeom prst="ellipse">
            <a:avLst/>
          </a:prstGeom>
          <a:solidFill>
            <a:srgbClr val="06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alibri" charset="0"/>
                <a:ea typeface="Calibri" charset="0"/>
                <a:cs typeface="Calibri" charset="0"/>
              </a:rPr>
              <a:t>Routing / Servers / Controllers</a:t>
            </a:r>
          </a:p>
        </p:txBody>
      </p:sp>
      <p:cxnSp>
        <p:nvCxnSpPr>
          <p:cNvPr id="20" name="Rechte verbindingslijn met pijl 19"/>
          <p:cNvCxnSpPr>
            <a:stCxn id="25" idx="6"/>
            <a:endCxn id="40" idx="2"/>
          </p:cNvCxnSpPr>
          <p:nvPr/>
        </p:nvCxnSpPr>
        <p:spPr>
          <a:xfrm flipV="1">
            <a:off x="4836547" y="2260311"/>
            <a:ext cx="523350" cy="38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hthoek 1"/>
          <p:cNvSpPr/>
          <p:nvPr/>
        </p:nvSpPr>
        <p:spPr>
          <a:xfrm>
            <a:off x="467544" y="2282932"/>
            <a:ext cx="1558388" cy="670085"/>
          </a:xfrm>
          <a:prstGeom prst="rect">
            <a:avLst/>
          </a:prstGeom>
          <a:solidFill>
            <a:srgbClr val="06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alibri" charset="0"/>
                <a:ea typeface="Calibri" charset="0"/>
                <a:cs typeface="Calibri" charset="0"/>
              </a:rPr>
              <a:t>Storage / VPS / </a:t>
            </a:r>
            <a:r>
              <a:rPr lang="nl-NL" dirty="0" err="1">
                <a:solidFill>
                  <a:schemeClr val="bg1"/>
                </a:solidFill>
                <a:latin typeface="Calibri" charset="0"/>
                <a:ea typeface="Calibri" charset="0"/>
                <a:cs typeface="Calibri" charset="0"/>
              </a:rPr>
              <a:t>Transcoding</a:t>
            </a:r>
            <a:endParaRPr lang="nl-NL" dirty="0">
              <a:solidFill>
                <a:schemeClr val="bg1"/>
              </a:solidFill>
              <a:latin typeface="Calibri" charset="0"/>
              <a:ea typeface="Calibri" charset="0"/>
              <a:cs typeface="Calibri" charset="0"/>
            </a:endParaRPr>
          </a:p>
        </p:txBody>
      </p:sp>
      <p:cxnSp>
        <p:nvCxnSpPr>
          <p:cNvPr id="5" name="Rechte verbindingslijn met pijl 4"/>
          <p:cNvCxnSpPr>
            <a:stCxn id="2" idx="3"/>
            <a:endCxn id="25" idx="2"/>
          </p:cNvCxnSpPr>
          <p:nvPr/>
        </p:nvCxnSpPr>
        <p:spPr>
          <a:xfrm flipV="1">
            <a:off x="2025932" y="2298748"/>
            <a:ext cx="1033900" cy="3192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51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Crisismanagement</a:t>
            </a:r>
          </a:p>
        </p:txBody>
      </p:sp>
      <p:sp>
        <p:nvSpPr>
          <p:cNvPr id="4" name="Rechthoek 3"/>
          <p:cNvSpPr/>
          <p:nvPr/>
        </p:nvSpPr>
        <p:spPr>
          <a:xfrm>
            <a:off x="1619672" y="1347614"/>
            <a:ext cx="612068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alibri" charset="0"/>
                <a:ea typeface="Calibri" charset="0"/>
                <a:cs typeface="Calibri" charset="0"/>
              </a:rPr>
              <a:t>TRAILER Paaspop Windkracht 2015</a:t>
            </a:r>
          </a:p>
          <a:p>
            <a:pPr algn="ctr"/>
            <a:r>
              <a:rPr lang="nl-NL" dirty="0">
                <a:solidFill>
                  <a:schemeClr val="bg1"/>
                </a:solidFill>
                <a:latin typeface="Calibri" charset="0"/>
                <a:ea typeface="Calibri" charset="0"/>
                <a:cs typeface="Calibri" charset="0"/>
              </a:rPr>
              <a:t>https://youtu.be/h1HCFchh2hU</a:t>
            </a:r>
          </a:p>
        </p:txBody>
      </p:sp>
    </p:spTree>
    <p:extLst>
      <p:ext uri="{BB962C8B-B14F-4D97-AF65-F5344CB8AC3E}">
        <p14:creationId xmlns:p14="http://schemas.microsoft.com/office/powerpoint/2010/main" val="304022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hthoek 5"/>
          <p:cNvSpPr/>
          <p:nvPr/>
        </p:nvSpPr>
        <p:spPr>
          <a:xfrm>
            <a:off x="0" y="0"/>
            <a:ext cx="9144000" cy="5143500"/>
          </a:xfrm>
          <a:prstGeom prst="rect">
            <a:avLst/>
          </a:prstGeom>
          <a:solidFill>
            <a:srgbClr val="063B4E">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charset="0"/>
              <a:ea typeface="Calibri" charset="0"/>
              <a:cs typeface="Calibri" charset="0"/>
            </a:endParaRPr>
          </a:p>
        </p:txBody>
      </p:sp>
      <p:sp>
        <p:nvSpPr>
          <p:cNvPr id="3" name="Tekstvak 2"/>
          <p:cNvSpPr txBox="1"/>
          <p:nvPr/>
        </p:nvSpPr>
        <p:spPr>
          <a:xfrm>
            <a:off x="2987271" y="2156252"/>
            <a:ext cx="3169458" cy="830997"/>
          </a:xfrm>
          <a:prstGeom prst="rect">
            <a:avLst/>
          </a:prstGeom>
          <a:noFill/>
        </p:spPr>
        <p:txBody>
          <a:bodyPr wrap="none" rtlCol="0">
            <a:spAutoFit/>
          </a:bodyPr>
          <a:lstStyle/>
          <a:p>
            <a:pPr algn="ctr"/>
            <a:r>
              <a:rPr lang="nl-NL" sz="4800" b="1" dirty="0">
                <a:solidFill>
                  <a:schemeClr val="bg1"/>
                </a:solidFill>
                <a:latin typeface="Calibri" charset="0"/>
                <a:ea typeface="Calibri" charset="0"/>
                <a:cs typeface="Calibri" charset="0"/>
              </a:rPr>
              <a:t>SLA?? = NU</a:t>
            </a:r>
          </a:p>
        </p:txBody>
      </p:sp>
    </p:spTree>
    <p:extLst>
      <p:ext uri="{BB962C8B-B14F-4D97-AF65-F5344CB8AC3E}">
        <p14:creationId xmlns:p14="http://schemas.microsoft.com/office/powerpoint/2010/main" val="1351574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Toekomst</a:t>
            </a:r>
          </a:p>
        </p:txBody>
      </p:sp>
      <p:sp>
        <p:nvSpPr>
          <p:cNvPr id="3" name="Tijdelijke aanduiding voor inhoud 2"/>
          <p:cNvSpPr>
            <a:spLocks noGrp="1"/>
          </p:cNvSpPr>
          <p:nvPr>
            <p:ph idx="1"/>
          </p:nvPr>
        </p:nvSpPr>
        <p:spPr>
          <a:xfrm>
            <a:off x="1979712" y="1200151"/>
            <a:ext cx="5184576" cy="3394472"/>
          </a:xfrm>
        </p:spPr>
        <p:txBody>
          <a:bodyPr/>
          <a:lstStyle/>
          <a:p>
            <a:pPr>
              <a:buFont typeface=".AppleSystemUIFont" charset="-120"/>
              <a:buChar char="-"/>
            </a:pPr>
            <a:r>
              <a:rPr lang="nl-NL" dirty="0">
                <a:solidFill>
                  <a:srgbClr val="063B4E"/>
                </a:solidFill>
                <a:latin typeface="Calibri" charset="0"/>
                <a:ea typeface="Calibri" charset="0"/>
                <a:cs typeface="Calibri" charset="0"/>
              </a:rPr>
              <a:t>Uitdagingen Paaspop 2017</a:t>
            </a:r>
          </a:p>
          <a:p>
            <a:pPr>
              <a:buFont typeface=".AppleSystemUIFont" charset="-120"/>
              <a:buChar char="-"/>
            </a:pPr>
            <a:r>
              <a:rPr lang="nl-NL" dirty="0">
                <a:solidFill>
                  <a:srgbClr val="063B4E"/>
                </a:solidFill>
                <a:latin typeface="Calibri" charset="0"/>
                <a:ea typeface="Calibri" charset="0"/>
                <a:cs typeface="Calibri" charset="0"/>
              </a:rPr>
              <a:t>IT op evenementen</a:t>
            </a:r>
          </a:p>
        </p:txBody>
      </p:sp>
    </p:spTree>
    <p:extLst>
      <p:ext uri="{BB962C8B-B14F-4D97-AF65-F5344CB8AC3E}">
        <p14:creationId xmlns:p14="http://schemas.microsoft.com/office/powerpoint/2010/main" val="162429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Contactgegevens</a:t>
            </a:r>
          </a:p>
        </p:txBody>
      </p:sp>
      <p:sp>
        <p:nvSpPr>
          <p:cNvPr id="3" name="Tijdelijke aanduiding voor inhoud 2"/>
          <p:cNvSpPr>
            <a:spLocks noGrp="1"/>
          </p:cNvSpPr>
          <p:nvPr>
            <p:ph idx="1"/>
          </p:nvPr>
        </p:nvSpPr>
        <p:spPr>
          <a:xfrm>
            <a:off x="1794520" y="1200151"/>
            <a:ext cx="5554960" cy="3394472"/>
          </a:xfrm>
        </p:spPr>
        <p:txBody>
          <a:bodyPr>
            <a:normAutofit/>
          </a:bodyPr>
          <a:lstStyle/>
          <a:p>
            <a:pPr marL="0" indent="0">
              <a:buNone/>
            </a:pPr>
            <a:r>
              <a:rPr lang="nl-NL" sz="2800" b="1" dirty="0">
                <a:solidFill>
                  <a:srgbClr val="063B4E"/>
                </a:solidFill>
                <a:latin typeface="Calibri" charset="0"/>
                <a:ea typeface="Calibri" charset="0"/>
                <a:cs typeface="Calibri" charset="0"/>
              </a:rPr>
              <a:t>dWise Event IT</a:t>
            </a:r>
            <a:br>
              <a:rPr lang="nl-NL" sz="2800" dirty="0">
                <a:solidFill>
                  <a:srgbClr val="063B4E"/>
                </a:solidFill>
                <a:latin typeface="Calibri" charset="0"/>
                <a:ea typeface="Calibri" charset="0"/>
                <a:cs typeface="Calibri" charset="0"/>
              </a:rPr>
            </a:br>
            <a:r>
              <a:rPr lang="nl-NL" sz="2800" dirty="0">
                <a:solidFill>
                  <a:srgbClr val="063B4E"/>
                </a:solidFill>
                <a:latin typeface="Calibri" charset="0"/>
                <a:ea typeface="Calibri" charset="0"/>
                <a:cs typeface="Calibri" charset="0"/>
              </a:rPr>
              <a:t>Frans Cooijmans</a:t>
            </a:r>
            <a:br>
              <a:rPr lang="nl-NL" sz="2800" dirty="0">
                <a:solidFill>
                  <a:srgbClr val="063B4E"/>
                </a:solidFill>
                <a:latin typeface="Calibri" charset="0"/>
                <a:ea typeface="Calibri" charset="0"/>
                <a:cs typeface="Calibri" charset="0"/>
              </a:rPr>
            </a:br>
            <a:r>
              <a:rPr lang="nl-NL" sz="2800" b="1" dirty="0">
                <a:solidFill>
                  <a:srgbClr val="063B4E"/>
                </a:solidFill>
                <a:latin typeface="Calibri" charset="0"/>
                <a:ea typeface="Calibri" charset="0"/>
                <a:cs typeface="Calibri" charset="0"/>
              </a:rPr>
              <a:t>Adres:</a:t>
            </a:r>
            <a:r>
              <a:rPr lang="nl-NL" sz="2800" dirty="0">
                <a:solidFill>
                  <a:srgbClr val="063B4E"/>
                </a:solidFill>
                <a:latin typeface="Calibri" charset="0"/>
                <a:ea typeface="Calibri" charset="0"/>
                <a:cs typeface="Calibri" charset="0"/>
              </a:rPr>
              <a:t> Hoofdstraat 43</a:t>
            </a:r>
          </a:p>
          <a:p>
            <a:pPr marL="0" indent="0">
              <a:buNone/>
            </a:pPr>
            <a:r>
              <a:rPr lang="nl-NL" sz="2800" b="1" dirty="0">
                <a:solidFill>
                  <a:srgbClr val="063B4E"/>
                </a:solidFill>
                <a:latin typeface="Calibri" charset="0"/>
                <a:ea typeface="Calibri" charset="0"/>
                <a:cs typeface="Calibri" charset="0"/>
              </a:rPr>
              <a:t>Telefoonnummer: </a:t>
            </a:r>
            <a:r>
              <a:rPr lang="nl-NL" sz="2800" dirty="0">
                <a:solidFill>
                  <a:srgbClr val="063B4E"/>
                </a:solidFill>
                <a:latin typeface="Calibri" charset="0"/>
                <a:ea typeface="Calibri" charset="0"/>
                <a:cs typeface="Calibri" charset="0"/>
              </a:rPr>
              <a:t>+31 73 54 324 96</a:t>
            </a:r>
          </a:p>
          <a:p>
            <a:pPr marL="0" indent="0">
              <a:buNone/>
            </a:pPr>
            <a:r>
              <a:rPr lang="nl-NL" sz="2800" b="1" dirty="0">
                <a:solidFill>
                  <a:srgbClr val="063B4E"/>
                </a:solidFill>
                <a:latin typeface="Calibri" charset="0"/>
                <a:ea typeface="Calibri" charset="0"/>
                <a:cs typeface="Calibri" charset="0"/>
              </a:rPr>
              <a:t>E-mailadres: </a:t>
            </a:r>
            <a:r>
              <a:rPr lang="nl-NL" sz="2800" dirty="0">
                <a:solidFill>
                  <a:srgbClr val="063B4E"/>
                </a:solidFill>
                <a:latin typeface="Calibri" charset="0"/>
                <a:ea typeface="Calibri" charset="0"/>
                <a:cs typeface="Calibri" charset="0"/>
              </a:rPr>
              <a:t>frans@dwise.nl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6858000"/>
          </a:xfrm>
          <a:prstGeom prst="rect">
            <a:avLst/>
          </a:prstGeom>
        </p:spPr>
      </p:pic>
      <p:sp>
        <p:nvSpPr>
          <p:cNvPr id="4" name="Rechthoek 3"/>
          <p:cNvSpPr/>
          <p:nvPr/>
        </p:nvSpPr>
        <p:spPr>
          <a:xfrm>
            <a:off x="-324544" y="-857250"/>
            <a:ext cx="9577064" cy="6858000"/>
          </a:xfrm>
          <a:prstGeom prst="rect">
            <a:avLst/>
          </a:prstGeom>
          <a:solidFill>
            <a:srgbClr val="063B4E">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786" y="2188579"/>
            <a:ext cx="4498428" cy="7663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rgbClr val="063B4E"/>
                </a:solidFill>
                <a:latin typeface="Calibri" charset="0"/>
                <a:ea typeface="Calibri" charset="0"/>
                <a:cs typeface="Calibri" charset="0"/>
              </a:rPr>
              <a:t>Agenda</a:t>
            </a:r>
            <a:endParaRPr lang="nl-NL" b="1" dirty="0">
              <a:solidFill>
                <a:srgbClr val="063B4E"/>
              </a:solidFill>
              <a:latin typeface="Calibri" charset="0"/>
              <a:ea typeface="Calibri" charset="0"/>
              <a:cs typeface="Calibri" charset="0"/>
            </a:endParaRPr>
          </a:p>
        </p:txBody>
      </p:sp>
      <p:sp>
        <p:nvSpPr>
          <p:cNvPr id="3" name="Tijdelijke aanduiding voor inhoud 2"/>
          <p:cNvSpPr>
            <a:spLocks noGrp="1"/>
          </p:cNvSpPr>
          <p:nvPr>
            <p:ph idx="1"/>
          </p:nvPr>
        </p:nvSpPr>
        <p:spPr>
          <a:xfrm>
            <a:off x="1655676" y="1200151"/>
            <a:ext cx="5832648" cy="3394472"/>
          </a:xfrm>
        </p:spPr>
        <p:txBody>
          <a:bodyPr>
            <a:normAutofit/>
          </a:bodyPr>
          <a:lstStyle/>
          <a:p>
            <a:pPr>
              <a:buFont typeface=".AppleSystemUIFont" charset="-120"/>
              <a:buChar char="-"/>
            </a:pPr>
            <a:r>
              <a:rPr lang="nl-NL" sz="2800" dirty="0">
                <a:solidFill>
                  <a:srgbClr val="063B4E"/>
                </a:solidFill>
                <a:latin typeface="Calibri" charset="0"/>
                <a:ea typeface="Calibri" charset="0"/>
                <a:cs typeface="Calibri" charset="0"/>
              </a:rPr>
              <a:t>Evenementen wereld</a:t>
            </a:r>
          </a:p>
          <a:p>
            <a:pPr>
              <a:buFont typeface=".AppleSystemUIFont" charset="-120"/>
              <a:buChar char="-"/>
            </a:pPr>
            <a:r>
              <a:rPr lang="nl-NL" sz="2800" dirty="0">
                <a:solidFill>
                  <a:srgbClr val="063B4E"/>
                </a:solidFill>
                <a:latin typeface="Calibri" charset="0"/>
                <a:ea typeface="Calibri" charset="0"/>
                <a:cs typeface="Calibri" charset="0"/>
              </a:rPr>
              <a:t>Tijdelijke IT infrastructuur</a:t>
            </a:r>
          </a:p>
          <a:p>
            <a:pPr>
              <a:buFont typeface=".AppleSystemUIFont" charset="-120"/>
              <a:buChar char="-"/>
            </a:pPr>
            <a:r>
              <a:rPr lang="nl-NL" sz="2800" dirty="0">
                <a:solidFill>
                  <a:srgbClr val="063B4E"/>
                </a:solidFill>
                <a:latin typeface="Calibri" charset="0"/>
                <a:ea typeface="Calibri" charset="0"/>
                <a:cs typeface="Calibri" charset="0"/>
              </a:rPr>
              <a:t>Risicobeheer en Crisismanagement</a:t>
            </a:r>
          </a:p>
          <a:p>
            <a:pPr>
              <a:buFont typeface=".AppleSystemUIFont" charset="-120"/>
              <a:buChar char="-"/>
            </a:pPr>
            <a:r>
              <a:rPr lang="nl-NL" sz="2800" dirty="0">
                <a:solidFill>
                  <a:srgbClr val="063B4E"/>
                </a:solidFill>
                <a:latin typeface="Calibri" charset="0"/>
                <a:ea typeface="Calibri" charset="0"/>
                <a:cs typeface="Calibri" charset="0"/>
              </a:rPr>
              <a:t>Toekomst</a:t>
            </a:r>
          </a:p>
          <a:p>
            <a:pPr>
              <a:buFont typeface=".AppleSystemUIFont" charset="-120"/>
              <a:buChar char="-"/>
            </a:pPr>
            <a:r>
              <a:rPr lang="nl-NL" sz="2800" dirty="0">
                <a:solidFill>
                  <a:srgbClr val="063B4E"/>
                </a:solidFill>
                <a:latin typeface="Calibri" charset="0"/>
                <a:ea typeface="Calibri" charset="0"/>
                <a:cs typeface="Calibri" charset="0"/>
              </a:rPr>
              <a:t>Vragen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Festivals in Nederland</a:t>
            </a:r>
          </a:p>
        </p:txBody>
      </p:sp>
      <p:sp>
        <p:nvSpPr>
          <p:cNvPr id="3" name="Tijdelijke aanduiding voor inhoud 2"/>
          <p:cNvSpPr>
            <a:spLocks noGrp="1"/>
          </p:cNvSpPr>
          <p:nvPr>
            <p:ph idx="1"/>
          </p:nvPr>
        </p:nvSpPr>
        <p:spPr>
          <a:xfrm>
            <a:off x="457200" y="1563638"/>
            <a:ext cx="5482952" cy="2163687"/>
          </a:xfrm>
        </p:spPr>
        <p:txBody>
          <a:bodyPr/>
          <a:lstStyle/>
          <a:p>
            <a:pPr lvl="1">
              <a:buFont typeface=".AppleSystemUIFont" charset="-120"/>
              <a:buChar char="-"/>
            </a:pPr>
            <a:r>
              <a:rPr lang="nl-NL" dirty="0">
                <a:solidFill>
                  <a:srgbClr val="063B4E"/>
                </a:solidFill>
                <a:latin typeface="Calibri" charset="0"/>
                <a:ea typeface="Calibri" charset="0"/>
                <a:cs typeface="Calibri" charset="0"/>
              </a:rPr>
              <a:t>837 festivals</a:t>
            </a:r>
          </a:p>
          <a:p>
            <a:pPr lvl="1">
              <a:buFont typeface=".AppleSystemUIFont" charset="-120"/>
              <a:buChar char="-"/>
            </a:pPr>
            <a:r>
              <a:rPr lang="nl-NL" dirty="0">
                <a:solidFill>
                  <a:srgbClr val="063B4E"/>
                </a:solidFill>
                <a:latin typeface="Calibri" charset="0"/>
                <a:ea typeface="Calibri" charset="0"/>
                <a:cs typeface="Calibri" charset="0"/>
              </a:rPr>
              <a:t>23.300.000 festivalbezoeken</a:t>
            </a:r>
          </a:p>
          <a:p>
            <a:pPr lvl="1">
              <a:buFont typeface=".AppleSystemUIFont" charset="-120"/>
              <a:buChar char="-"/>
            </a:pPr>
            <a:r>
              <a:rPr lang="nl-NL" dirty="0">
                <a:solidFill>
                  <a:srgbClr val="063B4E"/>
                </a:solidFill>
                <a:latin typeface="Calibri" charset="0"/>
                <a:ea typeface="Calibri" charset="0"/>
                <a:cs typeface="Calibri" charset="0"/>
              </a:rPr>
              <a:t>Paaspop: nr. 36 van top 100</a:t>
            </a:r>
          </a:p>
          <a:p>
            <a:pPr lvl="1">
              <a:buFont typeface=".AppleSystemUIFont" charset="-120"/>
              <a:buChar char="-"/>
            </a:pPr>
            <a:endParaRPr lang="nl-NL" dirty="0">
              <a:solidFill>
                <a:srgbClr val="063B4E"/>
              </a:solidFill>
              <a:latin typeface="Calibri" charset="0"/>
              <a:ea typeface="Calibri" charset="0"/>
              <a:cs typeface="Calibri" charset="0"/>
            </a:endParaRPr>
          </a:p>
          <a:p>
            <a:pPr lvl="1">
              <a:buFont typeface=".AppleSystemUIFont" charset="-120"/>
              <a:buChar char="-"/>
            </a:pPr>
            <a:endParaRPr lang="nl-NL" dirty="0">
              <a:solidFill>
                <a:srgbClr val="063B4E"/>
              </a:solidFill>
              <a:latin typeface="Calibri" charset="0"/>
              <a:ea typeface="Calibri" charset="0"/>
              <a:cs typeface="Calibri" charset="0"/>
            </a:endParaRPr>
          </a:p>
        </p:txBody>
      </p:sp>
      <p:sp>
        <p:nvSpPr>
          <p:cNvPr id="7" name="Tekstvak 6"/>
          <p:cNvSpPr txBox="1"/>
          <p:nvPr/>
        </p:nvSpPr>
        <p:spPr>
          <a:xfrm>
            <a:off x="3995936" y="4434666"/>
            <a:ext cx="1597360" cy="369332"/>
          </a:xfrm>
          <a:prstGeom prst="rect">
            <a:avLst/>
          </a:prstGeom>
          <a:noFill/>
        </p:spPr>
        <p:txBody>
          <a:bodyPr wrap="none" rtlCol="0">
            <a:spAutoFit/>
          </a:bodyPr>
          <a:lstStyle/>
          <a:p>
            <a:r>
              <a:rPr lang="nl-NL" dirty="0">
                <a:solidFill>
                  <a:srgbClr val="063B4E"/>
                </a:solidFill>
                <a:latin typeface="Calibri" charset="0"/>
                <a:ea typeface="Calibri" charset="0"/>
                <a:cs typeface="Calibri" charset="0"/>
              </a:rPr>
              <a:t>Bron: Respons </a:t>
            </a: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317" y="1063229"/>
            <a:ext cx="3112483" cy="37407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Opbouw organisatie</a:t>
            </a:r>
          </a:p>
        </p:txBody>
      </p:sp>
      <p:graphicFrame>
        <p:nvGraphicFramePr>
          <p:cNvPr id="16" name="Grafiek 15"/>
          <p:cNvGraphicFramePr/>
          <p:nvPr>
            <p:extLst>
              <p:ext uri="{D42A27DB-BD31-4B8C-83A1-F6EECF244321}">
                <p14:modId xmlns:p14="http://schemas.microsoft.com/office/powerpoint/2010/main" val="822271673"/>
              </p:ext>
            </p:extLst>
          </p:nvPr>
        </p:nvGraphicFramePr>
        <p:xfrm>
          <a:off x="2267744" y="1141720"/>
          <a:ext cx="5112568"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08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Tijdelijke Infrastructuur</a:t>
            </a:r>
          </a:p>
        </p:txBody>
      </p:sp>
      <p:graphicFrame>
        <p:nvGraphicFramePr>
          <p:cNvPr id="6" name="Grafiek 5"/>
          <p:cNvGraphicFramePr/>
          <p:nvPr>
            <p:extLst>
              <p:ext uri="{D42A27DB-BD31-4B8C-83A1-F6EECF244321}">
                <p14:modId xmlns:p14="http://schemas.microsoft.com/office/powerpoint/2010/main" val="862739666"/>
              </p:ext>
            </p:extLst>
          </p:nvPr>
        </p:nvGraphicFramePr>
        <p:xfrm>
          <a:off x="2339752" y="1079668"/>
          <a:ext cx="4884204" cy="32561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7224800" y="2994506"/>
            <a:ext cx="1222451" cy="369332"/>
          </a:xfrm>
          <a:prstGeom prst="rect">
            <a:avLst/>
          </a:prstGeom>
          <a:noFill/>
        </p:spPr>
        <p:txBody>
          <a:bodyPr wrap="none" rtlCol="0">
            <a:spAutoFit/>
          </a:bodyPr>
          <a:lstStyle/>
          <a:p>
            <a:r>
              <a:rPr lang="nl-NL" dirty="0">
                <a:solidFill>
                  <a:srgbClr val="063B4E"/>
                </a:solidFill>
                <a:latin typeface="Calibri" charset="0"/>
                <a:ea typeface="Calibri" charset="0"/>
                <a:cs typeface="Calibri" charset="0"/>
              </a:rPr>
              <a:t>Gebruikers</a:t>
            </a:r>
          </a:p>
        </p:txBody>
      </p:sp>
      <p:sp>
        <p:nvSpPr>
          <p:cNvPr id="8" name="Tekstvak 7"/>
          <p:cNvSpPr txBox="1"/>
          <p:nvPr/>
        </p:nvSpPr>
        <p:spPr>
          <a:xfrm>
            <a:off x="718795" y="2994506"/>
            <a:ext cx="1637884" cy="369332"/>
          </a:xfrm>
          <a:prstGeom prst="rect">
            <a:avLst/>
          </a:prstGeom>
          <a:noFill/>
        </p:spPr>
        <p:txBody>
          <a:bodyPr wrap="none" rtlCol="0">
            <a:spAutoFit/>
          </a:bodyPr>
          <a:lstStyle/>
          <a:p>
            <a:r>
              <a:rPr lang="nl-NL" dirty="0">
                <a:solidFill>
                  <a:srgbClr val="063B4E"/>
                </a:solidFill>
                <a:latin typeface="Calibri" charset="0"/>
                <a:ea typeface="Calibri" charset="0"/>
                <a:cs typeface="Calibri" charset="0"/>
              </a:rPr>
              <a:t>Capaciteit (MB)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Tijdelijke Infrastructuur</a:t>
            </a:r>
          </a:p>
        </p:txBody>
      </p:sp>
      <p:sp>
        <p:nvSpPr>
          <p:cNvPr id="3" name="Tekstvak 2"/>
          <p:cNvSpPr txBox="1"/>
          <p:nvPr/>
        </p:nvSpPr>
        <p:spPr>
          <a:xfrm>
            <a:off x="2380535" y="1635646"/>
            <a:ext cx="4382931" cy="2246769"/>
          </a:xfrm>
          <a:prstGeom prst="rect">
            <a:avLst/>
          </a:prstGeom>
          <a:noFill/>
        </p:spPr>
        <p:txBody>
          <a:bodyPr wrap="none" rtlCol="0">
            <a:spAutoFit/>
          </a:bodyPr>
          <a:lstStyle/>
          <a:p>
            <a:pPr marL="285750" indent="-285750">
              <a:buFontTx/>
              <a:buChar char="-"/>
            </a:pPr>
            <a:r>
              <a:rPr lang="nl-NL" sz="2000" dirty="0">
                <a:solidFill>
                  <a:srgbClr val="063B4E"/>
                </a:solidFill>
                <a:latin typeface="Calibri" charset="0"/>
                <a:ea typeface="Calibri" charset="0"/>
                <a:cs typeface="Calibri" charset="0"/>
              </a:rPr>
              <a:t>Internet: Fiber/Coax/</a:t>
            </a:r>
            <a:r>
              <a:rPr lang="nl-NL" sz="2000" dirty="0" err="1">
                <a:solidFill>
                  <a:srgbClr val="063B4E"/>
                </a:solidFill>
                <a:latin typeface="Calibri" charset="0"/>
                <a:ea typeface="Calibri" charset="0"/>
                <a:cs typeface="Calibri" charset="0"/>
              </a:rPr>
              <a:t>dsl</a:t>
            </a:r>
            <a:r>
              <a:rPr lang="nl-NL" sz="2000" dirty="0">
                <a:solidFill>
                  <a:srgbClr val="063B4E"/>
                </a:solidFill>
                <a:latin typeface="Calibri" charset="0"/>
                <a:ea typeface="Calibri" charset="0"/>
                <a:cs typeface="Calibri" charset="0"/>
              </a:rPr>
              <a:t>/Satelliet/4G</a:t>
            </a:r>
          </a:p>
          <a:p>
            <a:pPr marL="285750" indent="-285750">
              <a:buFontTx/>
              <a:buChar char="-"/>
            </a:pPr>
            <a:r>
              <a:rPr lang="nl-NL" sz="2000" dirty="0">
                <a:solidFill>
                  <a:srgbClr val="063B4E"/>
                </a:solidFill>
                <a:latin typeface="Calibri" charset="0"/>
                <a:ea typeface="Calibri" charset="0"/>
                <a:cs typeface="Calibri" charset="0"/>
              </a:rPr>
              <a:t>CAT5e/6 </a:t>
            </a:r>
          </a:p>
          <a:p>
            <a:pPr marL="285750" indent="-285750">
              <a:buFontTx/>
              <a:buChar char="-"/>
            </a:pPr>
            <a:r>
              <a:rPr lang="nl-NL" sz="2000" dirty="0">
                <a:solidFill>
                  <a:srgbClr val="063B4E"/>
                </a:solidFill>
                <a:latin typeface="Calibri" charset="0"/>
                <a:ea typeface="Calibri" charset="0"/>
                <a:cs typeface="Calibri" charset="0"/>
              </a:rPr>
              <a:t>Fiber</a:t>
            </a:r>
          </a:p>
          <a:p>
            <a:pPr marL="285750" indent="-285750">
              <a:buFontTx/>
              <a:buChar char="-"/>
            </a:pPr>
            <a:r>
              <a:rPr lang="nl-NL" sz="2000" dirty="0">
                <a:solidFill>
                  <a:srgbClr val="063B4E"/>
                </a:solidFill>
                <a:latin typeface="Calibri" charset="0"/>
                <a:ea typeface="Calibri" charset="0"/>
                <a:cs typeface="Calibri" charset="0"/>
              </a:rPr>
              <a:t>Wireless </a:t>
            </a:r>
          </a:p>
          <a:p>
            <a:pPr marL="285750" indent="-285750">
              <a:buFontTx/>
              <a:buChar char="-"/>
            </a:pPr>
            <a:r>
              <a:rPr lang="nl-NL" sz="2000" dirty="0">
                <a:solidFill>
                  <a:srgbClr val="063B4E"/>
                </a:solidFill>
                <a:latin typeface="Calibri" charset="0"/>
                <a:ea typeface="Calibri" charset="0"/>
                <a:cs typeface="Calibri" charset="0"/>
              </a:rPr>
              <a:t>ISDN (ja echt)</a:t>
            </a:r>
          </a:p>
          <a:p>
            <a:pPr marL="285750" indent="-285750">
              <a:buFontTx/>
              <a:buChar char="-"/>
            </a:pPr>
            <a:r>
              <a:rPr lang="nl-NL" sz="2000" dirty="0">
                <a:solidFill>
                  <a:srgbClr val="063B4E"/>
                </a:solidFill>
                <a:latin typeface="Calibri" charset="0"/>
                <a:ea typeface="Calibri" charset="0"/>
                <a:cs typeface="Calibri" charset="0"/>
              </a:rPr>
              <a:t>Router/</a:t>
            </a:r>
            <a:r>
              <a:rPr lang="nl-NL" sz="2000" dirty="0" err="1">
                <a:solidFill>
                  <a:srgbClr val="063B4E"/>
                </a:solidFill>
                <a:latin typeface="Calibri" charset="0"/>
                <a:ea typeface="Calibri" charset="0"/>
                <a:cs typeface="Calibri" charset="0"/>
              </a:rPr>
              <a:t>Switching</a:t>
            </a:r>
            <a:endParaRPr lang="nl-NL" sz="2000" dirty="0">
              <a:solidFill>
                <a:srgbClr val="063B4E"/>
              </a:solidFill>
              <a:latin typeface="Calibri" charset="0"/>
              <a:ea typeface="Calibri" charset="0"/>
              <a:cs typeface="Calibri" charset="0"/>
            </a:endParaRPr>
          </a:p>
          <a:p>
            <a:pPr marL="285750" indent="-285750">
              <a:buFontTx/>
              <a:buChar char="-"/>
            </a:pPr>
            <a:r>
              <a:rPr lang="nl-NL" sz="2000" dirty="0">
                <a:solidFill>
                  <a:srgbClr val="063B4E"/>
                </a:solidFill>
                <a:latin typeface="Calibri" charset="0"/>
                <a:ea typeface="Calibri" charset="0"/>
                <a:cs typeface="Calibri" charset="0"/>
              </a:rPr>
              <a:t>VPS/</a:t>
            </a:r>
            <a:r>
              <a:rPr lang="nl-NL" sz="2000" dirty="0" err="1">
                <a:solidFill>
                  <a:srgbClr val="063B4E"/>
                </a:solidFill>
                <a:latin typeface="Calibri" charset="0"/>
                <a:ea typeface="Calibri" charset="0"/>
                <a:cs typeface="Calibri" charset="0"/>
              </a:rPr>
              <a:t>CloudStorage</a:t>
            </a:r>
            <a:endParaRPr lang="nl-NL" sz="2000" dirty="0">
              <a:solidFill>
                <a:srgbClr val="063B4E"/>
              </a:solidFill>
              <a:latin typeface="Calibri" charset="0"/>
              <a:ea typeface="Calibri" charset="0"/>
              <a:cs typeface="Calibri" charset="0"/>
            </a:endParaRPr>
          </a:p>
        </p:txBody>
      </p:sp>
      <p:sp>
        <p:nvSpPr>
          <p:cNvPr id="4" name="Tekstvak 3"/>
          <p:cNvSpPr txBox="1"/>
          <p:nvPr/>
        </p:nvSpPr>
        <p:spPr>
          <a:xfrm>
            <a:off x="3933945" y="1063229"/>
            <a:ext cx="1251818" cy="369332"/>
          </a:xfrm>
          <a:prstGeom prst="rect">
            <a:avLst/>
          </a:prstGeom>
          <a:noFill/>
        </p:spPr>
        <p:txBody>
          <a:bodyPr wrap="none" rtlCol="0">
            <a:spAutoFit/>
          </a:bodyPr>
          <a:lstStyle/>
          <a:p>
            <a:r>
              <a:rPr lang="nl-NL" b="1" dirty="0">
                <a:solidFill>
                  <a:srgbClr val="063B4E"/>
                </a:solidFill>
                <a:latin typeface="Calibri" charset="0"/>
                <a:ea typeface="Calibri" charset="0"/>
                <a:cs typeface="Calibri" charset="0"/>
              </a:rPr>
              <a:t>Technieken</a:t>
            </a:r>
          </a:p>
        </p:txBody>
      </p:sp>
    </p:spTree>
    <p:extLst>
      <p:ext uri="{BB962C8B-B14F-4D97-AF65-F5344CB8AC3E}">
        <p14:creationId xmlns:p14="http://schemas.microsoft.com/office/powerpoint/2010/main" val="375396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Risicobeheer</a:t>
            </a:r>
          </a:p>
        </p:txBody>
      </p:sp>
      <p:sp>
        <p:nvSpPr>
          <p:cNvPr id="5" name="Tekstvak 4"/>
          <p:cNvSpPr txBox="1"/>
          <p:nvPr/>
        </p:nvSpPr>
        <p:spPr>
          <a:xfrm>
            <a:off x="2546716" y="2689777"/>
            <a:ext cx="983622" cy="640515"/>
          </a:xfrm>
          <a:prstGeom prst="rect">
            <a:avLst/>
          </a:prstGeom>
          <a:noFill/>
          <a:ln>
            <a:solidFill>
              <a:schemeClr val="accent1">
                <a:shade val="95000"/>
                <a:satMod val="105000"/>
              </a:schemeClr>
            </a:solidFill>
          </a:ln>
        </p:spPr>
        <p:txBody>
          <a:bodyPr wrap="none" lIns="180000" tIns="180000" rIns="180000" bIns="180000" rtlCol="0">
            <a:spAutoFit/>
          </a:bodyPr>
          <a:lstStyle/>
          <a:p>
            <a:r>
              <a:rPr lang="nl-NL" dirty="0">
                <a:solidFill>
                  <a:srgbClr val="063B4E"/>
                </a:solidFill>
                <a:latin typeface="Calibri" charset="0"/>
                <a:ea typeface="Calibri" charset="0"/>
                <a:cs typeface="Calibri" charset="0"/>
              </a:rPr>
              <a:t>RISICO</a:t>
            </a:r>
          </a:p>
        </p:txBody>
      </p:sp>
      <p:sp>
        <p:nvSpPr>
          <p:cNvPr id="6" name="Tekstvak 5"/>
          <p:cNvSpPr txBox="1"/>
          <p:nvPr/>
        </p:nvSpPr>
        <p:spPr>
          <a:xfrm>
            <a:off x="5557963" y="2689777"/>
            <a:ext cx="1179445" cy="640515"/>
          </a:xfrm>
          <a:prstGeom prst="rect">
            <a:avLst/>
          </a:prstGeom>
          <a:noFill/>
          <a:ln>
            <a:solidFill>
              <a:schemeClr val="accent1">
                <a:shade val="95000"/>
                <a:satMod val="105000"/>
              </a:schemeClr>
            </a:solidFill>
          </a:ln>
        </p:spPr>
        <p:txBody>
          <a:bodyPr wrap="none" lIns="180000" tIns="180000" rIns="180000" bIns="180000" rtlCol="0">
            <a:spAutoFit/>
          </a:bodyPr>
          <a:lstStyle/>
          <a:p>
            <a:r>
              <a:rPr lang="nl-NL" dirty="0">
                <a:solidFill>
                  <a:srgbClr val="063B4E"/>
                </a:solidFill>
                <a:latin typeface="Calibri" charset="0"/>
                <a:ea typeface="Calibri" charset="0"/>
                <a:cs typeface="Calibri" charset="0"/>
              </a:rPr>
              <a:t>BUDGET</a:t>
            </a:r>
          </a:p>
        </p:txBody>
      </p:sp>
      <p:sp>
        <p:nvSpPr>
          <p:cNvPr id="7" name="Tekstvak 6"/>
          <p:cNvSpPr txBox="1"/>
          <p:nvPr/>
        </p:nvSpPr>
        <p:spPr>
          <a:xfrm>
            <a:off x="3546560" y="1396117"/>
            <a:ext cx="2053081" cy="640515"/>
          </a:xfrm>
          <a:prstGeom prst="rect">
            <a:avLst/>
          </a:prstGeom>
          <a:noFill/>
          <a:ln>
            <a:solidFill>
              <a:schemeClr val="accent1">
                <a:shade val="95000"/>
                <a:satMod val="105000"/>
              </a:schemeClr>
            </a:solidFill>
          </a:ln>
        </p:spPr>
        <p:txBody>
          <a:bodyPr wrap="none" lIns="180000" tIns="180000" rIns="180000" bIns="180000" rtlCol="0">
            <a:spAutoFit/>
          </a:bodyPr>
          <a:lstStyle/>
          <a:p>
            <a:r>
              <a:rPr lang="nl-NL" dirty="0">
                <a:solidFill>
                  <a:srgbClr val="063B4E"/>
                </a:solidFill>
                <a:latin typeface="Calibri" charset="0"/>
                <a:ea typeface="Calibri" charset="0"/>
                <a:cs typeface="Calibri" charset="0"/>
              </a:rPr>
              <a:t>MOGELIJKHEDEN</a:t>
            </a:r>
          </a:p>
        </p:txBody>
      </p:sp>
      <p:cxnSp>
        <p:nvCxnSpPr>
          <p:cNvPr id="9" name="Rechte verbindingslijn met pijl 8"/>
          <p:cNvCxnSpPr>
            <a:stCxn id="7" idx="1"/>
            <a:endCxn id="5" idx="0"/>
          </p:cNvCxnSpPr>
          <p:nvPr/>
        </p:nvCxnSpPr>
        <p:spPr>
          <a:xfrm rot="10800000" flipV="1">
            <a:off x="3038528" y="1716375"/>
            <a:ext cx="508033" cy="973402"/>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6" idx="1"/>
            <a:endCxn id="5" idx="3"/>
          </p:cNvCxnSpPr>
          <p:nvPr/>
        </p:nvCxnSpPr>
        <p:spPr>
          <a:xfrm flipH="1">
            <a:off x="3530338" y="3010035"/>
            <a:ext cx="20276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a:stCxn id="6" idx="0"/>
            <a:endCxn id="7" idx="3"/>
          </p:cNvCxnSpPr>
          <p:nvPr/>
        </p:nvCxnSpPr>
        <p:spPr>
          <a:xfrm rot="16200000" flipV="1">
            <a:off x="5386963" y="1929053"/>
            <a:ext cx="973402" cy="548045"/>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99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63B4E"/>
                </a:solidFill>
                <a:latin typeface="Calibri" charset="0"/>
                <a:ea typeface="Calibri" charset="0"/>
                <a:cs typeface="Calibri" charset="0"/>
              </a:rPr>
              <a:t>Een aantal risico’s</a:t>
            </a:r>
          </a:p>
        </p:txBody>
      </p:sp>
      <p:sp>
        <p:nvSpPr>
          <p:cNvPr id="3" name="Tekstvak 2"/>
          <p:cNvSpPr txBox="1"/>
          <p:nvPr/>
        </p:nvSpPr>
        <p:spPr>
          <a:xfrm>
            <a:off x="2790102" y="1203598"/>
            <a:ext cx="3563796" cy="2308324"/>
          </a:xfrm>
          <a:prstGeom prst="rect">
            <a:avLst/>
          </a:prstGeom>
          <a:noFill/>
        </p:spPr>
        <p:txBody>
          <a:bodyPr wrap="none" rtlCol="0">
            <a:spAutoFit/>
          </a:bodyPr>
          <a:lstStyle/>
          <a:p>
            <a:pPr marL="285750" indent="-285750">
              <a:buFont typeface=".AppleSystemUIFont" charset="-120"/>
              <a:buChar char="-"/>
            </a:pPr>
            <a:r>
              <a:rPr lang="nl-NL" dirty="0">
                <a:solidFill>
                  <a:srgbClr val="063B4E"/>
                </a:solidFill>
                <a:latin typeface="Calibri" charset="0"/>
                <a:ea typeface="Calibri" charset="0"/>
                <a:cs typeface="Calibri" charset="0"/>
              </a:rPr>
              <a:t>Weer</a:t>
            </a:r>
          </a:p>
          <a:p>
            <a:pPr marL="285750" indent="-285750">
              <a:buFont typeface=".AppleSystemUIFont" charset="-120"/>
              <a:buChar char="-"/>
            </a:pPr>
            <a:r>
              <a:rPr lang="nl-NL" dirty="0">
                <a:solidFill>
                  <a:srgbClr val="063B4E"/>
                </a:solidFill>
                <a:latin typeface="Calibri" charset="0"/>
                <a:ea typeface="Calibri" charset="0"/>
                <a:cs typeface="Calibri" charset="0"/>
              </a:rPr>
              <a:t>Planningsverschuivingen</a:t>
            </a:r>
          </a:p>
          <a:p>
            <a:pPr marL="285750" indent="-285750">
              <a:buFont typeface=".AppleSystemUIFont" charset="-120"/>
              <a:buChar char="-"/>
            </a:pPr>
            <a:r>
              <a:rPr lang="nl-NL" dirty="0">
                <a:solidFill>
                  <a:srgbClr val="063B4E"/>
                </a:solidFill>
                <a:latin typeface="Calibri" charset="0"/>
                <a:ea typeface="Calibri" charset="0"/>
                <a:cs typeface="Calibri" charset="0"/>
              </a:rPr>
              <a:t>Stroom</a:t>
            </a:r>
          </a:p>
          <a:p>
            <a:pPr marL="285750" indent="-285750">
              <a:buFont typeface=".AppleSystemUIFont" charset="-120"/>
              <a:buChar char="-"/>
            </a:pPr>
            <a:r>
              <a:rPr lang="nl-NL" dirty="0">
                <a:solidFill>
                  <a:srgbClr val="063B4E"/>
                </a:solidFill>
                <a:latin typeface="Calibri" charset="0"/>
                <a:ea typeface="Calibri" charset="0"/>
                <a:cs typeface="Calibri" charset="0"/>
              </a:rPr>
              <a:t>Defecten</a:t>
            </a:r>
          </a:p>
          <a:p>
            <a:pPr marL="285750" indent="-285750">
              <a:buFont typeface=".AppleSystemUIFont" charset="-120"/>
              <a:buChar char="-"/>
            </a:pPr>
            <a:r>
              <a:rPr lang="nl-NL" dirty="0">
                <a:solidFill>
                  <a:srgbClr val="063B4E"/>
                </a:solidFill>
                <a:latin typeface="Calibri" charset="0"/>
                <a:ea typeface="Calibri" charset="0"/>
                <a:cs typeface="Calibri" charset="0"/>
              </a:rPr>
              <a:t>Dienstuitval</a:t>
            </a:r>
          </a:p>
          <a:p>
            <a:pPr marL="285750" indent="-285750">
              <a:buFont typeface=".AppleSystemUIFont" charset="-120"/>
              <a:buChar char="-"/>
            </a:pPr>
            <a:r>
              <a:rPr lang="nl-NL" dirty="0">
                <a:solidFill>
                  <a:srgbClr val="063B4E"/>
                </a:solidFill>
                <a:latin typeface="Calibri" charset="0"/>
                <a:ea typeface="Calibri" charset="0"/>
                <a:cs typeface="Calibri" charset="0"/>
              </a:rPr>
              <a:t>Vandalisme</a:t>
            </a:r>
          </a:p>
          <a:p>
            <a:pPr marL="285750" indent="-285750">
              <a:buFont typeface=".AppleSystemUIFont" charset="-120"/>
              <a:buChar char="-"/>
            </a:pPr>
            <a:r>
              <a:rPr lang="nl-NL" dirty="0">
                <a:solidFill>
                  <a:srgbClr val="063B4E"/>
                </a:solidFill>
                <a:latin typeface="Calibri" charset="0"/>
                <a:ea typeface="Calibri" charset="0"/>
                <a:cs typeface="Calibri" charset="0"/>
              </a:rPr>
              <a:t>Overbelasting</a:t>
            </a:r>
          </a:p>
          <a:p>
            <a:pPr marL="285750" indent="-285750">
              <a:buFont typeface=".AppleSystemUIFont" charset="-120"/>
              <a:buChar char="-"/>
            </a:pPr>
            <a:r>
              <a:rPr lang="nl-NL" dirty="0">
                <a:solidFill>
                  <a:srgbClr val="063B4E"/>
                </a:solidFill>
                <a:latin typeface="Calibri" charset="0"/>
                <a:ea typeface="Calibri" charset="0"/>
                <a:cs typeface="Calibri" charset="0"/>
              </a:rPr>
              <a:t>Mensen die niks te doen hebben</a:t>
            </a:r>
          </a:p>
        </p:txBody>
      </p:sp>
    </p:spTree>
    <p:extLst>
      <p:ext uri="{BB962C8B-B14F-4D97-AF65-F5344CB8AC3E}">
        <p14:creationId xmlns:p14="http://schemas.microsoft.com/office/powerpoint/2010/main" val="13562595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C8F4451-DF6C-DF4B-904E-913144CE7C13}">
  <we:reference id="wa104380169" version="1.1.0.0" store="nl-NL" storeType="OMEX"/>
  <we:alternateReferences>
    <we:reference id="WA104380169" version="1.1.0.0" store="WA1043801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560</TotalTime>
  <Words>728</Words>
  <Application>Microsoft Office PowerPoint</Application>
  <PresentationFormat>Diavoorstelling (16:9)</PresentationFormat>
  <Paragraphs>219</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15</vt:i4>
      </vt:variant>
    </vt:vector>
  </HeadingPairs>
  <TitlesOfParts>
    <vt:vector size="24" baseType="lpstr">
      <vt:lpstr>.AppleSystemUIFont</vt:lpstr>
      <vt:lpstr>Arial</vt:lpstr>
      <vt:lpstr>Calibri</vt:lpstr>
      <vt:lpstr>Calibri Light</vt:lpstr>
      <vt:lpstr>Corbel</vt:lpstr>
      <vt:lpstr>Source Sans Pro Semivet</vt:lpstr>
      <vt:lpstr>Kantoorthema</vt:lpstr>
      <vt:lpstr>Office-thema</vt:lpstr>
      <vt:lpstr>1_Office-thema</vt:lpstr>
      <vt:lpstr>3 dagen maximale IT-capaciteit voor 60.000 bezoekers</vt:lpstr>
      <vt:lpstr>PowerPoint-presentatie</vt:lpstr>
      <vt:lpstr>Agenda</vt:lpstr>
      <vt:lpstr>Festivals in Nederland</vt:lpstr>
      <vt:lpstr>Opbouw organisatie</vt:lpstr>
      <vt:lpstr>Tijdelijke Infrastructuur</vt:lpstr>
      <vt:lpstr>Tijdelijke Infrastructuur</vt:lpstr>
      <vt:lpstr>Risicobeheer</vt:lpstr>
      <vt:lpstr>Een aantal risico’s</vt:lpstr>
      <vt:lpstr>Risicobeperking</vt:lpstr>
      <vt:lpstr>Risicobeperking</vt:lpstr>
      <vt:lpstr>Crisismanagement</vt:lpstr>
      <vt:lpstr>PowerPoint-presentatie</vt:lpstr>
      <vt:lpstr>Toekomst</vt:lpstr>
      <vt:lpstr>Contactgegevens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de koptekst</dc:title>
  <dc:creator>r.vesterink</dc:creator>
  <cp:lastModifiedBy>Frans Cooijmans</cp:lastModifiedBy>
  <cp:revision>68</cp:revision>
  <dcterms:created xsi:type="dcterms:W3CDTF">2015-05-28T11:27:31Z</dcterms:created>
  <dcterms:modified xsi:type="dcterms:W3CDTF">2016-10-27T08:12:56Z</dcterms:modified>
</cp:coreProperties>
</file>