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6" r:id="rId8"/>
    <p:sldId id="264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61" r:id="rId17"/>
  </p:sldIdLst>
  <p:sldSz cx="9144000" cy="5143500" type="screen16x9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53"/>
    <p:restoredTop sz="94694"/>
  </p:normalViewPr>
  <p:slideViewPr>
    <p:cSldViewPr>
      <p:cViewPr varScale="1">
        <p:scale>
          <a:sx n="145" d="100"/>
          <a:sy n="145" d="100"/>
        </p:scale>
        <p:origin x="762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0FBAE-CB8F-4E5F-A21C-FB2662E195E3}" type="datetimeFigureOut">
              <a:rPr lang="nl-NL" smtClean="0"/>
              <a:t>13-11-2019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B3702-8139-4619-9578-A602029539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0301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0FBAE-CB8F-4E5F-A21C-FB2662E195E3}" type="datetimeFigureOut">
              <a:rPr lang="nl-NL" smtClean="0"/>
              <a:t>13-11-2019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B3702-8139-4619-9578-A602029539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0503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0FBAE-CB8F-4E5F-A21C-FB2662E195E3}" type="datetimeFigureOut">
              <a:rPr lang="nl-NL" smtClean="0"/>
              <a:t>13-11-2019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B3702-8139-4619-9578-A602029539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7362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58775" y="591530"/>
            <a:ext cx="8426450" cy="575283"/>
          </a:xfrm>
        </p:spPr>
        <p:txBody>
          <a:bodyPr anchor="t"/>
          <a:lstStyle>
            <a:lvl1pPr algn="l">
              <a:lnSpc>
                <a:spcPct val="80000"/>
              </a:lnSpc>
              <a:spcBef>
                <a:spcPts val="0"/>
              </a:spcBef>
              <a:defRPr sz="2800">
                <a:solidFill>
                  <a:srgbClr val="003DA5"/>
                </a:solidFill>
              </a:defRPr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 bwMode="gray">
          <a:xfrm>
            <a:off x="358782" y="1347614"/>
            <a:ext cx="8426449" cy="2556050"/>
          </a:xfrm>
        </p:spPr>
        <p:txBody>
          <a:bodyPr numCol="2" spcCol="215804"/>
          <a:lstStyle>
            <a:lvl1pPr marL="358452" indent="-358452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Tx/>
              <a:buFont typeface="+mj-lt"/>
              <a:buAutoNum type="arabicPeriod"/>
              <a:defRPr sz="1600" b="0" baseline="0">
                <a:solidFill>
                  <a:schemeClr val="tx1"/>
                </a:solidFill>
              </a:defRPr>
            </a:lvl1pPr>
            <a:lvl2pPr marL="719345" indent="-359672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alphaLcPeriod"/>
              <a:defRPr sz="1400" b="0">
                <a:solidFill>
                  <a:schemeClr val="tx1"/>
                </a:solidFill>
              </a:defRPr>
            </a:lvl2pPr>
            <a:lvl3pPr marL="269755" indent="-269755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arabicPeriod"/>
              <a:defRPr sz="1400" b="0">
                <a:solidFill>
                  <a:schemeClr val="tx1"/>
                </a:solidFill>
              </a:defRPr>
            </a:lvl3pPr>
            <a:lvl4pPr marL="269755" indent="-269755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arabicPeriod"/>
              <a:defRPr sz="1400" b="0">
                <a:solidFill>
                  <a:schemeClr val="tx1"/>
                </a:solidFill>
              </a:defRPr>
            </a:lvl4pPr>
            <a:lvl5pPr marL="269755" indent="-269755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defRPr sz="1400" b="0">
                <a:solidFill>
                  <a:schemeClr val="tx1"/>
                </a:solidFill>
              </a:defRPr>
            </a:lvl5pPr>
            <a:lvl6pPr marL="269755" indent="-269755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arabicPeriod"/>
              <a:defRPr sz="1400" b="0">
                <a:solidFill>
                  <a:schemeClr val="tx1"/>
                </a:solidFill>
              </a:defRPr>
            </a:lvl6pPr>
            <a:lvl7pPr marL="269755" indent="-269755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arabicPeriod"/>
              <a:defRPr sz="1400" b="0">
                <a:solidFill>
                  <a:schemeClr val="tx1"/>
                </a:solidFill>
              </a:defRPr>
            </a:lvl7pPr>
            <a:lvl8pPr marL="269755" indent="-269755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arabicPeriod"/>
              <a:defRPr sz="1400" b="0">
                <a:solidFill>
                  <a:schemeClr val="tx1"/>
                </a:solidFill>
              </a:defRPr>
            </a:lvl8pPr>
            <a:lvl9pPr marL="269755" indent="-269755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arabicPeriod"/>
              <a:defRPr sz="14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Sub topic</a:t>
            </a:r>
          </a:p>
        </p:txBody>
      </p:sp>
      <p:sp>
        <p:nvSpPr>
          <p:cNvPr id="21" name="Rechteck 9"/>
          <p:cNvSpPr/>
          <p:nvPr userDrawn="1"/>
        </p:nvSpPr>
        <p:spPr bwMode="gray">
          <a:xfrm>
            <a:off x="0" y="0"/>
            <a:ext cx="9144000" cy="63000"/>
          </a:xfrm>
          <a:prstGeom prst="rect">
            <a:avLst/>
          </a:prstGeom>
          <a:solidFill>
            <a:srgbClr val="003D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8" tIns="45675" rIns="91358" bIns="45675" rtlCol="0" anchor="ctr"/>
          <a:lstStyle/>
          <a:p>
            <a:pPr algn="ctr"/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3"/>
          </p:nvPr>
        </p:nvSpPr>
        <p:spPr bwMode="gray">
          <a:xfrm>
            <a:off x="7884368" y="4819839"/>
            <a:ext cx="737626" cy="182725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Sept. 2019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 bwMode="gray"/>
        <p:txBody>
          <a:bodyPr/>
          <a:lstStyle/>
          <a:p>
            <a:fld id="{5BED2BDD-B4A9-4A38-9968-5E05590B8F83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03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0FBAE-CB8F-4E5F-A21C-FB2662E195E3}" type="datetimeFigureOut">
              <a:rPr lang="nl-NL" smtClean="0"/>
              <a:t>13-11-2019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B3702-8139-4619-9578-A602029539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8556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0FBAE-CB8F-4E5F-A21C-FB2662E195E3}" type="datetimeFigureOut">
              <a:rPr lang="nl-NL" smtClean="0"/>
              <a:t>13-11-2019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B3702-8139-4619-9578-A602029539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0075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0FBAE-CB8F-4E5F-A21C-FB2662E195E3}" type="datetimeFigureOut">
              <a:rPr lang="nl-NL" smtClean="0"/>
              <a:t>13-11-2019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B3702-8139-4619-9578-A602029539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2261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0FBAE-CB8F-4E5F-A21C-FB2662E195E3}" type="datetimeFigureOut">
              <a:rPr lang="nl-NL" smtClean="0"/>
              <a:t>13-11-2019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B3702-8139-4619-9578-A602029539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6585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0FBAE-CB8F-4E5F-A21C-FB2662E195E3}" type="datetimeFigureOut">
              <a:rPr lang="nl-NL" smtClean="0"/>
              <a:t>13-11-2019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B3702-8139-4619-9578-A602029539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2676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0FBAE-CB8F-4E5F-A21C-FB2662E195E3}" type="datetimeFigureOut">
              <a:rPr lang="nl-NL" smtClean="0"/>
              <a:t>13-11-2019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B3702-8139-4619-9578-A602029539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420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0FBAE-CB8F-4E5F-A21C-FB2662E195E3}" type="datetimeFigureOut">
              <a:rPr lang="nl-NL" smtClean="0"/>
              <a:t>13-11-2019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B3702-8139-4619-9578-A602029539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5807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0FBAE-CB8F-4E5F-A21C-FB2662E195E3}" type="datetimeFigureOut">
              <a:rPr lang="nl-NL" smtClean="0"/>
              <a:t>13-11-2019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B3702-8139-4619-9578-A602029539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1322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0FBAE-CB8F-4E5F-A21C-FB2662E195E3}" type="datetimeFigureOut">
              <a:rPr lang="nl-NL" smtClean="0"/>
              <a:t>13-11-2019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B3702-8139-4619-9578-A602029539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4860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3">
            <a:extLst>
              <a:ext uri="{FF2B5EF4-FFF2-40B4-BE49-F238E27FC236}">
                <a16:creationId xmlns:a16="http://schemas.microsoft.com/office/drawing/2014/main" xmlns="" id="{86CC4F11-E620-4EDC-97B6-9209226B4F13}"/>
              </a:ext>
            </a:extLst>
          </p:cNvPr>
          <p:cNvSpPr>
            <a:spLocks noGrp="1"/>
          </p:cNvSpPr>
          <p:nvPr/>
        </p:nvSpPr>
        <p:spPr>
          <a:xfrm>
            <a:off x="685800" y="1256110"/>
            <a:ext cx="7772400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2400" dirty="0">
                <a:solidFill>
                  <a:srgbClr val="3333CC"/>
                </a:solidFill>
                <a:latin typeface="+mn-lt"/>
                <a:cs typeface="Arial" panose="020B0604020202020204" pitchFamily="34" charset="0"/>
              </a:rPr>
              <a:t>K</a:t>
            </a:r>
            <a:r>
              <a:rPr lang="nl-BE" sz="2400" dirty="0" smtClean="0">
                <a:solidFill>
                  <a:srgbClr val="3333CC"/>
                </a:solidFill>
                <a:latin typeface="+mn-lt"/>
                <a:cs typeface="Arial" panose="020B0604020202020204" pitchFamily="34" charset="0"/>
              </a:rPr>
              <a:t>oeling </a:t>
            </a:r>
            <a:r>
              <a:rPr lang="nl-BE" sz="2400" dirty="0">
                <a:solidFill>
                  <a:srgbClr val="3333CC"/>
                </a:solidFill>
                <a:latin typeface="+mn-lt"/>
                <a:cs typeface="Arial" panose="020B0604020202020204" pitchFamily="34" charset="0"/>
              </a:rPr>
              <a:t>kosten reduceren d.m.v. een geoptimaliseerde UPS accu </a:t>
            </a:r>
            <a:r>
              <a:rPr lang="nl-BE" sz="2400" dirty="0" smtClean="0">
                <a:solidFill>
                  <a:srgbClr val="3333CC"/>
                </a:solidFill>
                <a:latin typeface="+mn-lt"/>
                <a:cs typeface="Arial" panose="020B0604020202020204" pitchFamily="34" charset="0"/>
              </a:rPr>
              <a:t>dimensionering?</a:t>
            </a:r>
            <a:endParaRPr lang="nl-NL" sz="2400" dirty="0">
              <a:solidFill>
                <a:srgbClr val="3333CC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Ondertitel 4">
            <a:extLst>
              <a:ext uri="{FF2B5EF4-FFF2-40B4-BE49-F238E27FC236}">
                <a16:creationId xmlns:a16="http://schemas.microsoft.com/office/drawing/2014/main" xmlns="" id="{EF26F8AF-AD7F-4596-948D-EE2A60791502}"/>
              </a:ext>
            </a:extLst>
          </p:cNvPr>
          <p:cNvSpPr>
            <a:spLocks noGrp="1"/>
          </p:cNvSpPr>
          <p:nvPr/>
        </p:nvSpPr>
        <p:spPr>
          <a:xfrm>
            <a:off x="1371600" y="2572941"/>
            <a:ext cx="6400800" cy="1314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800" dirty="0" smtClean="0">
                <a:cs typeface="Arial" panose="020B0604020202020204" pitchFamily="34" charset="0"/>
              </a:rPr>
              <a:t>Exide Technologies BV</a:t>
            </a:r>
            <a:br>
              <a:rPr lang="nl-NL" sz="1800" dirty="0" smtClean="0">
                <a:cs typeface="Arial" panose="020B0604020202020204" pitchFamily="34" charset="0"/>
              </a:rPr>
            </a:br>
            <a:r>
              <a:rPr lang="nl-NL" sz="1800" dirty="0" smtClean="0">
                <a:cs typeface="Arial" panose="020B0604020202020204" pitchFamily="34" charset="0"/>
              </a:rPr>
              <a:t>GNB Industrial Power</a:t>
            </a:r>
          </a:p>
          <a:p>
            <a:r>
              <a:rPr lang="nl-NL" sz="1800" dirty="0" smtClean="0">
                <a:cs typeface="Arial" panose="020B0604020202020204" pitchFamily="34" charset="0"/>
              </a:rPr>
              <a:t>Raf Bruggeman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149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kstvak 17"/>
          <p:cNvSpPr txBox="1"/>
          <p:nvPr/>
        </p:nvSpPr>
        <p:spPr>
          <a:xfrm>
            <a:off x="-22696" y="987574"/>
            <a:ext cx="2677371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400" dirty="0" smtClean="0"/>
              <a:t>Periode &gt; 20°C dient bepaald:</a:t>
            </a:r>
            <a:br>
              <a:rPr lang="nl-BE" sz="1400" dirty="0" smtClean="0"/>
            </a:br>
            <a:r>
              <a:rPr lang="nl-BE" sz="1400" u="sng" dirty="0" smtClean="0"/>
              <a:t/>
            </a:r>
            <a:br>
              <a:rPr lang="nl-BE" sz="1400" u="sng" dirty="0" smtClean="0"/>
            </a:br>
            <a:r>
              <a:rPr lang="nl-BE" sz="1400" u="sng" dirty="0" smtClean="0"/>
              <a:t>Voorbeeld: </a:t>
            </a:r>
            <a:r>
              <a:rPr lang="nl-BE" sz="1400" dirty="0" smtClean="0"/>
              <a:t/>
            </a:r>
            <a:br>
              <a:rPr lang="nl-BE" sz="1400" dirty="0" smtClean="0"/>
            </a:br>
            <a:r>
              <a:rPr lang="nl-BE" sz="1400" dirty="0" smtClean="0"/>
              <a:t/>
            </a:r>
            <a:br>
              <a:rPr lang="nl-BE" sz="1400" dirty="0" smtClean="0"/>
            </a:br>
            <a:r>
              <a:rPr lang="nl-BE" sz="1400" dirty="0" smtClean="0"/>
              <a:t>30 dagen 35°C (24/24hr)</a:t>
            </a:r>
            <a:br>
              <a:rPr lang="nl-BE" sz="1400" dirty="0" smtClean="0"/>
            </a:br>
            <a:r>
              <a:rPr lang="nl-BE" sz="1400" dirty="0" smtClean="0"/>
              <a:t>30 dagen 32°C       “</a:t>
            </a:r>
            <a:br>
              <a:rPr lang="nl-BE" sz="1400" dirty="0" smtClean="0"/>
            </a:br>
            <a:r>
              <a:rPr lang="nl-BE" sz="1400" dirty="0" smtClean="0"/>
              <a:t>30 dagen 30°C       “</a:t>
            </a:r>
            <a:br>
              <a:rPr lang="nl-BE" sz="1400" dirty="0" smtClean="0"/>
            </a:br>
            <a:r>
              <a:rPr lang="nl-BE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(extreem scenario)</a:t>
            </a:r>
            <a:endParaRPr lang="nl-BE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26450" cy="288032"/>
          </a:xfrm>
        </p:spPr>
        <p:txBody>
          <a:bodyPr>
            <a:noAutofit/>
          </a:bodyPr>
          <a:lstStyle/>
          <a:p>
            <a:pPr algn="l"/>
            <a:r>
              <a:rPr lang="nl-BE" sz="2000" dirty="0" smtClean="0">
                <a:latin typeface="+mn-lt"/>
                <a:cs typeface="Arial" panose="020B0604020202020204" pitchFamily="34" charset="0"/>
              </a:rPr>
              <a:t>Accu dimensionering en koeling – hogere temperaturen</a:t>
            </a:r>
            <a:endParaRPr lang="nl-BE" sz="20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382461" y="411510"/>
            <a:ext cx="7989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accent1">
                    <a:lumMod val="75000"/>
                  </a:schemeClr>
                </a:solidFill>
              </a:rPr>
              <a:t>Stap 3 	Bepaling van gewenste temperaturen</a:t>
            </a:r>
            <a:endParaRPr lang="nl-B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5580112" y="11315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BE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960" y="430497"/>
            <a:ext cx="1328167" cy="740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803" y="1270863"/>
            <a:ext cx="6741165" cy="138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1" y="3090440"/>
            <a:ext cx="6738965" cy="1341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3887924" y="993090"/>
            <a:ext cx="3384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Eurobat “10-12 Long Life category” &amp; E.O.L.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365485" y="3484201"/>
            <a:ext cx="15553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/>
              <a:t>E.O.L.     End Of Life</a:t>
            </a:r>
            <a:endParaRPr lang="nl-BE" sz="1200" dirty="0"/>
          </a:p>
        </p:txBody>
      </p:sp>
      <p:sp>
        <p:nvSpPr>
          <p:cNvPr id="14" name="Tekstvak 13"/>
          <p:cNvSpPr txBox="1"/>
          <p:nvPr/>
        </p:nvSpPr>
        <p:spPr>
          <a:xfrm>
            <a:off x="3909033" y="2813441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Eurobat “&gt;12 Years Very Long Life” &amp; E.O.L.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Rechte verbindingslijn met pijl 6"/>
          <p:cNvCxnSpPr/>
          <p:nvPr/>
        </p:nvCxnSpPr>
        <p:spPr>
          <a:xfrm flipV="1">
            <a:off x="8028384" y="4011910"/>
            <a:ext cx="576064" cy="72008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met pijl 14"/>
          <p:cNvCxnSpPr/>
          <p:nvPr/>
        </p:nvCxnSpPr>
        <p:spPr>
          <a:xfrm flipV="1">
            <a:off x="8029681" y="4144695"/>
            <a:ext cx="576064" cy="72008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vak 8"/>
          <p:cNvSpPr txBox="1"/>
          <p:nvPr/>
        </p:nvSpPr>
        <p:spPr>
          <a:xfrm>
            <a:off x="3142778" y="4634454"/>
            <a:ext cx="50593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00" b="1" dirty="0" smtClean="0"/>
              <a:t>Vergelijkbaar met een huidige “10-12 Long Life” accu zonder E.O.L. dimensionering </a:t>
            </a:r>
            <a:endParaRPr lang="nl-BE" sz="1100" b="1" dirty="0"/>
          </a:p>
        </p:txBody>
      </p:sp>
    </p:spTree>
    <p:extLst>
      <p:ext uri="{BB962C8B-B14F-4D97-AF65-F5344CB8AC3E}">
        <p14:creationId xmlns:p14="http://schemas.microsoft.com/office/powerpoint/2010/main" val="2695353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6" grpId="0"/>
      <p:bldP spid="4" grpId="0"/>
      <p:bldP spid="5" grpId="0"/>
      <p:bldP spid="14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kstvak 17"/>
          <p:cNvSpPr txBox="1"/>
          <p:nvPr/>
        </p:nvSpPr>
        <p:spPr>
          <a:xfrm>
            <a:off x="1034271" y="915566"/>
            <a:ext cx="734481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smtClean="0"/>
              <a:t>Voorlopige conclusie:</a:t>
            </a:r>
          </a:p>
          <a:p>
            <a:endParaRPr lang="nl-B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400" dirty="0" smtClean="0">
                <a:solidFill>
                  <a:schemeClr val="accent1">
                    <a:lumMod val="75000"/>
                  </a:schemeClr>
                </a:solidFill>
              </a:rPr>
              <a:t>Als </a:t>
            </a:r>
            <a:r>
              <a:rPr lang="nl-BE" sz="1400" dirty="0" smtClean="0"/>
              <a:t/>
            </a:r>
            <a:br>
              <a:rPr lang="nl-BE" sz="1400" dirty="0" smtClean="0"/>
            </a:br>
            <a:r>
              <a:rPr lang="nl-BE" sz="1400" dirty="0" smtClean="0"/>
              <a:t>ALLE voorwaarden in het stappenplan zijn voldaan </a:t>
            </a:r>
            <a:br>
              <a:rPr lang="nl-BE" sz="1400" dirty="0" smtClean="0"/>
            </a:br>
            <a:r>
              <a:rPr lang="nl-BE" sz="1400" dirty="0" smtClean="0"/>
              <a:t>(lading en temperatuur compensatie/opstelling/E.O.L./Eurobat categorie etc..)</a:t>
            </a:r>
            <a:br>
              <a:rPr lang="nl-BE" sz="1400" dirty="0" smtClean="0"/>
            </a:br>
            <a:endParaRPr lang="nl-BE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400" dirty="0" smtClean="0">
                <a:solidFill>
                  <a:schemeClr val="accent1">
                    <a:lumMod val="75000"/>
                  </a:schemeClr>
                </a:solidFill>
              </a:rPr>
              <a:t>Dan</a:t>
            </a:r>
            <a:r>
              <a:rPr lang="nl-BE" sz="1400" dirty="0" smtClean="0"/>
              <a:t/>
            </a:r>
            <a:br>
              <a:rPr lang="nl-BE" sz="1400" dirty="0" smtClean="0"/>
            </a:br>
            <a:r>
              <a:rPr lang="nl-BE" sz="1400" dirty="0" smtClean="0"/>
              <a:t>Kan een “10-12 Long Life” accu antwoord zijn op gebruik in hogere temperaturen</a:t>
            </a:r>
            <a:br>
              <a:rPr lang="nl-BE" sz="1400" dirty="0" smtClean="0"/>
            </a:br>
            <a:r>
              <a:rPr lang="nl-BE" sz="1400" dirty="0" smtClean="0"/>
              <a:t>maar mogelijk te korte levensduur (verwachting). </a:t>
            </a:r>
            <a:br>
              <a:rPr lang="nl-BE" sz="1400" dirty="0" smtClean="0"/>
            </a:br>
            <a:endParaRPr lang="nl-BE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400" dirty="0" smtClean="0">
                <a:solidFill>
                  <a:schemeClr val="accent1">
                    <a:lumMod val="75000"/>
                  </a:schemeClr>
                </a:solidFill>
              </a:rPr>
              <a:t>Maar</a:t>
            </a:r>
            <a:r>
              <a:rPr lang="nl-BE" sz="1400" dirty="0" smtClean="0"/>
              <a:t/>
            </a:r>
            <a:br>
              <a:rPr lang="nl-BE" sz="1400" dirty="0" smtClean="0"/>
            </a:br>
            <a:r>
              <a:rPr lang="nl-BE" sz="1400" dirty="0" smtClean="0"/>
              <a:t>Biedt een “&gt;12 </a:t>
            </a:r>
            <a:r>
              <a:rPr lang="nl-BE" sz="1400" dirty="0" err="1" smtClean="0"/>
              <a:t>Very</a:t>
            </a:r>
            <a:r>
              <a:rPr lang="nl-BE" sz="1400" dirty="0" smtClean="0"/>
              <a:t> Long Life” accu een levensduur die best beantwoordt aan de eis (reductie koeling).</a:t>
            </a:r>
            <a:br>
              <a:rPr lang="nl-BE" sz="1400" dirty="0" smtClean="0"/>
            </a:br>
            <a:r>
              <a:rPr lang="nl-BE" sz="1400" dirty="0" smtClean="0"/>
              <a:t/>
            </a:r>
            <a:br>
              <a:rPr lang="nl-BE" sz="1400" dirty="0" smtClean="0"/>
            </a:br>
            <a:r>
              <a:rPr lang="nl-BE" sz="1400" dirty="0" smtClean="0"/>
              <a:t>Scenario continu 25°C &amp; 3 maanden op 30,32 &amp; 35°C = 1 accu- wissel.</a:t>
            </a:r>
            <a:br>
              <a:rPr lang="nl-BE" sz="1400" dirty="0" smtClean="0"/>
            </a:br>
            <a:r>
              <a:rPr lang="nl-BE" sz="1400" dirty="0" smtClean="0"/>
              <a:t>Scenario continu 27° = 1 accu- wissel.</a:t>
            </a:r>
            <a:endParaRPr lang="nl-BE" sz="160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26450" cy="288032"/>
          </a:xfrm>
        </p:spPr>
        <p:txBody>
          <a:bodyPr>
            <a:noAutofit/>
          </a:bodyPr>
          <a:lstStyle/>
          <a:p>
            <a:pPr algn="l"/>
            <a:r>
              <a:rPr lang="nl-BE" sz="2000" dirty="0" smtClean="0">
                <a:latin typeface="+mn-lt"/>
                <a:cs typeface="Arial" panose="020B0604020202020204" pitchFamily="34" charset="0"/>
              </a:rPr>
              <a:t>Accu dimensionering en koeling – hogere temperaturen</a:t>
            </a:r>
            <a:endParaRPr lang="nl-BE" sz="20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382461" y="411510"/>
            <a:ext cx="7989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accent1">
                    <a:lumMod val="75000"/>
                  </a:schemeClr>
                </a:solidFill>
              </a:rPr>
              <a:t>Stap 4 	Bepaling van type accu i.f.v. de applicatie</a:t>
            </a:r>
            <a:endParaRPr lang="nl-B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5580112" y="11315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5755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kstvak 17"/>
          <p:cNvSpPr txBox="1"/>
          <p:nvPr/>
        </p:nvSpPr>
        <p:spPr>
          <a:xfrm>
            <a:off x="557950" y="767550"/>
            <a:ext cx="828092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smtClean="0"/>
              <a:t>Meerprijs ? </a:t>
            </a:r>
            <a:br>
              <a:rPr lang="nl-BE" sz="1400" dirty="0" smtClean="0"/>
            </a:br>
            <a:endParaRPr lang="nl-BE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400" dirty="0" smtClean="0"/>
              <a:t>Eurobat geklasseerde accu’s (&gt;24Ah) van gerenommeerde fabrikanten niet per sé duurder.</a:t>
            </a:r>
            <a:br>
              <a:rPr lang="nl-BE" sz="1400" dirty="0" smtClean="0"/>
            </a:br>
            <a:endParaRPr lang="nl-BE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400" dirty="0" smtClean="0"/>
              <a:t>Eurobat “&gt;12 </a:t>
            </a:r>
            <a:r>
              <a:rPr lang="nl-BE" sz="1400" dirty="0" err="1" smtClean="0"/>
              <a:t>Very</a:t>
            </a:r>
            <a:r>
              <a:rPr lang="nl-BE" sz="1400" dirty="0" smtClean="0"/>
              <a:t> Long Life” doorgaans proportioneel duurder dan “10-12 Long Life” accu’s.</a:t>
            </a:r>
            <a:br>
              <a:rPr lang="nl-BE" sz="1400" dirty="0" smtClean="0"/>
            </a:br>
            <a:endParaRPr lang="nl-BE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400" dirty="0" smtClean="0"/>
              <a:t>Eurobat </a:t>
            </a:r>
            <a:r>
              <a:rPr lang="nl-BE" sz="1400" dirty="0"/>
              <a:t>“&gt;</a:t>
            </a:r>
            <a:r>
              <a:rPr lang="nl-BE" sz="1400" dirty="0" smtClean="0"/>
              <a:t>12” doorgaans iets minder performant t.o.v. hun “10-12” alternatief.</a:t>
            </a:r>
            <a:br>
              <a:rPr lang="nl-BE" sz="1400" dirty="0" smtClean="0"/>
            </a:br>
            <a:r>
              <a:rPr lang="nl-BE" sz="1400" dirty="0" smtClean="0"/>
              <a:t>        </a:t>
            </a:r>
            <a:r>
              <a:rPr lang="nl-BE" sz="1100" dirty="0" smtClean="0"/>
              <a:t>Mogelijk iets hogere capaciteit en meer plaats nodig maar </a:t>
            </a:r>
            <a:br>
              <a:rPr lang="nl-BE" sz="1100" dirty="0" smtClean="0"/>
            </a:br>
            <a:r>
              <a:rPr lang="nl-BE" sz="1100" dirty="0" smtClean="0"/>
              <a:t>	gebruik op hogere temperatuur =&gt; accu enkele % meer performant   =&gt;  kan elkaar opheffen..</a:t>
            </a:r>
            <a:br>
              <a:rPr lang="nl-BE" sz="1100" dirty="0" smtClean="0"/>
            </a:br>
            <a:r>
              <a:rPr lang="nl-BE" sz="1100" dirty="0" smtClean="0"/>
              <a:t/>
            </a:r>
            <a:br>
              <a:rPr lang="nl-BE" sz="1100" dirty="0" smtClean="0"/>
            </a:br>
            <a:r>
              <a:rPr lang="nl-BE" sz="1100" dirty="0" smtClean="0"/>
              <a:t>         Voorbeeld   	1MW  UPS  10 min </a:t>
            </a:r>
            <a:r>
              <a:rPr lang="nl-BE" sz="1100" dirty="0" err="1" smtClean="0"/>
              <a:t>meerkost</a:t>
            </a:r>
            <a:r>
              <a:rPr lang="nl-BE" sz="1100" dirty="0" smtClean="0"/>
              <a:t> “&gt;12” </a:t>
            </a:r>
            <a:r>
              <a:rPr lang="nl-BE" sz="1100" dirty="0" err="1" smtClean="0"/>
              <a:t>vs</a:t>
            </a:r>
            <a:r>
              <a:rPr lang="nl-BE" sz="1100" dirty="0" smtClean="0"/>
              <a:t> “10-12”  = Ongeveer 14%</a:t>
            </a:r>
            <a:br>
              <a:rPr lang="nl-BE" sz="1100" dirty="0" smtClean="0"/>
            </a:br>
            <a:r>
              <a:rPr lang="nl-BE" sz="1100" dirty="0" smtClean="0"/>
              <a:t>                                                          maar lager aantal strings (6V blokken </a:t>
            </a:r>
            <a:r>
              <a:rPr lang="nl-BE" sz="1100" dirty="0" err="1" smtClean="0"/>
              <a:t>ipv</a:t>
            </a:r>
            <a:r>
              <a:rPr lang="nl-BE" sz="1100" dirty="0" smtClean="0"/>
              <a:t> 12V blokken)  = besparing in stringscheiders </a:t>
            </a:r>
            <a:br>
              <a:rPr lang="nl-BE" sz="1100" dirty="0" smtClean="0"/>
            </a:br>
            <a:r>
              <a:rPr lang="nl-BE" sz="1100" dirty="0" smtClean="0"/>
              <a:t>		=&gt;  “&gt;12” mogelijk zelfs goedkoper dan “10-12”.</a:t>
            </a:r>
            <a:br>
              <a:rPr lang="nl-BE" sz="1100" dirty="0" smtClean="0"/>
            </a:br>
            <a:endParaRPr lang="nl-BE" sz="11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400" dirty="0" smtClean="0"/>
              <a:t>De eventuele meerprijs dient vergeleken met de eventuele besparing in</a:t>
            </a:r>
            <a:br>
              <a:rPr lang="nl-BE" sz="1400" dirty="0" smtClean="0"/>
            </a:br>
            <a:r>
              <a:rPr lang="nl-BE" sz="1400" dirty="0"/>
              <a:t/>
            </a:r>
            <a:br>
              <a:rPr lang="nl-BE" sz="1400" dirty="0"/>
            </a:br>
            <a:r>
              <a:rPr lang="nl-BE" sz="1400" dirty="0" smtClean="0"/>
              <a:t>		- S.L.A.   (vergroting bandbreedte temperaturen)</a:t>
            </a:r>
            <a:endParaRPr lang="nl-BE" sz="1400" dirty="0"/>
          </a:p>
          <a:p>
            <a:r>
              <a:rPr lang="nl-BE" sz="1400" dirty="0" smtClean="0"/>
              <a:t>		- koeling </a:t>
            </a:r>
            <a:r>
              <a:rPr lang="nl-BE" sz="1400" dirty="0"/>
              <a:t>–</a:t>
            </a:r>
            <a:r>
              <a:rPr lang="nl-BE" sz="1400" dirty="0" smtClean="0"/>
              <a:t>installatie</a:t>
            </a:r>
            <a:br>
              <a:rPr lang="nl-BE" sz="1400" dirty="0" smtClean="0"/>
            </a:br>
            <a:r>
              <a:rPr lang="nl-BE" sz="1400" dirty="0" smtClean="0"/>
              <a:t>		- koeling kost per jaar/totaal</a:t>
            </a:r>
            <a:endParaRPr lang="nl-BE" sz="160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26450" cy="288032"/>
          </a:xfrm>
        </p:spPr>
        <p:txBody>
          <a:bodyPr>
            <a:noAutofit/>
          </a:bodyPr>
          <a:lstStyle/>
          <a:p>
            <a:pPr algn="l"/>
            <a:r>
              <a:rPr lang="nl-BE" sz="2000" dirty="0" smtClean="0">
                <a:latin typeface="+mn-lt"/>
                <a:cs typeface="Arial" panose="020B0604020202020204" pitchFamily="34" charset="0"/>
              </a:rPr>
              <a:t>Accu dimensionering en koeling – hogere temperaturen</a:t>
            </a:r>
            <a:endParaRPr lang="nl-BE" sz="20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382461" y="411510"/>
            <a:ext cx="7989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accent1">
                    <a:lumMod val="75000"/>
                  </a:schemeClr>
                </a:solidFill>
              </a:rPr>
              <a:t>Beschouwingen (1)</a:t>
            </a:r>
            <a:endParaRPr lang="nl-BE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321" y="531650"/>
            <a:ext cx="1287446" cy="765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968" y="3363838"/>
            <a:ext cx="1368152" cy="1052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708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kstvak 17"/>
          <p:cNvSpPr txBox="1"/>
          <p:nvPr/>
        </p:nvSpPr>
        <p:spPr>
          <a:xfrm>
            <a:off x="539552" y="843558"/>
            <a:ext cx="82809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400" dirty="0" smtClean="0"/>
              <a:t>Data Center klantverwachting en –noden zijn  divers en evolutief</a:t>
            </a:r>
            <a:br>
              <a:rPr lang="nl-BE" sz="1400" dirty="0" smtClean="0"/>
            </a:br>
            <a:endParaRPr lang="nl-BE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400" dirty="0" smtClean="0"/>
              <a:t>Geen “</a:t>
            </a:r>
            <a:r>
              <a:rPr lang="nl-BE" sz="1400" dirty="0" err="1" smtClean="0"/>
              <a:t>one</a:t>
            </a:r>
            <a:r>
              <a:rPr lang="nl-BE" sz="1400" dirty="0" smtClean="0"/>
              <a:t> </a:t>
            </a:r>
            <a:r>
              <a:rPr lang="nl-BE" sz="1400" dirty="0" err="1" smtClean="0"/>
              <a:t>size</a:t>
            </a:r>
            <a:r>
              <a:rPr lang="nl-BE" sz="1400" dirty="0" smtClean="0"/>
              <a:t> fits </a:t>
            </a:r>
            <a:r>
              <a:rPr lang="nl-BE" sz="1400" dirty="0" err="1" smtClean="0"/>
              <a:t>all</a:t>
            </a:r>
            <a:r>
              <a:rPr lang="nl-BE" sz="1400" dirty="0" smtClean="0"/>
              <a:t>”  (meer).</a:t>
            </a:r>
            <a:br>
              <a:rPr lang="nl-BE" sz="1400" dirty="0" smtClean="0"/>
            </a:br>
            <a:endParaRPr lang="nl-BE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400" dirty="0" smtClean="0"/>
              <a:t>Gebrekkige info-flow (klant </a:t>
            </a:r>
            <a:r>
              <a:rPr lang="nl-BE" sz="1400" dirty="0" smtClean="0">
                <a:sym typeface="Wingdings" panose="05000000000000000000" pitchFamily="2" charset="2"/>
              </a:rPr>
              <a:t></a:t>
            </a:r>
            <a:r>
              <a:rPr lang="nl-BE" sz="1400" dirty="0" smtClean="0"/>
              <a:t> accu-fabrikant).</a:t>
            </a:r>
            <a:br>
              <a:rPr lang="nl-BE" sz="1400" dirty="0" smtClean="0"/>
            </a:br>
            <a:endParaRPr lang="nl-BE" sz="1400" dirty="0" smtClean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26450" cy="288032"/>
          </a:xfrm>
        </p:spPr>
        <p:txBody>
          <a:bodyPr>
            <a:noAutofit/>
          </a:bodyPr>
          <a:lstStyle/>
          <a:p>
            <a:pPr algn="l"/>
            <a:r>
              <a:rPr lang="nl-BE" sz="2000" dirty="0" smtClean="0">
                <a:latin typeface="+mn-lt"/>
                <a:cs typeface="Arial" panose="020B0604020202020204" pitchFamily="34" charset="0"/>
              </a:rPr>
              <a:t>Accu dimensionering en koeling – hogere temperaturen</a:t>
            </a:r>
            <a:endParaRPr lang="nl-BE" sz="20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382461" y="411510"/>
            <a:ext cx="7989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accent1">
                    <a:lumMod val="75000"/>
                  </a:schemeClr>
                </a:solidFill>
              </a:rPr>
              <a:t>Beschouwingen (2)</a:t>
            </a:r>
            <a:endParaRPr lang="nl-B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5580112" y="11315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BE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662" y="1040789"/>
            <a:ext cx="1685544" cy="920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611560" y="2227734"/>
            <a:ext cx="22821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dirty="0" smtClean="0"/>
              <a:t>Voorbeeld klantverwachting </a:t>
            </a:r>
            <a:endParaRPr lang="nl-BE" sz="1400" dirty="0"/>
          </a:p>
        </p:txBody>
      </p:sp>
      <p:sp>
        <p:nvSpPr>
          <p:cNvPr id="4" name="Tekstvak 3"/>
          <p:cNvSpPr txBox="1"/>
          <p:nvPr/>
        </p:nvSpPr>
        <p:spPr>
          <a:xfrm>
            <a:off x="611560" y="2639143"/>
            <a:ext cx="32403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400" dirty="0" smtClean="0"/>
              <a:t>7 jaar functionaliteit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400" dirty="0" smtClean="0"/>
              <a:t>5 minuten autonomie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400" dirty="0" smtClean="0"/>
              <a:t>X maanden op Y t° / jaar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400" dirty="0" smtClean="0"/>
              <a:t>Z maanden op W t° / jaar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400" dirty="0" smtClean="0"/>
              <a:t>Overige maanden 25°C / jaar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400" dirty="0" smtClean="0"/>
              <a:t>Accu dient te functioneren als </a:t>
            </a:r>
            <a:br>
              <a:rPr lang="nl-BE" sz="1400" dirty="0" smtClean="0"/>
            </a:br>
            <a:r>
              <a:rPr lang="nl-BE" sz="1400" dirty="0" smtClean="0"/>
              <a:t>‘</a:t>
            </a:r>
            <a:r>
              <a:rPr lang="nl-BE" sz="1400" dirty="0" err="1" smtClean="0"/>
              <a:t>grid</a:t>
            </a:r>
            <a:r>
              <a:rPr lang="nl-BE" sz="1400" dirty="0" smtClean="0"/>
              <a:t> support’  20 à 50 ontladingen  van 30 seconden / jaar.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5390961" y="2331366"/>
            <a:ext cx="24659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dirty="0" smtClean="0"/>
              <a:t>Consulteer uw accu-fabrikant</a:t>
            </a:r>
            <a:br>
              <a:rPr lang="nl-BE" sz="1400" dirty="0" smtClean="0"/>
            </a:br>
            <a:r>
              <a:rPr lang="nl-BE" sz="1400" dirty="0" smtClean="0"/>
              <a:t>(kan i.s.m. uw UPS leverancier) </a:t>
            </a:r>
            <a:endParaRPr lang="nl-BE" sz="1400" dirty="0"/>
          </a:p>
        </p:txBody>
      </p:sp>
      <p:sp>
        <p:nvSpPr>
          <p:cNvPr id="11" name="Tekstvak 10"/>
          <p:cNvSpPr txBox="1"/>
          <p:nvPr/>
        </p:nvSpPr>
        <p:spPr>
          <a:xfrm>
            <a:off x="5180095" y="3075805"/>
            <a:ext cx="343832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400" dirty="0" smtClean="0"/>
              <a:t>Accu-fabrikant geruggesteund door </a:t>
            </a:r>
            <a:br>
              <a:rPr lang="nl-BE" sz="1400" dirty="0" smtClean="0"/>
            </a:br>
            <a:r>
              <a:rPr lang="nl-BE" sz="1400" dirty="0" smtClean="0"/>
              <a:t>lokale en (liefst) EU experten &amp; R&amp;D.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400" dirty="0" smtClean="0"/>
              <a:t>Bewezen track record in dergelijke projecten.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400" dirty="0" smtClean="0"/>
              <a:t>Simulaties diverse scenario’s mogelijk</a:t>
            </a:r>
          </a:p>
        </p:txBody>
      </p:sp>
    </p:spTree>
    <p:extLst>
      <p:ext uri="{BB962C8B-B14F-4D97-AF65-F5344CB8AC3E}">
        <p14:creationId xmlns:p14="http://schemas.microsoft.com/office/powerpoint/2010/main" val="724371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 advAuto="500"/>
      <p:bldP spid="16" grpId="0"/>
      <p:bldP spid="3" grpId="0"/>
      <p:bldP spid="4" grpId="0"/>
      <p:bldP spid="10" grpId="0"/>
      <p:bldP spid="11" grpId="0" build="p" advAuto="50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kstvak 17"/>
          <p:cNvSpPr txBox="1"/>
          <p:nvPr/>
        </p:nvSpPr>
        <p:spPr>
          <a:xfrm>
            <a:off x="507400" y="1059582"/>
            <a:ext cx="828092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400" dirty="0" smtClean="0"/>
              <a:t>Besparing in koeling (&amp; S.L.A.) kosten mogelijk door optimalisatie van de accu-dimensionering</a:t>
            </a:r>
            <a:br>
              <a:rPr lang="nl-BE" sz="1400" dirty="0" smtClean="0"/>
            </a:br>
            <a:r>
              <a:rPr lang="nl-BE" sz="1400" dirty="0" smtClean="0"/>
              <a:t>(batterij-fabrikant bij voorkeur te consulteren).</a:t>
            </a:r>
            <a:br>
              <a:rPr lang="nl-BE" sz="1400" dirty="0" smtClean="0"/>
            </a:br>
            <a:endParaRPr lang="nl-BE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400" dirty="0" smtClean="0"/>
              <a:t>Temperatuur beïnvloedt de levensduur van elke elektrochemische energieopslag </a:t>
            </a:r>
            <a:br>
              <a:rPr lang="nl-BE" sz="1400" dirty="0" smtClean="0"/>
            </a:br>
            <a:r>
              <a:rPr lang="nl-BE" sz="1400" dirty="0" smtClean="0"/>
              <a:t>(lood,  li-ion </a:t>
            </a:r>
            <a:r>
              <a:rPr lang="nl-BE" sz="1400" dirty="0" err="1" smtClean="0"/>
              <a:t>etc</a:t>
            </a:r>
            <a:r>
              <a:rPr lang="nl-BE" sz="1400" dirty="0" smtClean="0"/>
              <a:t>  - ook i.g.v. zogenaamde ‘high </a:t>
            </a:r>
            <a:r>
              <a:rPr lang="nl-BE" sz="1400" dirty="0" err="1" smtClean="0"/>
              <a:t>temperature</a:t>
            </a:r>
            <a:r>
              <a:rPr lang="nl-BE" sz="1400" dirty="0" smtClean="0"/>
              <a:t>’ accu’s).</a:t>
            </a:r>
            <a:br>
              <a:rPr lang="nl-BE" sz="1400" dirty="0" smtClean="0"/>
            </a:br>
            <a:endParaRPr lang="nl-BE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400" dirty="0" smtClean="0"/>
              <a:t>Basis vereisten dienen voldaan (opstelling, lading, laadcompensatie etc.).</a:t>
            </a:r>
            <a:br>
              <a:rPr lang="nl-BE" sz="1400" dirty="0" smtClean="0"/>
            </a:br>
            <a:endParaRPr lang="nl-BE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400" dirty="0" smtClean="0"/>
              <a:t>Eurobat “&gt;12 </a:t>
            </a:r>
            <a:r>
              <a:rPr lang="nl-BE" sz="1400" dirty="0" err="1" smtClean="0"/>
              <a:t>Very</a:t>
            </a:r>
            <a:r>
              <a:rPr lang="nl-BE" sz="1400" dirty="0" smtClean="0"/>
              <a:t> Long Life” accu’s voor hoge temperatuur.</a:t>
            </a:r>
            <a:br>
              <a:rPr lang="nl-BE" sz="1400" dirty="0" smtClean="0"/>
            </a:br>
            <a:r>
              <a:rPr lang="nl-BE" sz="1400" dirty="0" smtClean="0"/>
              <a:t>(vraag fabrikant-certificaat).</a:t>
            </a:r>
            <a:br>
              <a:rPr lang="nl-BE" sz="1400" dirty="0" smtClean="0"/>
            </a:br>
            <a:endParaRPr lang="nl-BE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400" dirty="0" smtClean="0"/>
              <a:t>Vraag E.O.L </a:t>
            </a:r>
            <a:r>
              <a:rPr lang="nl-BE" sz="1400" dirty="0"/>
              <a:t>factor 1,25 </a:t>
            </a:r>
            <a:r>
              <a:rPr lang="nl-BE" sz="1400" dirty="0" smtClean="0"/>
              <a:t>(op DC vermogen berekend)</a:t>
            </a:r>
            <a:br>
              <a:rPr lang="nl-BE" sz="1400" dirty="0" smtClean="0"/>
            </a:br>
            <a:endParaRPr lang="nl-BE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400" dirty="0" smtClean="0"/>
              <a:t>Raadpleeg uw accu fabrikant..</a:t>
            </a:r>
            <a:br>
              <a:rPr lang="nl-BE" sz="1400" dirty="0" smtClean="0"/>
            </a:br>
            <a:endParaRPr lang="nl-BE" sz="1400" dirty="0" smtClean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26450" cy="288032"/>
          </a:xfrm>
        </p:spPr>
        <p:txBody>
          <a:bodyPr>
            <a:noAutofit/>
          </a:bodyPr>
          <a:lstStyle/>
          <a:p>
            <a:pPr algn="l"/>
            <a:r>
              <a:rPr lang="nl-BE" sz="2000" dirty="0" smtClean="0">
                <a:latin typeface="+mn-lt"/>
                <a:cs typeface="Arial" panose="020B0604020202020204" pitchFamily="34" charset="0"/>
              </a:rPr>
              <a:t>Accu dimensionering en koeling – hogere temperaturen</a:t>
            </a:r>
            <a:endParaRPr lang="nl-BE" sz="20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382461" y="411510"/>
            <a:ext cx="7989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accent1">
                    <a:lumMod val="75000"/>
                  </a:schemeClr>
                </a:solidFill>
              </a:rPr>
              <a:t>Take </a:t>
            </a:r>
            <a:r>
              <a:rPr lang="nl-BE" dirty="0" err="1" smtClean="0">
                <a:solidFill>
                  <a:schemeClr val="accent1">
                    <a:lumMod val="75000"/>
                  </a:schemeClr>
                </a:solidFill>
              </a:rPr>
              <a:t>Aways</a:t>
            </a:r>
            <a:endParaRPr lang="nl-B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5487746" y="11315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0108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 advAuto="150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BED2BDD-B4A9-4A38-9968-5E05590B8F83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395536" y="2006708"/>
            <a:ext cx="3096344" cy="9593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/>
              <a:t>Thank you for you attention</a:t>
            </a:r>
            <a:endParaRPr lang="en-US" sz="18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668342"/>
            <a:ext cx="1625724" cy="184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kstvak 11"/>
          <p:cNvSpPr txBox="1"/>
          <p:nvPr/>
        </p:nvSpPr>
        <p:spPr>
          <a:xfrm>
            <a:off x="5151543" y="3255826"/>
            <a:ext cx="11376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 smtClean="0">
                <a:solidFill>
                  <a:srgbClr val="3333CC"/>
                </a:solidFill>
              </a:rPr>
              <a:t>Raf Bruggeman</a:t>
            </a:r>
            <a:endParaRPr lang="nl-BE" sz="1200" dirty="0">
              <a:solidFill>
                <a:srgbClr val="3333CC"/>
              </a:solidFill>
            </a:endParaRPr>
          </a:p>
        </p:txBody>
      </p:sp>
      <p:sp>
        <p:nvSpPr>
          <p:cNvPr id="13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7929028" y="4827779"/>
            <a:ext cx="737626" cy="182725"/>
          </a:xfrm>
          <a:prstGeom prst="rect">
            <a:avLst/>
          </a:prstGeom>
        </p:spPr>
        <p:txBody>
          <a:bodyPr vert="horz" lIns="0" tIns="0" rIns="0" bIns="0" rtlCol="0" anchor="ctr" anchorCtr="0"/>
          <a:lstStyle/>
          <a:p>
            <a:pPr marL="0" indent="0" algn="ctr">
              <a:buNone/>
            </a:pPr>
            <a:r>
              <a:rPr lang="de-DE" sz="900" dirty="0">
                <a:solidFill>
                  <a:schemeClr val="bg2"/>
                </a:solidFill>
              </a:rPr>
              <a:t>Sept. 2019</a:t>
            </a:r>
            <a:endParaRPr lang="en-US" sz="900" dirty="0">
              <a:solidFill>
                <a:schemeClr val="bg2"/>
              </a:solidFill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4067944" y="1879971"/>
            <a:ext cx="36151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BE" dirty="0">
                <a:solidFill>
                  <a:srgbClr val="3333CC"/>
                </a:solidFill>
                <a:cs typeface="Arial" panose="020B0604020202020204" pitchFamily="34" charset="0"/>
              </a:rPr>
              <a:t>Hoe koeling kosten reduceren d.m.v. </a:t>
            </a:r>
            <a:endParaRPr lang="nl-BE" dirty="0" smtClean="0">
              <a:solidFill>
                <a:srgbClr val="3333CC"/>
              </a:solidFill>
              <a:cs typeface="Arial" panose="020B0604020202020204" pitchFamily="34" charset="0"/>
            </a:endParaRPr>
          </a:p>
          <a:p>
            <a:pPr algn="ctr"/>
            <a:r>
              <a:rPr lang="nl-BE" dirty="0" smtClean="0">
                <a:solidFill>
                  <a:srgbClr val="3333CC"/>
                </a:solidFill>
                <a:cs typeface="Arial" panose="020B0604020202020204" pitchFamily="34" charset="0"/>
              </a:rPr>
              <a:t>een </a:t>
            </a:r>
            <a:r>
              <a:rPr lang="nl-BE" dirty="0">
                <a:solidFill>
                  <a:srgbClr val="3333CC"/>
                </a:solidFill>
                <a:cs typeface="Arial" panose="020B0604020202020204" pitchFamily="34" charset="0"/>
              </a:rPr>
              <a:t>geoptimaliseerde UPS </a:t>
            </a:r>
            <a:r>
              <a:rPr lang="nl-BE" dirty="0" smtClean="0">
                <a:solidFill>
                  <a:srgbClr val="3333CC"/>
                </a:solidFill>
                <a:cs typeface="Arial" panose="020B0604020202020204" pitchFamily="34" charset="0"/>
              </a:rPr>
              <a:t>accu dimensionering</a:t>
            </a:r>
            <a:r>
              <a:rPr lang="nl-BE" dirty="0">
                <a:solidFill>
                  <a:srgbClr val="3333CC"/>
                </a:solidFill>
                <a:cs typeface="Arial" panose="020B0604020202020204" pitchFamily="34" charset="0"/>
              </a:rPr>
              <a:t>?</a:t>
            </a:r>
            <a:endParaRPr lang="nl-NL" dirty="0">
              <a:solidFill>
                <a:srgbClr val="3333CC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06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DEFFB7C-1303-48CB-BA85-4C70AB76E068}"/>
              </a:ext>
            </a:extLst>
          </p:cNvPr>
          <p:cNvSpPr>
            <a:spLocks noGrp="1"/>
          </p:cNvSpPr>
          <p:nvPr/>
        </p:nvSpPr>
        <p:spPr>
          <a:xfrm>
            <a:off x="457200" y="37742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Contactgegevens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E1364E00-0CC8-41EC-ADE5-3F1F47CFE650}"/>
              </a:ext>
            </a:extLst>
          </p:cNvPr>
          <p:cNvSpPr>
            <a:spLocks noGrp="1"/>
          </p:cNvSpPr>
          <p:nvPr/>
        </p:nvSpPr>
        <p:spPr>
          <a:xfrm>
            <a:off x="457200" y="137160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Bedrijfsnaam</a:t>
            </a:r>
            <a:r>
              <a:rPr lang="nl-N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		GNB Industrial Power – Exide Technologies BV.</a:t>
            </a: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Adres</a:t>
            </a:r>
            <a:r>
              <a:rPr lang="nl-N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		Kiotoweg 201 – 3047 BG Rotterdam</a:t>
            </a: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Telefoonnummer</a:t>
            </a:r>
            <a:r>
              <a:rPr lang="nl-N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	+31/ (0)10.44.55.620</a:t>
            </a: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E-mailadres</a:t>
            </a:r>
            <a:r>
              <a:rPr lang="nl-N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		</a:t>
            </a: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info@exide.nl</a:t>
            </a:r>
            <a:r>
              <a:rPr lang="nl-NL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nl-NL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1800" dirty="0" err="1">
                <a:latin typeface="Arial" panose="020B0604020202020204" pitchFamily="34" charset="0"/>
                <a:cs typeface="Arial" panose="020B0604020202020204" pitchFamily="34" charset="0"/>
              </a:rPr>
              <a:t>Standnummer</a:t>
            </a:r>
            <a:r>
              <a:rPr lang="nl-N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	</a:t>
            </a:r>
            <a:r>
              <a:rPr lang="nl-NL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</a:t>
            </a:r>
            <a:endParaRPr lang="nl-NL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1953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79" y="334312"/>
            <a:ext cx="756084" cy="358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SPRIN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86"/>
          <a:stretch>
            <a:fillRect/>
          </a:stretch>
        </p:blipFill>
        <p:spPr bwMode="auto">
          <a:xfrm>
            <a:off x="1511660" y="373270"/>
            <a:ext cx="819590" cy="358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790" y="344983"/>
            <a:ext cx="828092" cy="337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MARATHON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640" y="424557"/>
            <a:ext cx="1102299" cy="285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powerfi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076" y="420579"/>
            <a:ext cx="861551" cy="26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955" y="457867"/>
            <a:ext cx="1044116" cy="255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196" y="396195"/>
            <a:ext cx="1153018" cy="307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platzhalter 1"/>
          <p:cNvSpPr txBox="1">
            <a:spLocks/>
          </p:cNvSpPr>
          <p:nvPr/>
        </p:nvSpPr>
        <p:spPr>
          <a:xfrm>
            <a:off x="269836" y="1203598"/>
            <a:ext cx="5497651" cy="335089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1400" dirty="0" smtClean="0">
                <a:latin typeface="+mj-lt"/>
              </a:rPr>
              <a:t>Opgericht in 1888    “Electric Storage Battery Company”</a:t>
            </a:r>
            <a:br>
              <a:rPr lang="nl-BE" sz="1400" dirty="0" smtClean="0">
                <a:latin typeface="+mj-lt"/>
              </a:rPr>
            </a:br>
            <a:endParaRPr lang="nl-BE" sz="1400" dirty="0" smtClean="0">
              <a:latin typeface="+mj-lt"/>
            </a:endParaRPr>
          </a:p>
          <a:p>
            <a:r>
              <a:rPr lang="nl-BE" sz="1400" dirty="0">
                <a:latin typeface="+mj-lt"/>
              </a:rPr>
              <a:t>Fabrikant van </a:t>
            </a:r>
            <a:r>
              <a:rPr lang="nl-BE" sz="1400" dirty="0">
                <a:solidFill>
                  <a:srgbClr val="3333CC"/>
                </a:solidFill>
                <a:latin typeface="+mj-lt"/>
              </a:rPr>
              <a:t>alle bestaande lood - technologieën </a:t>
            </a:r>
            <a:br>
              <a:rPr lang="nl-BE" sz="1400" dirty="0">
                <a:solidFill>
                  <a:srgbClr val="3333CC"/>
                </a:solidFill>
                <a:latin typeface="+mj-lt"/>
              </a:rPr>
            </a:br>
            <a:r>
              <a:rPr lang="nl-BE" sz="1400" dirty="0">
                <a:solidFill>
                  <a:srgbClr val="3333CC"/>
                </a:solidFill>
                <a:latin typeface="+mj-lt"/>
              </a:rPr>
              <a:t>en Li-Fe(PO4) Li-Ion accu’s</a:t>
            </a:r>
            <a:r>
              <a:rPr lang="nl-BE" sz="1400" dirty="0" smtClean="0">
                <a:latin typeface="+mj-lt"/>
              </a:rPr>
              <a:t/>
            </a:r>
            <a:br>
              <a:rPr lang="nl-BE" sz="1400" dirty="0" smtClean="0">
                <a:latin typeface="+mj-lt"/>
              </a:rPr>
            </a:br>
            <a:endParaRPr lang="nl-BE" sz="1400" dirty="0" smtClean="0">
              <a:latin typeface="+mj-lt"/>
            </a:endParaRPr>
          </a:p>
          <a:p>
            <a:r>
              <a:rPr lang="nl-BE" sz="1400" dirty="0" smtClean="0">
                <a:latin typeface="+mj-lt"/>
              </a:rPr>
              <a:t>Leveringsprogramma  energieopslag  van 1 tot 12,000 Ah </a:t>
            </a:r>
            <a:br>
              <a:rPr lang="nl-BE" sz="1400" dirty="0" smtClean="0">
                <a:latin typeface="+mj-lt"/>
              </a:rPr>
            </a:br>
            <a:r>
              <a:rPr lang="nl-BE" sz="1400" dirty="0" smtClean="0">
                <a:latin typeface="+mj-lt"/>
              </a:rPr>
              <a:t>en van 1 kWh tot XX MWh</a:t>
            </a:r>
            <a:br>
              <a:rPr lang="nl-BE" sz="1400" dirty="0" smtClean="0">
                <a:latin typeface="+mj-lt"/>
              </a:rPr>
            </a:br>
            <a:endParaRPr lang="nl-BE" sz="1400" dirty="0" smtClean="0">
              <a:latin typeface="+mj-lt"/>
            </a:endParaRPr>
          </a:p>
          <a:p>
            <a:r>
              <a:rPr lang="nl-BE" sz="1400" dirty="0" smtClean="0">
                <a:latin typeface="+mj-lt"/>
              </a:rPr>
              <a:t>15 productiefaciliteiten en (loodaccu) recyclage centra in EU</a:t>
            </a:r>
            <a:br>
              <a:rPr lang="nl-BE" sz="1400" dirty="0" smtClean="0">
                <a:latin typeface="+mj-lt"/>
              </a:rPr>
            </a:br>
            <a:endParaRPr lang="nl-BE" sz="1400" dirty="0" smtClean="0">
              <a:latin typeface="+mj-lt"/>
            </a:endParaRPr>
          </a:p>
          <a:p>
            <a:r>
              <a:rPr lang="nl-BE" sz="1400" dirty="0" smtClean="0">
                <a:latin typeface="+mj-lt"/>
              </a:rPr>
              <a:t>Ontwerp, productie, installatie, onderhoud en recyclage</a:t>
            </a:r>
            <a:endParaRPr lang="nl-BE" sz="14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987574"/>
            <a:ext cx="2631370" cy="1643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980" y="2718288"/>
            <a:ext cx="4006019" cy="1836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230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16F63BC-AC24-4C13-B4C3-48123F3199F0}"/>
              </a:ext>
            </a:extLst>
          </p:cNvPr>
          <p:cNvSpPr>
            <a:spLocks noGrp="1"/>
          </p:cNvSpPr>
          <p:nvPr/>
        </p:nvSpPr>
        <p:spPr>
          <a:xfrm>
            <a:off x="573731" y="1234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400" dirty="0">
                <a:latin typeface="+mn-lt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3" name="Tijdelijke aanduiding voor inhoud 2"/>
          <p:cNvSpPr txBox="1">
            <a:spLocks/>
          </p:cNvSpPr>
          <p:nvPr/>
        </p:nvSpPr>
        <p:spPr>
          <a:xfrm>
            <a:off x="2555776" y="980728"/>
            <a:ext cx="4752528" cy="33944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3568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224" indent="-179224" algn="l" defTabSz="913568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452" indent="-179224" algn="l" defTabSz="913568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510" indent="-179836" algn="l" defTabSz="913568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8046" indent="-268046" algn="l" defTabSz="913568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003DA5"/>
              </a:buClr>
              <a:buFont typeface="+mj-lt"/>
              <a:buAutoNum type="arabicPeriod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39510" indent="-269755" algn="l" defTabSz="913568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lphaLcPeriod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3568" rtl="0" eaLnBrk="1" latinLnBrk="0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600" b="1" kern="1200">
                <a:solidFill>
                  <a:srgbClr val="003DA5"/>
                </a:solidFill>
                <a:latin typeface="+mn-lt"/>
                <a:ea typeface="+mn-ea"/>
                <a:cs typeface="+mn-cs"/>
              </a:defRPr>
            </a:lvl7pPr>
            <a:lvl8pPr marL="0" indent="0" algn="l" defTabSz="913568" rtl="0" eaLnBrk="1" latinLnBrk="0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3568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tabLst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cs typeface="Arial" panose="020B0604020202020204" pitchFamily="34" charset="0"/>
              </a:rPr>
              <a:t>Koeling kost &amp; accu-dimensionering – de link</a:t>
            </a:r>
            <a:br>
              <a:rPr lang="nl-BE" dirty="0" smtClean="0">
                <a:cs typeface="Arial" panose="020B0604020202020204" pitchFamily="34" charset="0"/>
              </a:rPr>
            </a:br>
            <a:endParaRPr lang="nl-BE" dirty="0" smtClean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cs typeface="Arial" panose="020B0604020202020204" pitchFamily="34" charset="0"/>
              </a:rPr>
              <a:t>Wat betekent levensduur - LIB/LAB accu’s?</a:t>
            </a:r>
            <a:br>
              <a:rPr lang="nl-BE" dirty="0" smtClean="0">
                <a:cs typeface="Arial" panose="020B0604020202020204" pitchFamily="34" charset="0"/>
              </a:rPr>
            </a:br>
            <a:endParaRPr lang="nl-BE" dirty="0" smtClean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cs typeface="Arial" panose="020B0604020202020204" pitchFamily="34" charset="0"/>
              </a:rPr>
              <a:t>Accu dimensionering en koeling</a:t>
            </a:r>
            <a:br>
              <a:rPr lang="nl-BE" dirty="0" smtClean="0">
                <a:cs typeface="Arial" panose="020B0604020202020204" pitchFamily="34" charset="0"/>
              </a:rPr>
            </a:br>
            <a:r>
              <a:rPr lang="nl-BE" dirty="0" smtClean="0">
                <a:cs typeface="Arial" panose="020B0604020202020204" pitchFamily="34" charset="0"/>
              </a:rPr>
              <a:t>	</a:t>
            </a:r>
            <a:br>
              <a:rPr lang="nl-BE" dirty="0" smtClean="0">
                <a:cs typeface="Arial" panose="020B0604020202020204" pitchFamily="34" charset="0"/>
              </a:rPr>
            </a:br>
            <a:r>
              <a:rPr lang="nl-BE" dirty="0" smtClean="0">
                <a:cs typeface="Arial" panose="020B0604020202020204" pitchFamily="34" charset="0"/>
              </a:rPr>
              <a:t>	Basis vereisten</a:t>
            </a:r>
            <a:br>
              <a:rPr lang="nl-BE" dirty="0" smtClean="0">
                <a:cs typeface="Arial" panose="020B0604020202020204" pitchFamily="34" charset="0"/>
              </a:rPr>
            </a:br>
            <a:r>
              <a:rPr lang="nl-BE" dirty="0" smtClean="0">
                <a:cs typeface="Arial" panose="020B0604020202020204" pitchFamily="34" charset="0"/>
              </a:rPr>
              <a:t>	Stappenplan</a:t>
            </a:r>
            <a:r>
              <a:rPr lang="nl-BE" dirty="0">
                <a:cs typeface="Arial" panose="020B0604020202020204" pitchFamily="34" charset="0"/>
              </a:rPr>
              <a:t/>
            </a:r>
            <a:br>
              <a:rPr lang="nl-BE" dirty="0">
                <a:cs typeface="Arial" panose="020B0604020202020204" pitchFamily="34" charset="0"/>
              </a:rPr>
            </a:br>
            <a:endParaRPr lang="nl-BE" dirty="0" smtClean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cs typeface="Arial" panose="020B0604020202020204" pitchFamily="34" charset="0"/>
              </a:rPr>
              <a:t>Beschouwingen</a:t>
            </a:r>
            <a:br>
              <a:rPr lang="nl-BE" dirty="0" smtClean="0">
                <a:cs typeface="Arial" panose="020B0604020202020204" pitchFamily="34" charset="0"/>
              </a:rPr>
            </a:br>
            <a:endParaRPr lang="nl-BE" dirty="0" smtClean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cs typeface="Arial" panose="020B0604020202020204" pitchFamily="34" charset="0"/>
              </a:rPr>
              <a:t>Take </a:t>
            </a:r>
            <a:r>
              <a:rPr lang="nl-BE" dirty="0" err="1" smtClean="0">
                <a:cs typeface="Arial" panose="020B0604020202020204" pitchFamily="34" charset="0"/>
              </a:rPr>
              <a:t>Aways</a:t>
            </a:r>
            <a:endParaRPr lang="nl-BE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990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26450" cy="288032"/>
          </a:xfrm>
        </p:spPr>
        <p:txBody>
          <a:bodyPr>
            <a:noAutofit/>
          </a:bodyPr>
          <a:lstStyle/>
          <a:p>
            <a:pPr algn="l"/>
            <a:r>
              <a:rPr lang="nl-BE" sz="2000" dirty="0" smtClean="0">
                <a:latin typeface="+mn-lt"/>
                <a:cs typeface="Arial" panose="020B0604020202020204" pitchFamily="34" charset="0"/>
              </a:rPr>
              <a:t>Koeling kost &amp; accu-dimensionering – de link</a:t>
            </a:r>
            <a:endParaRPr lang="nl-BE" sz="20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11510"/>
            <a:ext cx="1625832" cy="1250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534600" y="699542"/>
            <a:ext cx="44694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400" dirty="0" smtClean="0">
                <a:cs typeface="Arial" panose="020B0604020202020204" pitchFamily="34" charset="0"/>
              </a:rPr>
              <a:t>25% van de data center kosten = koeling</a:t>
            </a:r>
            <a:br>
              <a:rPr lang="nl-BE" sz="1400" dirty="0" smtClean="0">
                <a:cs typeface="Arial" panose="020B0604020202020204" pitchFamily="34" charset="0"/>
              </a:rPr>
            </a:br>
            <a:endParaRPr lang="nl-BE" sz="1400" dirty="0" smtClean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400" dirty="0" smtClean="0">
                <a:cs typeface="Arial" panose="020B0604020202020204" pitchFamily="34" charset="0"/>
              </a:rPr>
              <a:t>(S.L.A.) kosten deels gelinkt aan koeling voor lood- </a:t>
            </a:r>
            <a:r>
              <a:rPr lang="nl-BE" sz="1400" dirty="0" smtClean="0">
                <a:solidFill>
                  <a:srgbClr val="3333CC"/>
                </a:solidFill>
                <a:cs typeface="Arial" panose="020B0604020202020204" pitchFamily="34" charset="0"/>
              </a:rPr>
              <a:t>(LAB) </a:t>
            </a:r>
            <a:r>
              <a:rPr lang="nl-BE" sz="1400" dirty="0" smtClean="0">
                <a:cs typeface="Arial" panose="020B0604020202020204" pitchFamily="34" charset="0"/>
              </a:rPr>
              <a:t>en Li-on accu’s </a:t>
            </a:r>
            <a:r>
              <a:rPr lang="nl-BE" sz="1400" dirty="0" smtClean="0">
                <a:solidFill>
                  <a:srgbClr val="3333CC"/>
                </a:solidFill>
                <a:cs typeface="Arial" panose="020B0604020202020204" pitchFamily="34" charset="0"/>
              </a:rPr>
              <a:t>(LIB).</a:t>
            </a:r>
            <a:r>
              <a:rPr lang="nl-BE" sz="1400" dirty="0" smtClean="0">
                <a:cs typeface="Arial" panose="020B0604020202020204" pitchFamily="34" charset="0"/>
              </a:rPr>
              <a:t/>
            </a:r>
            <a:br>
              <a:rPr lang="nl-BE" sz="1400" dirty="0" smtClean="0">
                <a:cs typeface="Arial" panose="020B0604020202020204" pitchFamily="34" charset="0"/>
              </a:rPr>
            </a:br>
            <a:endParaRPr lang="nl-BE" sz="1400" dirty="0" smtClean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400" dirty="0" smtClean="0">
                <a:cs typeface="Arial" panose="020B0604020202020204" pitchFamily="34" charset="0"/>
              </a:rPr>
              <a:t>Lood- en li-ion accu’s levensduur afhankelijk van </a:t>
            </a:r>
            <a:br>
              <a:rPr lang="nl-BE" sz="1400" dirty="0" smtClean="0">
                <a:cs typeface="Arial" panose="020B0604020202020204" pitchFamily="34" charset="0"/>
              </a:rPr>
            </a:br>
            <a:r>
              <a:rPr lang="nl-BE" sz="1400" dirty="0" smtClean="0">
                <a:cs typeface="Arial" panose="020B0604020202020204" pitchFamily="34" charset="0"/>
              </a:rPr>
              <a:t>o.m. temperatuur. </a:t>
            </a:r>
            <a:br>
              <a:rPr lang="nl-BE" sz="1400" dirty="0" smtClean="0">
                <a:cs typeface="Arial" panose="020B0604020202020204" pitchFamily="34" charset="0"/>
              </a:rPr>
            </a:br>
            <a:endParaRPr lang="nl-BE" sz="1400" dirty="0" smtClean="0">
              <a:cs typeface="Arial" panose="020B0604020202020204" pitchFamily="34" charset="0"/>
            </a:endParaRPr>
          </a:p>
          <a:p>
            <a:endParaRPr lang="nl-BE" sz="1400" dirty="0">
              <a:cs typeface="Arial" panose="020B0604020202020204" pitchFamily="34" charset="0"/>
            </a:endParaRPr>
          </a:p>
          <a:p>
            <a:endParaRPr lang="nl-BE" sz="1400" dirty="0"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67360"/>
            <a:ext cx="4215927" cy="2792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470" y="2378112"/>
            <a:ext cx="2201149" cy="2103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 descr="Svante Arrheniu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3345325"/>
            <a:ext cx="549859" cy="776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42807" y="2394141"/>
            <a:ext cx="2351460" cy="806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7589" tIns="48794" rIns="97589" bIns="48794">
            <a:spAutoFit/>
          </a:bodyPr>
          <a:lstStyle/>
          <a:p>
            <a:pPr algn="ctr" eaLnBrk="0" hangingPunct="0"/>
            <a:r>
              <a:rPr lang="en-GB" sz="900" dirty="0">
                <a:solidFill>
                  <a:srgbClr val="3333CC"/>
                </a:solidFill>
              </a:rPr>
              <a:t>“The rate at which chemical reactions proceed, </a:t>
            </a:r>
            <a:br>
              <a:rPr lang="en-GB" sz="900" dirty="0">
                <a:solidFill>
                  <a:srgbClr val="3333CC"/>
                </a:solidFill>
              </a:rPr>
            </a:br>
            <a:r>
              <a:rPr lang="en-GB" sz="900" dirty="0">
                <a:solidFill>
                  <a:srgbClr val="3333CC"/>
                </a:solidFill>
              </a:rPr>
              <a:t>increases exponentially as temperature </a:t>
            </a:r>
            <a:r>
              <a:rPr lang="en-GB" sz="900" dirty="0" smtClean="0">
                <a:solidFill>
                  <a:srgbClr val="3333CC"/>
                </a:solidFill>
              </a:rPr>
              <a:t>rises”</a:t>
            </a:r>
            <a:br>
              <a:rPr lang="en-GB" sz="900" dirty="0" smtClean="0">
                <a:solidFill>
                  <a:srgbClr val="3333CC"/>
                </a:solidFill>
              </a:rPr>
            </a:br>
            <a:r>
              <a:rPr lang="en-GB" sz="900" dirty="0" smtClean="0">
                <a:solidFill>
                  <a:srgbClr val="3333CC"/>
                </a:solidFill>
              </a:rPr>
              <a:t/>
            </a:r>
            <a:br>
              <a:rPr lang="en-GB" sz="900" dirty="0" smtClean="0">
                <a:solidFill>
                  <a:srgbClr val="3333CC"/>
                </a:solidFill>
              </a:rPr>
            </a:br>
            <a:r>
              <a:rPr lang="en-GB" sz="1000" dirty="0" smtClean="0">
                <a:solidFill>
                  <a:srgbClr val="3333CC"/>
                </a:solidFill>
              </a:rPr>
              <a:t>Arrhenius law </a:t>
            </a:r>
            <a:endParaRPr lang="en-GB" sz="900" dirty="0">
              <a:solidFill>
                <a:srgbClr val="3333CC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3851920" y="2394141"/>
            <a:ext cx="502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dirty="0" smtClean="0">
                <a:solidFill>
                  <a:srgbClr val="3333CC"/>
                </a:solidFill>
              </a:rPr>
              <a:t>LAB </a:t>
            </a:r>
            <a:endParaRPr lang="nl-BE" sz="1400" dirty="0">
              <a:solidFill>
                <a:srgbClr val="3333CC"/>
              </a:solidFill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7956376" y="2815847"/>
            <a:ext cx="4427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dirty="0" smtClean="0">
                <a:solidFill>
                  <a:srgbClr val="3333CC"/>
                </a:solidFill>
              </a:rPr>
              <a:t>LIB </a:t>
            </a:r>
            <a:endParaRPr lang="nl-BE" sz="1400" dirty="0">
              <a:solidFill>
                <a:srgbClr val="3333CC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3833130" y="4719119"/>
            <a:ext cx="350929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050" dirty="0" smtClean="0">
                <a:solidFill>
                  <a:srgbClr val="3333CC"/>
                </a:solidFill>
              </a:rPr>
              <a:t>Noot: niet alle LAB of LIB technologieën volgen bovenstaand </a:t>
            </a:r>
            <a:endParaRPr lang="nl-BE" sz="1050" dirty="0">
              <a:solidFill>
                <a:srgbClr val="3333CC"/>
              </a:solidFill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2769324" y="3845167"/>
            <a:ext cx="18678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 smtClean="0"/>
              <a:t>Gemiddelde t° op jaarbasis</a:t>
            </a:r>
            <a:endParaRPr lang="nl-BE" sz="1200" dirty="0"/>
          </a:p>
        </p:txBody>
      </p:sp>
    </p:spTree>
    <p:extLst>
      <p:ext uri="{BB962C8B-B14F-4D97-AF65-F5344CB8AC3E}">
        <p14:creationId xmlns:p14="http://schemas.microsoft.com/office/powerpoint/2010/main" val="672629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  <p:bldP spid="10" grpId="0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26450" cy="288032"/>
          </a:xfrm>
        </p:spPr>
        <p:txBody>
          <a:bodyPr>
            <a:noAutofit/>
          </a:bodyPr>
          <a:lstStyle/>
          <a:p>
            <a:pPr algn="l"/>
            <a:r>
              <a:rPr lang="nl-BE" sz="2000" dirty="0">
                <a:latin typeface="+mn-lt"/>
                <a:cs typeface="Arial" panose="020B0604020202020204" pitchFamily="34" charset="0"/>
              </a:rPr>
              <a:t>Wat betekent levensduur - LIB/LAB accu’s </a:t>
            </a:r>
            <a:r>
              <a:rPr lang="nl-BE" sz="2000" dirty="0" smtClean="0">
                <a:latin typeface="+mn-lt"/>
                <a:cs typeface="Arial" panose="020B0604020202020204" pitchFamily="34" charset="0"/>
              </a:rPr>
              <a:t>(stationair)?</a:t>
            </a:r>
            <a:endParaRPr lang="nl-BE" sz="20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467543" y="627534"/>
            <a:ext cx="65180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“Design Life”	Ontwerp levensduur</a:t>
            </a:r>
            <a:r>
              <a:rPr lang="nl-BE" dirty="0"/>
              <a:t> </a:t>
            </a:r>
            <a:r>
              <a:rPr lang="nl-BE" dirty="0" smtClean="0"/>
              <a:t>(levensduur labo-condities)</a:t>
            </a:r>
            <a:br>
              <a:rPr lang="nl-BE" dirty="0" smtClean="0"/>
            </a:b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>“Service Life”	Levensduur in de applicatie 		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418747" y="3258566"/>
            <a:ext cx="49924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/>
              <a:t>Klant </a:t>
            </a:r>
            <a:r>
              <a:rPr lang="nl-BE" dirty="0" smtClean="0"/>
              <a:t>verwachting</a:t>
            </a:r>
            <a:br>
              <a:rPr lang="nl-BE" dirty="0" smtClean="0"/>
            </a:br>
            <a:r>
              <a:rPr lang="nl-BE" dirty="0" smtClean="0"/>
              <a:t> </a:t>
            </a:r>
            <a:endParaRPr lang="nl-BE" dirty="0"/>
          </a:p>
          <a:p>
            <a:pPr algn="ctr"/>
            <a:r>
              <a:rPr lang="nl-BE" dirty="0"/>
              <a:t>Levensduur in de </a:t>
            </a:r>
            <a:r>
              <a:rPr lang="nl-BE" dirty="0" smtClean="0"/>
              <a:t>applicatie</a:t>
            </a:r>
            <a:br>
              <a:rPr lang="nl-BE" dirty="0" smtClean="0"/>
            </a:br>
            <a:r>
              <a:rPr lang="nl-BE" dirty="0" smtClean="0"/>
              <a:t>i.f.v</a:t>
            </a:r>
            <a:r>
              <a:rPr lang="nl-BE" dirty="0"/>
              <a:t>. de </a:t>
            </a:r>
            <a:r>
              <a:rPr lang="nl-BE" dirty="0" smtClean="0"/>
              <a:t>applicatie omstandigheden &amp; - gebruik</a:t>
            </a:r>
            <a:endParaRPr lang="nl-BE" dirty="0"/>
          </a:p>
        </p:txBody>
      </p:sp>
      <p:sp>
        <p:nvSpPr>
          <p:cNvPr id="5" name="Tekstvak 4"/>
          <p:cNvSpPr txBox="1"/>
          <p:nvPr/>
        </p:nvSpPr>
        <p:spPr>
          <a:xfrm>
            <a:off x="1043608" y="1606793"/>
            <a:ext cx="1459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smtClean="0"/>
              <a:t>Beïnvloedt door : </a:t>
            </a:r>
            <a:br>
              <a:rPr lang="nl-BE" sz="1400" dirty="0" smtClean="0"/>
            </a:br>
            <a:endParaRPr lang="nl-BE" sz="1400" dirty="0"/>
          </a:p>
        </p:txBody>
      </p:sp>
      <p:sp>
        <p:nvSpPr>
          <p:cNvPr id="6" name="Tekstvak 5"/>
          <p:cNvSpPr txBox="1"/>
          <p:nvPr/>
        </p:nvSpPr>
        <p:spPr>
          <a:xfrm>
            <a:off x="2699792" y="1574671"/>
            <a:ext cx="482241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400" dirty="0" smtClean="0"/>
              <a:t>Kwaliteit v.d. accu </a:t>
            </a:r>
            <a:r>
              <a:rPr lang="nl-BE" sz="1100" dirty="0" smtClean="0"/>
              <a:t>(plaattype, -dikte en –legering, container, polen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400" dirty="0" smtClean="0"/>
              <a:t>Elektrolyt densiteit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400" dirty="0" smtClean="0"/>
              <a:t>Juiste laadspanning + AC rimpel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400" dirty="0" smtClean="0"/>
              <a:t>Temperatuur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400" dirty="0" smtClean="0"/>
              <a:t>Ontlading (ultrasnel/snel/medium/lang)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400" dirty="0" smtClean="0"/>
              <a:t>Gebruik (stationair, cyclisch &amp; </a:t>
            </a:r>
            <a:r>
              <a:rPr lang="nl-BE" sz="1400" dirty="0" err="1" smtClean="0"/>
              <a:t>D.o.D</a:t>
            </a:r>
            <a:r>
              <a:rPr lang="nl-BE" sz="1400" dirty="0" smtClean="0"/>
              <a:t>. </a:t>
            </a:r>
            <a:r>
              <a:rPr lang="nl-BE" sz="1400" dirty="0" err="1" smtClean="0"/>
              <a:t>etc</a:t>
            </a:r>
            <a:r>
              <a:rPr lang="nl-BE" sz="14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400" dirty="0" smtClean="0"/>
              <a:t>Inspectie &amp; onderhoud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1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787" y="3003798"/>
            <a:ext cx="3520181" cy="898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983694"/>
            <a:ext cx="1997919" cy="950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Rechte verbindingslijn met pijl 12"/>
          <p:cNvCxnSpPr/>
          <p:nvPr/>
        </p:nvCxnSpPr>
        <p:spPr>
          <a:xfrm>
            <a:off x="7168569" y="4026019"/>
            <a:ext cx="499775" cy="0"/>
          </a:xfrm>
          <a:prstGeom prst="straightConnector1">
            <a:avLst/>
          </a:prstGeom>
          <a:ln w="95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665" y="476409"/>
            <a:ext cx="1217489" cy="1225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022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26450" cy="288032"/>
          </a:xfrm>
        </p:spPr>
        <p:txBody>
          <a:bodyPr>
            <a:noAutofit/>
          </a:bodyPr>
          <a:lstStyle/>
          <a:p>
            <a:pPr algn="l"/>
            <a:r>
              <a:rPr lang="nl-BE" sz="2000" dirty="0" smtClean="0">
                <a:latin typeface="+mn-lt"/>
                <a:cs typeface="Arial" panose="020B0604020202020204" pitchFamily="34" charset="0"/>
              </a:rPr>
              <a:t>Accu dimensionering en koeling – hogere temperaturen</a:t>
            </a:r>
            <a:endParaRPr lang="nl-BE" sz="20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724748" y="867500"/>
            <a:ext cx="78488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smtClean="0"/>
              <a:t>Klantverwachting 				noodstroom UPS  10 tot 15 jaar</a:t>
            </a:r>
            <a:br>
              <a:rPr lang="nl-BE" sz="1400" dirty="0" smtClean="0"/>
            </a:br>
            <a:r>
              <a:rPr lang="nl-BE" sz="1400" dirty="0" smtClean="0"/>
              <a:t/>
            </a:r>
            <a:br>
              <a:rPr lang="nl-BE" sz="1400" dirty="0" smtClean="0"/>
            </a:br>
            <a:r>
              <a:rPr lang="nl-BE" sz="1400" dirty="0" smtClean="0"/>
              <a:t>Klant / engineering specificatie voor accu’s 		10 jaar accu </a:t>
            </a:r>
            <a:r>
              <a:rPr lang="nl-BE" sz="1050" dirty="0" smtClean="0"/>
              <a:t>  </a:t>
            </a:r>
            <a:r>
              <a:rPr lang="nl-BE" sz="1050" dirty="0" smtClean="0">
                <a:solidFill>
                  <a:srgbClr val="FF0000"/>
                </a:solidFill>
              </a:rPr>
              <a:t>= onvoldoende omschreven.</a:t>
            </a:r>
          </a:p>
        </p:txBody>
      </p:sp>
      <p:grpSp>
        <p:nvGrpSpPr>
          <p:cNvPr id="17" name="Groep 16"/>
          <p:cNvGrpSpPr/>
          <p:nvPr/>
        </p:nvGrpSpPr>
        <p:grpSpPr>
          <a:xfrm>
            <a:off x="1266873" y="1983627"/>
            <a:ext cx="920898" cy="551175"/>
            <a:chOff x="1208653" y="5352367"/>
            <a:chExt cx="920898" cy="734900"/>
          </a:xfrm>
        </p:grpSpPr>
        <p:grpSp>
          <p:nvGrpSpPr>
            <p:cNvPr id="18" name="Gruppieren 6"/>
            <p:cNvGrpSpPr/>
            <p:nvPr/>
          </p:nvGrpSpPr>
          <p:grpSpPr>
            <a:xfrm>
              <a:off x="1208653" y="5352367"/>
              <a:ext cx="920898" cy="734900"/>
              <a:chOff x="5505472" y="2228704"/>
              <a:chExt cx="869928" cy="661654"/>
            </a:xfrm>
          </p:grpSpPr>
          <p:sp>
            <p:nvSpPr>
              <p:cNvPr id="20" name="Freeform 172"/>
              <p:cNvSpPr>
                <a:spLocks/>
              </p:cNvSpPr>
              <p:nvPr/>
            </p:nvSpPr>
            <p:spPr bwMode="gray">
              <a:xfrm flipH="1">
                <a:off x="5537514" y="2798283"/>
                <a:ext cx="805659" cy="55245"/>
              </a:xfrm>
              <a:custGeom>
                <a:avLst/>
                <a:gdLst>
                  <a:gd name="T0" fmla="*/ 4315 w 4375"/>
                  <a:gd name="T1" fmla="*/ 0 h 300"/>
                  <a:gd name="T2" fmla="*/ 59 w 4375"/>
                  <a:gd name="T3" fmla="*/ 0 h 300"/>
                  <a:gd name="T4" fmla="*/ 0 w 4375"/>
                  <a:gd name="T5" fmla="*/ 300 h 300"/>
                  <a:gd name="T6" fmla="*/ 4375 w 4375"/>
                  <a:gd name="T7" fmla="*/ 300 h 300"/>
                  <a:gd name="T8" fmla="*/ 4315 w 4375"/>
                  <a:gd name="T9" fmla="*/ 0 h 300"/>
                  <a:gd name="T10" fmla="*/ 4315 w 4375"/>
                  <a:gd name="T11" fmla="*/ 0 h 300"/>
                  <a:gd name="T12" fmla="*/ 4315 w 4375"/>
                  <a:gd name="T13" fmla="*/ 0 h 300"/>
                  <a:gd name="T14" fmla="*/ 4315 w 4375"/>
                  <a:gd name="T15" fmla="*/ 0 h 300"/>
                  <a:gd name="T16" fmla="*/ 4315 w 4375"/>
                  <a:gd name="T17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75" h="300">
                    <a:moveTo>
                      <a:pt x="4315" y="0"/>
                    </a:moveTo>
                    <a:lnTo>
                      <a:pt x="59" y="0"/>
                    </a:lnTo>
                    <a:lnTo>
                      <a:pt x="0" y="300"/>
                    </a:lnTo>
                    <a:lnTo>
                      <a:pt x="4375" y="300"/>
                    </a:lnTo>
                    <a:lnTo>
                      <a:pt x="4315" y="0"/>
                    </a:lnTo>
                    <a:lnTo>
                      <a:pt x="4315" y="0"/>
                    </a:lnTo>
                    <a:lnTo>
                      <a:pt x="4315" y="0"/>
                    </a:lnTo>
                    <a:lnTo>
                      <a:pt x="4315" y="0"/>
                    </a:lnTo>
                    <a:lnTo>
                      <a:pt x="4315" y="0"/>
                    </a:lnTo>
                    <a:close/>
                  </a:path>
                </a:pathLst>
              </a:custGeom>
              <a:solidFill>
                <a:srgbClr val="595959">
                  <a:lumMod val="20000"/>
                  <a:lumOff val="8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" name="Freeform 173"/>
              <p:cNvSpPr>
                <a:spLocks/>
              </p:cNvSpPr>
              <p:nvPr/>
            </p:nvSpPr>
            <p:spPr bwMode="gray">
              <a:xfrm flipH="1">
                <a:off x="5505472" y="2278793"/>
                <a:ext cx="869928" cy="163157"/>
              </a:xfrm>
              <a:custGeom>
                <a:avLst/>
                <a:gdLst>
                  <a:gd name="T0" fmla="*/ 4420 w 4724"/>
                  <a:gd name="T1" fmla="*/ 0 h 886"/>
                  <a:gd name="T2" fmla="*/ 304 w 4724"/>
                  <a:gd name="T3" fmla="*/ 0 h 886"/>
                  <a:gd name="T4" fmla="*/ 0 w 4724"/>
                  <a:gd name="T5" fmla="*/ 886 h 886"/>
                  <a:gd name="T6" fmla="*/ 4724 w 4724"/>
                  <a:gd name="T7" fmla="*/ 886 h 886"/>
                  <a:gd name="T8" fmla="*/ 4420 w 4724"/>
                  <a:gd name="T9" fmla="*/ 0 h 886"/>
                  <a:gd name="T10" fmla="*/ 4420 w 4724"/>
                  <a:gd name="T11" fmla="*/ 0 h 886"/>
                  <a:gd name="T12" fmla="*/ 4420 w 4724"/>
                  <a:gd name="T13" fmla="*/ 0 h 886"/>
                  <a:gd name="T14" fmla="*/ 4420 w 4724"/>
                  <a:gd name="T15" fmla="*/ 0 h 886"/>
                  <a:gd name="T16" fmla="*/ 4420 w 4724"/>
                  <a:gd name="T17" fmla="*/ 0 h 8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24" h="886">
                    <a:moveTo>
                      <a:pt x="4420" y="0"/>
                    </a:moveTo>
                    <a:lnTo>
                      <a:pt x="304" y="0"/>
                    </a:lnTo>
                    <a:lnTo>
                      <a:pt x="0" y="886"/>
                    </a:lnTo>
                    <a:lnTo>
                      <a:pt x="4724" y="886"/>
                    </a:lnTo>
                    <a:lnTo>
                      <a:pt x="4420" y="0"/>
                    </a:lnTo>
                    <a:lnTo>
                      <a:pt x="4420" y="0"/>
                    </a:lnTo>
                    <a:lnTo>
                      <a:pt x="4420" y="0"/>
                    </a:lnTo>
                    <a:lnTo>
                      <a:pt x="4420" y="0"/>
                    </a:lnTo>
                    <a:lnTo>
                      <a:pt x="4420" y="0"/>
                    </a:lnTo>
                    <a:close/>
                  </a:path>
                </a:pathLst>
              </a:custGeom>
              <a:solidFill>
                <a:srgbClr val="595959">
                  <a:lumMod val="20000"/>
                  <a:lumOff val="8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" name="Freeform 174"/>
              <p:cNvSpPr>
                <a:spLocks/>
              </p:cNvSpPr>
              <p:nvPr/>
            </p:nvSpPr>
            <p:spPr bwMode="gray">
              <a:xfrm flipH="1">
                <a:off x="5527202" y="2478965"/>
                <a:ext cx="826468" cy="358910"/>
              </a:xfrm>
              <a:custGeom>
                <a:avLst/>
                <a:gdLst>
                  <a:gd name="T0" fmla="*/ 4368 w 4488"/>
                  <a:gd name="T1" fmla="*/ 1949 h 1949"/>
                  <a:gd name="T2" fmla="*/ 120 w 4488"/>
                  <a:gd name="T3" fmla="*/ 1949 h 1949"/>
                  <a:gd name="T4" fmla="*/ 0 w 4488"/>
                  <a:gd name="T5" fmla="*/ 0 h 1949"/>
                  <a:gd name="T6" fmla="*/ 4488 w 4488"/>
                  <a:gd name="T7" fmla="*/ 0 h 1949"/>
                  <a:gd name="T8" fmla="*/ 4368 w 4488"/>
                  <a:gd name="T9" fmla="*/ 1949 h 1949"/>
                  <a:gd name="T10" fmla="*/ 4368 w 4488"/>
                  <a:gd name="T11" fmla="*/ 1949 h 1949"/>
                  <a:gd name="T12" fmla="*/ 4368 w 4488"/>
                  <a:gd name="T13" fmla="*/ 1949 h 1949"/>
                  <a:gd name="T14" fmla="*/ 4368 w 4488"/>
                  <a:gd name="T15" fmla="*/ 1949 h 1949"/>
                  <a:gd name="T16" fmla="*/ 4368 w 4488"/>
                  <a:gd name="T17" fmla="*/ 1949 h 19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88" h="1949">
                    <a:moveTo>
                      <a:pt x="4368" y="1949"/>
                    </a:moveTo>
                    <a:lnTo>
                      <a:pt x="120" y="1949"/>
                    </a:lnTo>
                    <a:lnTo>
                      <a:pt x="0" y="0"/>
                    </a:lnTo>
                    <a:lnTo>
                      <a:pt x="4488" y="0"/>
                    </a:lnTo>
                    <a:lnTo>
                      <a:pt x="4368" y="1949"/>
                    </a:lnTo>
                    <a:lnTo>
                      <a:pt x="4368" y="1949"/>
                    </a:lnTo>
                    <a:lnTo>
                      <a:pt x="4368" y="1949"/>
                    </a:lnTo>
                    <a:lnTo>
                      <a:pt x="4368" y="1949"/>
                    </a:lnTo>
                    <a:lnTo>
                      <a:pt x="4368" y="1949"/>
                    </a:lnTo>
                    <a:close/>
                  </a:path>
                </a:pathLst>
              </a:custGeom>
              <a:solidFill>
                <a:srgbClr val="A7B1B7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" name="Freeform 175"/>
              <p:cNvSpPr>
                <a:spLocks/>
              </p:cNvSpPr>
              <p:nvPr/>
            </p:nvSpPr>
            <p:spPr bwMode="gray">
              <a:xfrm flipH="1">
                <a:off x="5537514" y="2853528"/>
                <a:ext cx="805659" cy="36830"/>
              </a:xfrm>
              <a:custGeom>
                <a:avLst/>
                <a:gdLst>
                  <a:gd name="T0" fmla="*/ 0 w 4375"/>
                  <a:gd name="T1" fmla="*/ 0 h 200"/>
                  <a:gd name="T2" fmla="*/ 4375 w 4375"/>
                  <a:gd name="T3" fmla="*/ 0 h 200"/>
                  <a:gd name="T4" fmla="*/ 4375 w 4375"/>
                  <a:gd name="T5" fmla="*/ 200 h 200"/>
                  <a:gd name="T6" fmla="*/ 0 w 4375"/>
                  <a:gd name="T7" fmla="*/ 200 h 200"/>
                  <a:gd name="T8" fmla="*/ 0 w 4375"/>
                  <a:gd name="T9" fmla="*/ 0 h 200"/>
                  <a:gd name="T10" fmla="*/ 0 w 4375"/>
                  <a:gd name="T11" fmla="*/ 0 h 200"/>
                  <a:gd name="T12" fmla="*/ 0 w 4375"/>
                  <a:gd name="T13" fmla="*/ 0 h 200"/>
                  <a:gd name="T14" fmla="*/ 0 w 4375"/>
                  <a:gd name="T15" fmla="*/ 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75" h="200">
                    <a:moveTo>
                      <a:pt x="0" y="0"/>
                    </a:moveTo>
                    <a:lnTo>
                      <a:pt x="4375" y="0"/>
                    </a:lnTo>
                    <a:lnTo>
                      <a:pt x="4375" y="200"/>
                    </a:lnTo>
                    <a:lnTo>
                      <a:pt x="0" y="20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7B1B7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" name="Freeform 176"/>
              <p:cNvSpPr>
                <a:spLocks/>
              </p:cNvSpPr>
              <p:nvPr/>
            </p:nvSpPr>
            <p:spPr bwMode="gray">
              <a:xfrm flipH="1">
                <a:off x="5505472" y="2441950"/>
                <a:ext cx="869928" cy="37014"/>
              </a:xfrm>
              <a:custGeom>
                <a:avLst/>
                <a:gdLst>
                  <a:gd name="T0" fmla="*/ 0 w 4724"/>
                  <a:gd name="T1" fmla="*/ 0 h 201"/>
                  <a:gd name="T2" fmla="*/ 4724 w 4724"/>
                  <a:gd name="T3" fmla="*/ 0 h 201"/>
                  <a:gd name="T4" fmla="*/ 4724 w 4724"/>
                  <a:gd name="T5" fmla="*/ 201 h 201"/>
                  <a:gd name="T6" fmla="*/ 0 w 4724"/>
                  <a:gd name="T7" fmla="*/ 201 h 201"/>
                  <a:gd name="T8" fmla="*/ 0 w 4724"/>
                  <a:gd name="T9" fmla="*/ 0 h 201"/>
                  <a:gd name="T10" fmla="*/ 0 w 4724"/>
                  <a:gd name="T11" fmla="*/ 0 h 201"/>
                  <a:gd name="T12" fmla="*/ 0 w 4724"/>
                  <a:gd name="T13" fmla="*/ 0 h 201"/>
                  <a:gd name="T14" fmla="*/ 0 w 4724"/>
                  <a:gd name="T15" fmla="*/ 0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724" h="201">
                    <a:moveTo>
                      <a:pt x="0" y="0"/>
                    </a:moveTo>
                    <a:lnTo>
                      <a:pt x="4724" y="0"/>
                    </a:lnTo>
                    <a:lnTo>
                      <a:pt x="4724" y="201"/>
                    </a:lnTo>
                    <a:lnTo>
                      <a:pt x="0" y="20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7B1B7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" name="Freeform 177"/>
              <p:cNvSpPr>
                <a:spLocks/>
              </p:cNvSpPr>
              <p:nvPr/>
            </p:nvSpPr>
            <p:spPr bwMode="gray">
              <a:xfrm flipH="1">
                <a:off x="5565874" y="2307889"/>
                <a:ext cx="750782" cy="51747"/>
              </a:xfrm>
              <a:custGeom>
                <a:avLst/>
                <a:gdLst>
                  <a:gd name="T0" fmla="*/ 0 w 4077"/>
                  <a:gd name="T1" fmla="*/ 0 h 281"/>
                  <a:gd name="T2" fmla="*/ 4077 w 4077"/>
                  <a:gd name="T3" fmla="*/ 0 h 281"/>
                  <a:gd name="T4" fmla="*/ 4077 w 4077"/>
                  <a:gd name="T5" fmla="*/ 281 h 281"/>
                  <a:gd name="T6" fmla="*/ 0 w 4077"/>
                  <a:gd name="T7" fmla="*/ 281 h 281"/>
                  <a:gd name="T8" fmla="*/ 0 w 4077"/>
                  <a:gd name="T9" fmla="*/ 0 h 281"/>
                  <a:gd name="T10" fmla="*/ 0 w 4077"/>
                  <a:gd name="T11" fmla="*/ 0 h 281"/>
                  <a:gd name="T12" fmla="*/ 0 w 4077"/>
                  <a:gd name="T13" fmla="*/ 0 h 281"/>
                  <a:gd name="T14" fmla="*/ 0 w 4077"/>
                  <a:gd name="T15" fmla="*/ 0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77" h="281">
                    <a:moveTo>
                      <a:pt x="0" y="0"/>
                    </a:moveTo>
                    <a:lnTo>
                      <a:pt x="4077" y="0"/>
                    </a:lnTo>
                    <a:lnTo>
                      <a:pt x="4077" y="281"/>
                    </a:lnTo>
                    <a:lnTo>
                      <a:pt x="0" y="28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7B1B7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" name="Freeform 178"/>
              <p:cNvSpPr>
                <a:spLocks/>
              </p:cNvSpPr>
              <p:nvPr/>
            </p:nvSpPr>
            <p:spPr bwMode="gray">
              <a:xfrm flipH="1">
                <a:off x="5565874" y="2228704"/>
                <a:ext cx="750782" cy="79185"/>
              </a:xfrm>
              <a:custGeom>
                <a:avLst/>
                <a:gdLst>
                  <a:gd name="T0" fmla="*/ 4077 w 4077"/>
                  <a:gd name="T1" fmla="*/ 430 h 430"/>
                  <a:gd name="T2" fmla="*/ 0 w 4077"/>
                  <a:gd name="T3" fmla="*/ 430 h 430"/>
                  <a:gd name="T4" fmla="*/ 151 w 4077"/>
                  <a:gd name="T5" fmla="*/ 0 h 430"/>
                  <a:gd name="T6" fmla="*/ 3928 w 4077"/>
                  <a:gd name="T7" fmla="*/ 0 h 430"/>
                  <a:gd name="T8" fmla="*/ 4077 w 4077"/>
                  <a:gd name="T9" fmla="*/ 430 h 430"/>
                  <a:gd name="T10" fmla="*/ 4077 w 4077"/>
                  <a:gd name="T11" fmla="*/ 430 h 430"/>
                  <a:gd name="T12" fmla="*/ 4077 w 4077"/>
                  <a:gd name="T13" fmla="*/ 430 h 430"/>
                  <a:gd name="T14" fmla="*/ 4077 w 4077"/>
                  <a:gd name="T15" fmla="*/ 430 h 430"/>
                  <a:gd name="T16" fmla="*/ 4077 w 4077"/>
                  <a:gd name="T17" fmla="*/ 43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77" h="430">
                    <a:moveTo>
                      <a:pt x="4077" y="430"/>
                    </a:moveTo>
                    <a:lnTo>
                      <a:pt x="0" y="430"/>
                    </a:lnTo>
                    <a:lnTo>
                      <a:pt x="151" y="0"/>
                    </a:lnTo>
                    <a:lnTo>
                      <a:pt x="3928" y="0"/>
                    </a:lnTo>
                    <a:lnTo>
                      <a:pt x="4077" y="430"/>
                    </a:lnTo>
                    <a:lnTo>
                      <a:pt x="4077" y="430"/>
                    </a:lnTo>
                    <a:lnTo>
                      <a:pt x="4077" y="430"/>
                    </a:lnTo>
                    <a:lnTo>
                      <a:pt x="4077" y="430"/>
                    </a:lnTo>
                    <a:lnTo>
                      <a:pt x="4077" y="430"/>
                    </a:lnTo>
                    <a:close/>
                  </a:path>
                </a:pathLst>
              </a:custGeom>
              <a:solidFill>
                <a:srgbClr val="595959">
                  <a:lumMod val="20000"/>
                  <a:lumOff val="8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" name="Freeform 179"/>
              <p:cNvSpPr>
                <a:spLocks/>
              </p:cNvSpPr>
              <p:nvPr/>
            </p:nvSpPr>
            <p:spPr bwMode="gray">
              <a:xfrm flipH="1">
                <a:off x="6228448" y="2385785"/>
                <a:ext cx="88208" cy="26518"/>
              </a:xfrm>
              <a:custGeom>
                <a:avLst/>
                <a:gdLst>
                  <a:gd name="T0" fmla="*/ 201 w 203"/>
                  <a:gd name="T1" fmla="*/ 22 h 61"/>
                  <a:gd name="T2" fmla="*/ 196 w 203"/>
                  <a:gd name="T3" fmla="*/ 15 h 61"/>
                  <a:gd name="T4" fmla="*/ 189 w 203"/>
                  <a:gd name="T5" fmla="*/ 15 h 61"/>
                  <a:gd name="T6" fmla="*/ 103 w 203"/>
                  <a:gd name="T7" fmla="*/ 0 h 61"/>
                  <a:gd name="T8" fmla="*/ 14 w 203"/>
                  <a:gd name="T9" fmla="*/ 15 h 61"/>
                  <a:gd name="T10" fmla="*/ 7 w 203"/>
                  <a:gd name="T11" fmla="*/ 15 h 61"/>
                  <a:gd name="T12" fmla="*/ 5 w 203"/>
                  <a:gd name="T13" fmla="*/ 22 h 61"/>
                  <a:gd name="T14" fmla="*/ 0 w 203"/>
                  <a:gd name="T15" fmla="*/ 32 h 61"/>
                  <a:gd name="T16" fmla="*/ 103 w 203"/>
                  <a:gd name="T17" fmla="*/ 61 h 61"/>
                  <a:gd name="T18" fmla="*/ 203 w 203"/>
                  <a:gd name="T19" fmla="*/ 32 h 61"/>
                  <a:gd name="T20" fmla="*/ 201 w 203"/>
                  <a:gd name="T21" fmla="*/ 22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3" h="61">
                    <a:moveTo>
                      <a:pt x="201" y="22"/>
                    </a:moveTo>
                    <a:cubicBezTo>
                      <a:pt x="196" y="15"/>
                      <a:pt x="196" y="15"/>
                      <a:pt x="196" y="15"/>
                    </a:cubicBezTo>
                    <a:cubicBezTo>
                      <a:pt x="189" y="15"/>
                      <a:pt x="189" y="15"/>
                      <a:pt x="189" y="15"/>
                    </a:cubicBezTo>
                    <a:cubicBezTo>
                      <a:pt x="171" y="5"/>
                      <a:pt x="140" y="0"/>
                      <a:pt x="103" y="0"/>
                    </a:cubicBezTo>
                    <a:cubicBezTo>
                      <a:pt x="66" y="0"/>
                      <a:pt x="32" y="5"/>
                      <a:pt x="14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2" y="24"/>
                      <a:pt x="0" y="29"/>
                      <a:pt x="0" y="32"/>
                    </a:cubicBezTo>
                    <a:cubicBezTo>
                      <a:pt x="0" y="46"/>
                      <a:pt x="46" y="61"/>
                      <a:pt x="103" y="61"/>
                    </a:cubicBezTo>
                    <a:cubicBezTo>
                      <a:pt x="157" y="61"/>
                      <a:pt x="203" y="46"/>
                      <a:pt x="203" y="32"/>
                    </a:cubicBezTo>
                    <a:cubicBezTo>
                      <a:pt x="203" y="29"/>
                      <a:pt x="201" y="24"/>
                      <a:pt x="201" y="22"/>
                    </a:cubicBezTo>
                    <a:close/>
                  </a:path>
                </a:pathLst>
              </a:custGeom>
              <a:solidFill>
                <a:srgbClr val="A7B1B7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" name="Oval 180"/>
              <p:cNvSpPr>
                <a:spLocks noChangeArrowheads="1"/>
              </p:cNvSpPr>
              <p:nvPr/>
            </p:nvSpPr>
            <p:spPr bwMode="gray">
              <a:xfrm flipH="1">
                <a:off x="6231946" y="2378787"/>
                <a:ext cx="81211" cy="25781"/>
              </a:xfrm>
              <a:prstGeom prst="ellipse">
                <a:avLst/>
              </a:prstGeom>
              <a:solidFill>
                <a:srgbClr val="595959">
                  <a:lumMod val="20000"/>
                  <a:lumOff val="8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" name="Freeform 181"/>
              <p:cNvSpPr>
                <a:spLocks/>
              </p:cNvSpPr>
              <p:nvPr/>
            </p:nvSpPr>
            <p:spPr bwMode="gray">
              <a:xfrm flipH="1">
                <a:off x="6246679" y="2336616"/>
                <a:ext cx="50089" cy="61322"/>
              </a:xfrm>
              <a:custGeom>
                <a:avLst/>
                <a:gdLst>
                  <a:gd name="T0" fmla="*/ 0 w 115"/>
                  <a:gd name="T1" fmla="*/ 0 h 141"/>
                  <a:gd name="T2" fmla="*/ 0 w 115"/>
                  <a:gd name="T3" fmla="*/ 127 h 141"/>
                  <a:gd name="T4" fmla="*/ 59 w 115"/>
                  <a:gd name="T5" fmla="*/ 141 h 141"/>
                  <a:gd name="T6" fmla="*/ 115 w 115"/>
                  <a:gd name="T7" fmla="*/ 127 h 141"/>
                  <a:gd name="T8" fmla="*/ 115 w 115"/>
                  <a:gd name="T9" fmla="*/ 0 h 141"/>
                  <a:gd name="T10" fmla="*/ 0 w 115"/>
                  <a:gd name="T11" fmla="*/ 0 h 141"/>
                  <a:gd name="T12" fmla="*/ 0 w 115"/>
                  <a:gd name="T13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5" h="141">
                    <a:moveTo>
                      <a:pt x="0" y="0"/>
                    </a:moveTo>
                    <a:cubicBezTo>
                      <a:pt x="0" y="127"/>
                      <a:pt x="0" y="127"/>
                      <a:pt x="0" y="127"/>
                    </a:cubicBezTo>
                    <a:cubicBezTo>
                      <a:pt x="0" y="134"/>
                      <a:pt x="27" y="141"/>
                      <a:pt x="59" y="141"/>
                    </a:cubicBezTo>
                    <a:cubicBezTo>
                      <a:pt x="88" y="141"/>
                      <a:pt x="115" y="134"/>
                      <a:pt x="115" y="127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7B1B7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" name="Oval 182"/>
              <p:cNvSpPr>
                <a:spLocks noChangeArrowheads="1"/>
              </p:cNvSpPr>
              <p:nvPr/>
            </p:nvSpPr>
            <p:spPr bwMode="gray">
              <a:xfrm flipH="1">
                <a:off x="6246679" y="2330540"/>
                <a:ext cx="50089" cy="12154"/>
              </a:xfrm>
              <a:prstGeom prst="ellipse">
                <a:avLst/>
              </a:prstGeom>
              <a:solidFill>
                <a:srgbClr val="595959">
                  <a:lumMod val="20000"/>
                  <a:lumOff val="8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" name="Freeform 183"/>
              <p:cNvSpPr>
                <a:spLocks/>
              </p:cNvSpPr>
              <p:nvPr/>
            </p:nvSpPr>
            <p:spPr bwMode="gray">
              <a:xfrm flipH="1">
                <a:off x="5527202" y="2478965"/>
                <a:ext cx="826468" cy="27255"/>
              </a:xfrm>
              <a:custGeom>
                <a:avLst/>
                <a:gdLst>
                  <a:gd name="T0" fmla="*/ 4479 w 4488"/>
                  <a:gd name="T1" fmla="*/ 148 h 148"/>
                  <a:gd name="T2" fmla="*/ 4488 w 4488"/>
                  <a:gd name="T3" fmla="*/ 0 h 148"/>
                  <a:gd name="T4" fmla="*/ 0 w 4488"/>
                  <a:gd name="T5" fmla="*/ 0 h 148"/>
                  <a:gd name="T6" fmla="*/ 9 w 4488"/>
                  <a:gd name="T7" fmla="*/ 148 h 148"/>
                  <a:gd name="T8" fmla="*/ 4479 w 4488"/>
                  <a:gd name="T9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88" h="148">
                    <a:moveTo>
                      <a:pt x="4479" y="148"/>
                    </a:moveTo>
                    <a:lnTo>
                      <a:pt x="4488" y="0"/>
                    </a:lnTo>
                    <a:lnTo>
                      <a:pt x="0" y="0"/>
                    </a:lnTo>
                    <a:lnTo>
                      <a:pt x="9" y="148"/>
                    </a:lnTo>
                    <a:lnTo>
                      <a:pt x="4479" y="148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" name="Freeform 186"/>
              <p:cNvSpPr>
                <a:spLocks/>
              </p:cNvSpPr>
              <p:nvPr/>
            </p:nvSpPr>
            <p:spPr bwMode="gray">
              <a:xfrm flipH="1">
                <a:off x="5696436" y="2364055"/>
                <a:ext cx="488920" cy="52667"/>
              </a:xfrm>
              <a:custGeom>
                <a:avLst/>
                <a:gdLst>
                  <a:gd name="T0" fmla="*/ 0 w 2655"/>
                  <a:gd name="T1" fmla="*/ 0 h 286"/>
                  <a:gd name="T2" fmla="*/ 2655 w 2655"/>
                  <a:gd name="T3" fmla="*/ 0 h 286"/>
                  <a:gd name="T4" fmla="*/ 2655 w 2655"/>
                  <a:gd name="T5" fmla="*/ 286 h 286"/>
                  <a:gd name="T6" fmla="*/ 0 w 2655"/>
                  <a:gd name="T7" fmla="*/ 286 h 286"/>
                  <a:gd name="T8" fmla="*/ 0 w 2655"/>
                  <a:gd name="T9" fmla="*/ 0 h 286"/>
                  <a:gd name="T10" fmla="*/ 0 w 2655"/>
                  <a:gd name="T11" fmla="*/ 0 h 286"/>
                  <a:gd name="T12" fmla="*/ 0 w 2655"/>
                  <a:gd name="T13" fmla="*/ 0 h 286"/>
                  <a:gd name="T14" fmla="*/ 0 w 2655"/>
                  <a:gd name="T15" fmla="*/ 0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55" h="286">
                    <a:moveTo>
                      <a:pt x="0" y="0"/>
                    </a:moveTo>
                    <a:lnTo>
                      <a:pt x="2655" y="0"/>
                    </a:lnTo>
                    <a:lnTo>
                      <a:pt x="2655" y="286"/>
                    </a:lnTo>
                    <a:lnTo>
                      <a:pt x="0" y="28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7B1B7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" name="Freeform 187"/>
              <p:cNvSpPr>
                <a:spLocks/>
              </p:cNvSpPr>
              <p:nvPr/>
            </p:nvSpPr>
            <p:spPr bwMode="gray">
              <a:xfrm flipH="1">
                <a:off x="5696436" y="2307889"/>
                <a:ext cx="488920" cy="56166"/>
              </a:xfrm>
              <a:custGeom>
                <a:avLst/>
                <a:gdLst>
                  <a:gd name="T0" fmla="*/ 2655 w 2655"/>
                  <a:gd name="T1" fmla="*/ 305 h 305"/>
                  <a:gd name="T2" fmla="*/ 0 w 2655"/>
                  <a:gd name="T3" fmla="*/ 305 h 305"/>
                  <a:gd name="T4" fmla="*/ 69 w 2655"/>
                  <a:gd name="T5" fmla="*/ 0 h 305"/>
                  <a:gd name="T6" fmla="*/ 2592 w 2655"/>
                  <a:gd name="T7" fmla="*/ 0 h 305"/>
                  <a:gd name="T8" fmla="*/ 2655 w 2655"/>
                  <a:gd name="T9" fmla="*/ 305 h 305"/>
                  <a:gd name="T10" fmla="*/ 2655 w 2655"/>
                  <a:gd name="T11" fmla="*/ 305 h 305"/>
                  <a:gd name="T12" fmla="*/ 2655 w 2655"/>
                  <a:gd name="T13" fmla="*/ 305 h 305"/>
                  <a:gd name="T14" fmla="*/ 2655 w 2655"/>
                  <a:gd name="T15" fmla="*/ 305 h 305"/>
                  <a:gd name="T16" fmla="*/ 2655 w 2655"/>
                  <a:gd name="T17" fmla="*/ 305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55" h="305">
                    <a:moveTo>
                      <a:pt x="2655" y="305"/>
                    </a:moveTo>
                    <a:lnTo>
                      <a:pt x="0" y="305"/>
                    </a:lnTo>
                    <a:lnTo>
                      <a:pt x="69" y="0"/>
                    </a:lnTo>
                    <a:lnTo>
                      <a:pt x="2592" y="0"/>
                    </a:lnTo>
                    <a:lnTo>
                      <a:pt x="2655" y="305"/>
                    </a:lnTo>
                    <a:lnTo>
                      <a:pt x="2655" y="305"/>
                    </a:lnTo>
                    <a:lnTo>
                      <a:pt x="2655" y="305"/>
                    </a:lnTo>
                    <a:lnTo>
                      <a:pt x="2655" y="305"/>
                    </a:lnTo>
                    <a:lnTo>
                      <a:pt x="2655" y="305"/>
                    </a:lnTo>
                    <a:close/>
                  </a:path>
                </a:pathLst>
              </a:custGeom>
              <a:solidFill>
                <a:srgbClr val="595959">
                  <a:lumMod val="20000"/>
                  <a:lumOff val="8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" name="Freeform 188"/>
              <p:cNvSpPr>
                <a:spLocks/>
              </p:cNvSpPr>
              <p:nvPr/>
            </p:nvSpPr>
            <p:spPr bwMode="gray">
              <a:xfrm flipH="1">
                <a:off x="5565874" y="2385785"/>
                <a:ext cx="86551" cy="26518"/>
              </a:xfrm>
              <a:custGeom>
                <a:avLst/>
                <a:gdLst>
                  <a:gd name="T0" fmla="*/ 197 w 199"/>
                  <a:gd name="T1" fmla="*/ 22 h 61"/>
                  <a:gd name="T2" fmla="*/ 192 w 199"/>
                  <a:gd name="T3" fmla="*/ 15 h 61"/>
                  <a:gd name="T4" fmla="*/ 185 w 199"/>
                  <a:gd name="T5" fmla="*/ 15 h 61"/>
                  <a:gd name="T6" fmla="*/ 99 w 199"/>
                  <a:gd name="T7" fmla="*/ 0 h 61"/>
                  <a:gd name="T8" fmla="*/ 14 w 199"/>
                  <a:gd name="T9" fmla="*/ 15 h 61"/>
                  <a:gd name="T10" fmla="*/ 4 w 199"/>
                  <a:gd name="T11" fmla="*/ 15 h 61"/>
                  <a:gd name="T12" fmla="*/ 2 w 199"/>
                  <a:gd name="T13" fmla="*/ 22 h 61"/>
                  <a:gd name="T14" fmla="*/ 0 w 199"/>
                  <a:gd name="T15" fmla="*/ 32 h 61"/>
                  <a:gd name="T16" fmla="*/ 99 w 199"/>
                  <a:gd name="T17" fmla="*/ 61 h 61"/>
                  <a:gd name="T18" fmla="*/ 199 w 199"/>
                  <a:gd name="T19" fmla="*/ 32 h 61"/>
                  <a:gd name="T20" fmla="*/ 197 w 199"/>
                  <a:gd name="T21" fmla="*/ 22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9" h="61">
                    <a:moveTo>
                      <a:pt x="197" y="22"/>
                    </a:moveTo>
                    <a:cubicBezTo>
                      <a:pt x="192" y="15"/>
                      <a:pt x="192" y="15"/>
                      <a:pt x="192" y="15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68" y="5"/>
                      <a:pt x="136" y="0"/>
                      <a:pt x="99" y="0"/>
                    </a:cubicBezTo>
                    <a:cubicBezTo>
                      <a:pt x="63" y="0"/>
                      <a:pt x="31" y="5"/>
                      <a:pt x="1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0" y="24"/>
                      <a:pt x="0" y="29"/>
                      <a:pt x="0" y="32"/>
                    </a:cubicBezTo>
                    <a:cubicBezTo>
                      <a:pt x="0" y="46"/>
                      <a:pt x="43" y="61"/>
                      <a:pt x="99" y="61"/>
                    </a:cubicBezTo>
                    <a:cubicBezTo>
                      <a:pt x="155" y="61"/>
                      <a:pt x="199" y="46"/>
                      <a:pt x="199" y="32"/>
                    </a:cubicBezTo>
                    <a:cubicBezTo>
                      <a:pt x="199" y="29"/>
                      <a:pt x="199" y="24"/>
                      <a:pt x="197" y="22"/>
                    </a:cubicBezTo>
                    <a:close/>
                  </a:path>
                </a:pathLst>
              </a:custGeom>
              <a:solidFill>
                <a:srgbClr val="A7B1B7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" name="Oval 189"/>
              <p:cNvSpPr>
                <a:spLocks noChangeArrowheads="1"/>
              </p:cNvSpPr>
              <p:nvPr/>
            </p:nvSpPr>
            <p:spPr bwMode="gray">
              <a:xfrm flipH="1">
                <a:off x="5567531" y="2378787"/>
                <a:ext cx="83236" cy="25781"/>
              </a:xfrm>
              <a:prstGeom prst="ellipse">
                <a:avLst/>
              </a:prstGeom>
              <a:solidFill>
                <a:srgbClr val="595959">
                  <a:lumMod val="20000"/>
                  <a:lumOff val="8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" name="Freeform 190"/>
              <p:cNvSpPr>
                <a:spLocks/>
              </p:cNvSpPr>
              <p:nvPr/>
            </p:nvSpPr>
            <p:spPr bwMode="gray">
              <a:xfrm flipH="1">
                <a:off x="5583368" y="2336616"/>
                <a:ext cx="48984" cy="61322"/>
              </a:xfrm>
              <a:custGeom>
                <a:avLst/>
                <a:gdLst>
                  <a:gd name="T0" fmla="*/ 0 w 113"/>
                  <a:gd name="T1" fmla="*/ 0 h 141"/>
                  <a:gd name="T2" fmla="*/ 0 w 113"/>
                  <a:gd name="T3" fmla="*/ 127 h 141"/>
                  <a:gd name="T4" fmla="*/ 56 w 113"/>
                  <a:gd name="T5" fmla="*/ 141 h 141"/>
                  <a:gd name="T6" fmla="*/ 113 w 113"/>
                  <a:gd name="T7" fmla="*/ 127 h 141"/>
                  <a:gd name="T8" fmla="*/ 113 w 113"/>
                  <a:gd name="T9" fmla="*/ 0 h 141"/>
                  <a:gd name="T10" fmla="*/ 0 w 113"/>
                  <a:gd name="T11" fmla="*/ 0 h 141"/>
                  <a:gd name="T12" fmla="*/ 0 w 113"/>
                  <a:gd name="T13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3" h="141">
                    <a:moveTo>
                      <a:pt x="0" y="0"/>
                    </a:moveTo>
                    <a:cubicBezTo>
                      <a:pt x="0" y="127"/>
                      <a:pt x="0" y="127"/>
                      <a:pt x="0" y="127"/>
                    </a:cubicBezTo>
                    <a:cubicBezTo>
                      <a:pt x="0" y="134"/>
                      <a:pt x="25" y="141"/>
                      <a:pt x="56" y="141"/>
                    </a:cubicBezTo>
                    <a:cubicBezTo>
                      <a:pt x="88" y="141"/>
                      <a:pt x="113" y="134"/>
                      <a:pt x="113" y="127"/>
                    </a:cubicBezTo>
                    <a:cubicBezTo>
                      <a:pt x="113" y="0"/>
                      <a:pt x="113" y="0"/>
                      <a:pt x="11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7B1B7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" name="Oval 193"/>
              <p:cNvSpPr>
                <a:spLocks noChangeArrowheads="1"/>
              </p:cNvSpPr>
              <p:nvPr/>
            </p:nvSpPr>
            <p:spPr bwMode="gray">
              <a:xfrm flipH="1">
                <a:off x="5583368" y="2330540"/>
                <a:ext cx="48984" cy="12154"/>
              </a:xfrm>
              <a:prstGeom prst="ellipse">
                <a:avLst/>
              </a:prstGeom>
              <a:solidFill>
                <a:srgbClr val="595959">
                  <a:lumMod val="20000"/>
                  <a:lumOff val="8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" name="Rectangle 195"/>
              <p:cNvSpPr>
                <a:spLocks noChangeArrowheads="1"/>
              </p:cNvSpPr>
              <p:nvPr/>
            </p:nvSpPr>
            <p:spPr bwMode="gray">
              <a:xfrm flipH="1">
                <a:off x="5622408" y="2632547"/>
                <a:ext cx="145663" cy="35541"/>
              </a:xfrm>
              <a:prstGeom prst="rect">
                <a:avLst/>
              </a:prstGeom>
              <a:solidFill>
                <a:srgbClr val="595959">
                  <a:lumMod val="20000"/>
                  <a:lumOff val="8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" name="Freeform 194"/>
              <p:cNvSpPr>
                <a:spLocks/>
              </p:cNvSpPr>
              <p:nvPr/>
            </p:nvSpPr>
            <p:spPr bwMode="gray">
              <a:xfrm flipH="1">
                <a:off x="6112617" y="2585404"/>
                <a:ext cx="145847" cy="129642"/>
              </a:xfrm>
              <a:custGeom>
                <a:avLst/>
                <a:gdLst>
                  <a:gd name="T0" fmla="*/ 792 w 792"/>
                  <a:gd name="T1" fmla="*/ 256 h 704"/>
                  <a:gd name="T2" fmla="*/ 506 w 792"/>
                  <a:gd name="T3" fmla="*/ 256 h 704"/>
                  <a:gd name="T4" fmla="*/ 506 w 792"/>
                  <a:gd name="T5" fmla="*/ 0 h 704"/>
                  <a:gd name="T6" fmla="*/ 286 w 792"/>
                  <a:gd name="T7" fmla="*/ 0 h 704"/>
                  <a:gd name="T8" fmla="*/ 286 w 792"/>
                  <a:gd name="T9" fmla="*/ 256 h 704"/>
                  <a:gd name="T10" fmla="*/ 0 w 792"/>
                  <a:gd name="T11" fmla="*/ 256 h 704"/>
                  <a:gd name="T12" fmla="*/ 0 w 792"/>
                  <a:gd name="T13" fmla="*/ 449 h 704"/>
                  <a:gd name="T14" fmla="*/ 286 w 792"/>
                  <a:gd name="T15" fmla="*/ 449 h 704"/>
                  <a:gd name="T16" fmla="*/ 286 w 792"/>
                  <a:gd name="T17" fmla="*/ 704 h 704"/>
                  <a:gd name="T18" fmla="*/ 506 w 792"/>
                  <a:gd name="T19" fmla="*/ 704 h 704"/>
                  <a:gd name="T20" fmla="*/ 506 w 792"/>
                  <a:gd name="T21" fmla="*/ 449 h 704"/>
                  <a:gd name="T22" fmla="*/ 792 w 792"/>
                  <a:gd name="T23" fmla="*/ 449 h 704"/>
                  <a:gd name="T24" fmla="*/ 792 w 792"/>
                  <a:gd name="T25" fmla="*/ 256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92" h="704">
                    <a:moveTo>
                      <a:pt x="792" y="256"/>
                    </a:moveTo>
                    <a:lnTo>
                      <a:pt x="506" y="256"/>
                    </a:lnTo>
                    <a:lnTo>
                      <a:pt x="506" y="0"/>
                    </a:lnTo>
                    <a:lnTo>
                      <a:pt x="286" y="0"/>
                    </a:lnTo>
                    <a:lnTo>
                      <a:pt x="286" y="256"/>
                    </a:lnTo>
                    <a:lnTo>
                      <a:pt x="0" y="256"/>
                    </a:lnTo>
                    <a:lnTo>
                      <a:pt x="0" y="449"/>
                    </a:lnTo>
                    <a:lnTo>
                      <a:pt x="286" y="449"/>
                    </a:lnTo>
                    <a:lnTo>
                      <a:pt x="286" y="704"/>
                    </a:lnTo>
                    <a:lnTo>
                      <a:pt x="506" y="704"/>
                    </a:lnTo>
                    <a:lnTo>
                      <a:pt x="506" y="449"/>
                    </a:lnTo>
                    <a:lnTo>
                      <a:pt x="792" y="449"/>
                    </a:lnTo>
                    <a:lnTo>
                      <a:pt x="792" y="256"/>
                    </a:lnTo>
                    <a:close/>
                  </a:path>
                </a:pathLst>
              </a:custGeom>
              <a:solidFill>
                <a:srgbClr val="595959">
                  <a:lumMod val="20000"/>
                  <a:lumOff val="8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pic>
          <p:nvPicPr>
            <p:cNvPr id="19" name="Picture 4" descr="C:\Users\Rxbrugge\AppData\Local\Microsoft\Windows\INetCache\IE\25N3AS0H\1024px-Sad_smiley_yellow_simple.svg[1]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7750"/>
                      </a14:imgEffect>
                      <a14:imgEffect>
                        <a14:saturation sat="235000"/>
                      </a14:imgEffect>
                      <a14:imgEffect>
                        <a14:brightnessContrast bright="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9610" y="5699935"/>
              <a:ext cx="258786" cy="258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Groep 39"/>
          <p:cNvGrpSpPr/>
          <p:nvPr/>
        </p:nvGrpSpPr>
        <p:grpSpPr>
          <a:xfrm>
            <a:off x="4479783" y="2001621"/>
            <a:ext cx="921600" cy="550800"/>
            <a:chOff x="4193789" y="5343575"/>
            <a:chExt cx="921600" cy="734400"/>
          </a:xfrm>
        </p:grpSpPr>
        <p:grpSp>
          <p:nvGrpSpPr>
            <p:cNvPr id="41" name="Gruppieren 6"/>
            <p:cNvGrpSpPr/>
            <p:nvPr/>
          </p:nvGrpSpPr>
          <p:grpSpPr>
            <a:xfrm>
              <a:off x="4193789" y="5343575"/>
              <a:ext cx="921600" cy="734400"/>
              <a:chOff x="5505472" y="2228704"/>
              <a:chExt cx="869928" cy="661654"/>
            </a:xfrm>
          </p:grpSpPr>
          <p:sp>
            <p:nvSpPr>
              <p:cNvPr id="43" name="Freeform 172"/>
              <p:cNvSpPr>
                <a:spLocks/>
              </p:cNvSpPr>
              <p:nvPr/>
            </p:nvSpPr>
            <p:spPr bwMode="gray">
              <a:xfrm flipH="1">
                <a:off x="5537514" y="2798283"/>
                <a:ext cx="805659" cy="55245"/>
              </a:xfrm>
              <a:custGeom>
                <a:avLst/>
                <a:gdLst>
                  <a:gd name="T0" fmla="*/ 4315 w 4375"/>
                  <a:gd name="T1" fmla="*/ 0 h 300"/>
                  <a:gd name="T2" fmla="*/ 59 w 4375"/>
                  <a:gd name="T3" fmla="*/ 0 h 300"/>
                  <a:gd name="T4" fmla="*/ 0 w 4375"/>
                  <a:gd name="T5" fmla="*/ 300 h 300"/>
                  <a:gd name="T6" fmla="*/ 4375 w 4375"/>
                  <a:gd name="T7" fmla="*/ 300 h 300"/>
                  <a:gd name="T8" fmla="*/ 4315 w 4375"/>
                  <a:gd name="T9" fmla="*/ 0 h 300"/>
                  <a:gd name="T10" fmla="*/ 4315 w 4375"/>
                  <a:gd name="T11" fmla="*/ 0 h 300"/>
                  <a:gd name="T12" fmla="*/ 4315 w 4375"/>
                  <a:gd name="T13" fmla="*/ 0 h 300"/>
                  <a:gd name="T14" fmla="*/ 4315 w 4375"/>
                  <a:gd name="T15" fmla="*/ 0 h 300"/>
                  <a:gd name="T16" fmla="*/ 4315 w 4375"/>
                  <a:gd name="T17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75" h="300">
                    <a:moveTo>
                      <a:pt x="4315" y="0"/>
                    </a:moveTo>
                    <a:lnTo>
                      <a:pt x="59" y="0"/>
                    </a:lnTo>
                    <a:lnTo>
                      <a:pt x="0" y="300"/>
                    </a:lnTo>
                    <a:lnTo>
                      <a:pt x="4375" y="300"/>
                    </a:lnTo>
                    <a:lnTo>
                      <a:pt x="4315" y="0"/>
                    </a:lnTo>
                    <a:lnTo>
                      <a:pt x="4315" y="0"/>
                    </a:lnTo>
                    <a:lnTo>
                      <a:pt x="4315" y="0"/>
                    </a:lnTo>
                    <a:lnTo>
                      <a:pt x="4315" y="0"/>
                    </a:lnTo>
                    <a:lnTo>
                      <a:pt x="4315" y="0"/>
                    </a:lnTo>
                    <a:close/>
                  </a:path>
                </a:pathLst>
              </a:custGeom>
              <a:solidFill>
                <a:srgbClr val="1F497D">
                  <a:lumMod val="20000"/>
                  <a:lumOff val="8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44" name="Freeform 173"/>
              <p:cNvSpPr>
                <a:spLocks/>
              </p:cNvSpPr>
              <p:nvPr/>
            </p:nvSpPr>
            <p:spPr bwMode="gray">
              <a:xfrm flipH="1">
                <a:off x="5505472" y="2278793"/>
                <a:ext cx="869928" cy="163157"/>
              </a:xfrm>
              <a:custGeom>
                <a:avLst/>
                <a:gdLst>
                  <a:gd name="T0" fmla="*/ 4420 w 4724"/>
                  <a:gd name="T1" fmla="*/ 0 h 886"/>
                  <a:gd name="T2" fmla="*/ 304 w 4724"/>
                  <a:gd name="T3" fmla="*/ 0 h 886"/>
                  <a:gd name="T4" fmla="*/ 0 w 4724"/>
                  <a:gd name="T5" fmla="*/ 886 h 886"/>
                  <a:gd name="T6" fmla="*/ 4724 w 4724"/>
                  <a:gd name="T7" fmla="*/ 886 h 886"/>
                  <a:gd name="T8" fmla="*/ 4420 w 4724"/>
                  <a:gd name="T9" fmla="*/ 0 h 886"/>
                  <a:gd name="T10" fmla="*/ 4420 w 4724"/>
                  <a:gd name="T11" fmla="*/ 0 h 886"/>
                  <a:gd name="T12" fmla="*/ 4420 w 4724"/>
                  <a:gd name="T13" fmla="*/ 0 h 886"/>
                  <a:gd name="T14" fmla="*/ 4420 w 4724"/>
                  <a:gd name="T15" fmla="*/ 0 h 886"/>
                  <a:gd name="T16" fmla="*/ 4420 w 4724"/>
                  <a:gd name="T17" fmla="*/ 0 h 8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24" h="886">
                    <a:moveTo>
                      <a:pt x="4420" y="0"/>
                    </a:moveTo>
                    <a:lnTo>
                      <a:pt x="304" y="0"/>
                    </a:lnTo>
                    <a:lnTo>
                      <a:pt x="0" y="886"/>
                    </a:lnTo>
                    <a:lnTo>
                      <a:pt x="4724" y="886"/>
                    </a:lnTo>
                    <a:lnTo>
                      <a:pt x="4420" y="0"/>
                    </a:lnTo>
                    <a:lnTo>
                      <a:pt x="4420" y="0"/>
                    </a:lnTo>
                    <a:lnTo>
                      <a:pt x="4420" y="0"/>
                    </a:lnTo>
                    <a:lnTo>
                      <a:pt x="4420" y="0"/>
                    </a:lnTo>
                    <a:lnTo>
                      <a:pt x="4420" y="0"/>
                    </a:lnTo>
                    <a:close/>
                  </a:path>
                </a:pathLst>
              </a:custGeom>
              <a:solidFill>
                <a:srgbClr val="1F497D">
                  <a:lumMod val="20000"/>
                  <a:lumOff val="8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45" name="Freeform 174"/>
              <p:cNvSpPr>
                <a:spLocks/>
              </p:cNvSpPr>
              <p:nvPr/>
            </p:nvSpPr>
            <p:spPr bwMode="gray">
              <a:xfrm flipH="1">
                <a:off x="5527202" y="2478965"/>
                <a:ext cx="826468" cy="358910"/>
              </a:xfrm>
              <a:custGeom>
                <a:avLst/>
                <a:gdLst>
                  <a:gd name="T0" fmla="*/ 4368 w 4488"/>
                  <a:gd name="T1" fmla="*/ 1949 h 1949"/>
                  <a:gd name="T2" fmla="*/ 120 w 4488"/>
                  <a:gd name="T3" fmla="*/ 1949 h 1949"/>
                  <a:gd name="T4" fmla="*/ 0 w 4488"/>
                  <a:gd name="T5" fmla="*/ 0 h 1949"/>
                  <a:gd name="T6" fmla="*/ 4488 w 4488"/>
                  <a:gd name="T7" fmla="*/ 0 h 1949"/>
                  <a:gd name="T8" fmla="*/ 4368 w 4488"/>
                  <a:gd name="T9" fmla="*/ 1949 h 1949"/>
                  <a:gd name="T10" fmla="*/ 4368 w 4488"/>
                  <a:gd name="T11" fmla="*/ 1949 h 1949"/>
                  <a:gd name="T12" fmla="*/ 4368 w 4488"/>
                  <a:gd name="T13" fmla="*/ 1949 h 1949"/>
                  <a:gd name="T14" fmla="*/ 4368 w 4488"/>
                  <a:gd name="T15" fmla="*/ 1949 h 1949"/>
                  <a:gd name="T16" fmla="*/ 4368 w 4488"/>
                  <a:gd name="T17" fmla="*/ 1949 h 19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88" h="1949">
                    <a:moveTo>
                      <a:pt x="4368" y="1949"/>
                    </a:moveTo>
                    <a:lnTo>
                      <a:pt x="120" y="1949"/>
                    </a:lnTo>
                    <a:lnTo>
                      <a:pt x="0" y="0"/>
                    </a:lnTo>
                    <a:lnTo>
                      <a:pt x="4488" y="0"/>
                    </a:lnTo>
                    <a:lnTo>
                      <a:pt x="4368" y="1949"/>
                    </a:lnTo>
                    <a:lnTo>
                      <a:pt x="4368" y="1949"/>
                    </a:lnTo>
                    <a:lnTo>
                      <a:pt x="4368" y="1949"/>
                    </a:lnTo>
                    <a:lnTo>
                      <a:pt x="4368" y="1949"/>
                    </a:lnTo>
                    <a:lnTo>
                      <a:pt x="4368" y="1949"/>
                    </a:lnTo>
                    <a:close/>
                  </a:path>
                </a:pathLst>
              </a:custGeom>
              <a:solidFill>
                <a:srgbClr val="9BBB59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46" name="Freeform 175"/>
              <p:cNvSpPr>
                <a:spLocks/>
              </p:cNvSpPr>
              <p:nvPr/>
            </p:nvSpPr>
            <p:spPr bwMode="gray">
              <a:xfrm flipH="1">
                <a:off x="5537514" y="2853528"/>
                <a:ext cx="805659" cy="36830"/>
              </a:xfrm>
              <a:custGeom>
                <a:avLst/>
                <a:gdLst>
                  <a:gd name="T0" fmla="*/ 0 w 4375"/>
                  <a:gd name="T1" fmla="*/ 0 h 200"/>
                  <a:gd name="T2" fmla="*/ 4375 w 4375"/>
                  <a:gd name="T3" fmla="*/ 0 h 200"/>
                  <a:gd name="T4" fmla="*/ 4375 w 4375"/>
                  <a:gd name="T5" fmla="*/ 200 h 200"/>
                  <a:gd name="T6" fmla="*/ 0 w 4375"/>
                  <a:gd name="T7" fmla="*/ 200 h 200"/>
                  <a:gd name="T8" fmla="*/ 0 w 4375"/>
                  <a:gd name="T9" fmla="*/ 0 h 200"/>
                  <a:gd name="T10" fmla="*/ 0 w 4375"/>
                  <a:gd name="T11" fmla="*/ 0 h 200"/>
                  <a:gd name="T12" fmla="*/ 0 w 4375"/>
                  <a:gd name="T13" fmla="*/ 0 h 200"/>
                  <a:gd name="T14" fmla="*/ 0 w 4375"/>
                  <a:gd name="T15" fmla="*/ 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75" h="200">
                    <a:moveTo>
                      <a:pt x="0" y="0"/>
                    </a:moveTo>
                    <a:lnTo>
                      <a:pt x="4375" y="0"/>
                    </a:lnTo>
                    <a:lnTo>
                      <a:pt x="4375" y="200"/>
                    </a:lnTo>
                    <a:lnTo>
                      <a:pt x="0" y="20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B59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47" name="Freeform 176"/>
              <p:cNvSpPr>
                <a:spLocks/>
              </p:cNvSpPr>
              <p:nvPr/>
            </p:nvSpPr>
            <p:spPr bwMode="gray">
              <a:xfrm flipH="1">
                <a:off x="5505472" y="2441950"/>
                <a:ext cx="869928" cy="37014"/>
              </a:xfrm>
              <a:custGeom>
                <a:avLst/>
                <a:gdLst>
                  <a:gd name="T0" fmla="*/ 0 w 4724"/>
                  <a:gd name="T1" fmla="*/ 0 h 201"/>
                  <a:gd name="T2" fmla="*/ 4724 w 4724"/>
                  <a:gd name="T3" fmla="*/ 0 h 201"/>
                  <a:gd name="T4" fmla="*/ 4724 w 4724"/>
                  <a:gd name="T5" fmla="*/ 201 h 201"/>
                  <a:gd name="T6" fmla="*/ 0 w 4724"/>
                  <a:gd name="T7" fmla="*/ 201 h 201"/>
                  <a:gd name="T8" fmla="*/ 0 w 4724"/>
                  <a:gd name="T9" fmla="*/ 0 h 201"/>
                  <a:gd name="T10" fmla="*/ 0 w 4724"/>
                  <a:gd name="T11" fmla="*/ 0 h 201"/>
                  <a:gd name="T12" fmla="*/ 0 w 4724"/>
                  <a:gd name="T13" fmla="*/ 0 h 201"/>
                  <a:gd name="T14" fmla="*/ 0 w 4724"/>
                  <a:gd name="T15" fmla="*/ 0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724" h="201">
                    <a:moveTo>
                      <a:pt x="0" y="0"/>
                    </a:moveTo>
                    <a:lnTo>
                      <a:pt x="4724" y="0"/>
                    </a:lnTo>
                    <a:lnTo>
                      <a:pt x="4724" y="201"/>
                    </a:lnTo>
                    <a:lnTo>
                      <a:pt x="0" y="20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B59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48" name="Freeform 177"/>
              <p:cNvSpPr>
                <a:spLocks/>
              </p:cNvSpPr>
              <p:nvPr/>
            </p:nvSpPr>
            <p:spPr bwMode="gray">
              <a:xfrm flipH="1">
                <a:off x="5565874" y="2307889"/>
                <a:ext cx="750782" cy="51747"/>
              </a:xfrm>
              <a:custGeom>
                <a:avLst/>
                <a:gdLst>
                  <a:gd name="T0" fmla="*/ 0 w 4077"/>
                  <a:gd name="T1" fmla="*/ 0 h 281"/>
                  <a:gd name="T2" fmla="*/ 4077 w 4077"/>
                  <a:gd name="T3" fmla="*/ 0 h 281"/>
                  <a:gd name="T4" fmla="*/ 4077 w 4077"/>
                  <a:gd name="T5" fmla="*/ 281 h 281"/>
                  <a:gd name="T6" fmla="*/ 0 w 4077"/>
                  <a:gd name="T7" fmla="*/ 281 h 281"/>
                  <a:gd name="T8" fmla="*/ 0 w 4077"/>
                  <a:gd name="T9" fmla="*/ 0 h 281"/>
                  <a:gd name="T10" fmla="*/ 0 w 4077"/>
                  <a:gd name="T11" fmla="*/ 0 h 281"/>
                  <a:gd name="T12" fmla="*/ 0 w 4077"/>
                  <a:gd name="T13" fmla="*/ 0 h 281"/>
                  <a:gd name="T14" fmla="*/ 0 w 4077"/>
                  <a:gd name="T15" fmla="*/ 0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77" h="281">
                    <a:moveTo>
                      <a:pt x="0" y="0"/>
                    </a:moveTo>
                    <a:lnTo>
                      <a:pt x="4077" y="0"/>
                    </a:lnTo>
                    <a:lnTo>
                      <a:pt x="4077" y="281"/>
                    </a:lnTo>
                    <a:lnTo>
                      <a:pt x="0" y="28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B59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49" name="Freeform 178"/>
              <p:cNvSpPr>
                <a:spLocks/>
              </p:cNvSpPr>
              <p:nvPr/>
            </p:nvSpPr>
            <p:spPr bwMode="gray">
              <a:xfrm flipH="1">
                <a:off x="5565874" y="2228704"/>
                <a:ext cx="750782" cy="79185"/>
              </a:xfrm>
              <a:custGeom>
                <a:avLst/>
                <a:gdLst>
                  <a:gd name="T0" fmla="*/ 4077 w 4077"/>
                  <a:gd name="T1" fmla="*/ 430 h 430"/>
                  <a:gd name="T2" fmla="*/ 0 w 4077"/>
                  <a:gd name="T3" fmla="*/ 430 h 430"/>
                  <a:gd name="T4" fmla="*/ 151 w 4077"/>
                  <a:gd name="T5" fmla="*/ 0 h 430"/>
                  <a:gd name="T6" fmla="*/ 3928 w 4077"/>
                  <a:gd name="T7" fmla="*/ 0 h 430"/>
                  <a:gd name="T8" fmla="*/ 4077 w 4077"/>
                  <a:gd name="T9" fmla="*/ 430 h 430"/>
                  <a:gd name="T10" fmla="*/ 4077 w 4077"/>
                  <a:gd name="T11" fmla="*/ 430 h 430"/>
                  <a:gd name="T12" fmla="*/ 4077 w 4077"/>
                  <a:gd name="T13" fmla="*/ 430 h 430"/>
                  <a:gd name="T14" fmla="*/ 4077 w 4077"/>
                  <a:gd name="T15" fmla="*/ 430 h 430"/>
                  <a:gd name="T16" fmla="*/ 4077 w 4077"/>
                  <a:gd name="T17" fmla="*/ 43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77" h="430">
                    <a:moveTo>
                      <a:pt x="4077" y="430"/>
                    </a:moveTo>
                    <a:lnTo>
                      <a:pt x="0" y="430"/>
                    </a:lnTo>
                    <a:lnTo>
                      <a:pt x="151" y="0"/>
                    </a:lnTo>
                    <a:lnTo>
                      <a:pt x="3928" y="0"/>
                    </a:lnTo>
                    <a:lnTo>
                      <a:pt x="4077" y="430"/>
                    </a:lnTo>
                    <a:lnTo>
                      <a:pt x="4077" y="430"/>
                    </a:lnTo>
                    <a:lnTo>
                      <a:pt x="4077" y="430"/>
                    </a:lnTo>
                    <a:lnTo>
                      <a:pt x="4077" y="430"/>
                    </a:lnTo>
                    <a:lnTo>
                      <a:pt x="4077" y="430"/>
                    </a:lnTo>
                    <a:close/>
                  </a:path>
                </a:pathLst>
              </a:custGeom>
              <a:solidFill>
                <a:srgbClr val="1F497D">
                  <a:lumMod val="20000"/>
                  <a:lumOff val="8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50" name="Freeform 179"/>
              <p:cNvSpPr>
                <a:spLocks/>
              </p:cNvSpPr>
              <p:nvPr/>
            </p:nvSpPr>
            <p:spPr bwMode="gray">
              <a:xfrm flipH="1">
                <a:off x="6228448" y="2385785"/>
                <a:ext cx="88208" cy="26518"/>
              </a:xfrm>
              <a:custGeom>
                <a:avLst/>
                <a:gdLst>
                  <a:gd name="T0" fmla="*/ 201 w 203"/>
                  <a:gd name="T1" fmla="*/ 22 h 61"/>
                  <a:gd name="T2" fmla="*/ 196 w 203"/>
                  <a:gd name="T3" fmla="*/ 15 h 61"/>
                  <a:gd name="T4" fmla="*/ 189 w 203"/>
                  <a:gd name="T5" fmla="*/ 15 h 61"/>
                  <a:gd name="T6" fmla="*/ 103 w 203"/>
                  <a:gd name="T7" fmla="*/ 0 h 61"/>
                  <a:gd name="T8" fmla="*/ 14 w 203"/>
                  <a:gd name="T9" fmla="*/ 15 h 61"/>
                  <a:gd name="T10" fmla="*/ 7 w 203"/>
                  <a:gd name="T11" fmla="*/ 15 h 61"/>
                  <a:gd name="T12" fmla="*/ 5 w 203"/>
                  <a:gd name="T13" fmla="*/ 22 h 61"/>
                  <a:gd name="T14" fmla="*/ 0 w 203"/>
                  <a:gd name="T15" fmla="*/ 32 h 61"/>
                  <a:gd name="T16" fmla="*/ 103 w 203"/>
                  <a:gd name="T17" fmla="*/ 61 h 61"/>
                  <a:gd name="T18" fmla="*/ 203 w 203"/>
                  <a:gd name="T19" fmla="*/ 32 h 61"/>
                  <a:gd name="T20" fmla="*/ 201 w 203"/>
                  <a:gd name="T21" fmla="*/ 22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3" h="61">
                    <a:moveTo>
                      <a:pt x="201" y="22"/>
                    </a:moveTo>
                    <a:cubicBezTo>
                      <a:pt x="196" y="15"/>
                      <a:pt x="196" y="15"/>
                      <a:pt x="196" y="15"/>
                    </a:cubicBezTo>
                    <a:cubicBezTo>
                      <a:pt x="189" y="15"/>
                      <a:pt x="189" y="15"/>
                      <a:pt x="189" y="15"/>
                    </a:cubicBezTo>
                    <a:cubicBezTo>
                      <a:pt x="171" y="5"/>
                      <a:pt x="140" y="0"/>
                      <a:pt x="103" y="0"/>
                    </a:cubicBezTo>
                    <a:cubicBezTo>
                      <a:pt x="66" y="0"/>
                      <a:pt x="32" y="5"/>
                      <a:pt x="14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2" y="24"/>
                      <a:pt x="0" y="29"/>
                      <a:pt x="0" y="32"/>
                    </a:cubicBezTo>
                    <a:cubicBezTo>
                      <a:pt x="0" y="46"/>
                      <a:pt x="46" y="61"/>
                      <a:pt x="103" y="61"/>
                    </a:cubicBezTo>
                    <a:cubicBezTo>
                      <a:pt x="157" y="61"/>
                      <a:pt x="203" y="46"/>
                      <a:pt x="203" y="32"/>
                    </a:cubicBezTo>
                    <a:cubicBezTo>
                      <a:pt x="203" y="29"/>
                      <a:pt x="201" y="24"/>
                      <a:pt x="201" y="22"/>
                    </a:cubicBezTo>
                    <a:close/>
                  </a:path>
                </a:pathLst>
              </a:custGeom>
              <a:solidFill>
                <a:srgbClr val="9BBB59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51" name="Oval 180"/>
              <p:cNvSpPr>
                <a:spLocks noChangeArrowheads="1"/>
              </p:cNvSpPr>
              <p:nvPr/>
            </p:nvSpPr>
            <p:spPr bwMode="gray">
              <a:xfrm flipH="1">
                <a:off x="6231946" y="2378787"/>
                <a:ext cx="81211" cy="25781"/>
              </a:xfrm>
              <a:prstGeom prst="ellipse">
                <a:avLst/>
              </a:prstGeom>
              <a:solidFill>
                <a:srgbClr val="1F497D">
                  <a:lumMod val="20000"/>
                  <a:lumOff val="8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52" name="Freeform 181"/>
              <p:cNvSpPr>
                <a:spLocks/>
              </p:cNvSpPr>
              <p:nvPr/>
            </p:nvSpPr>
            <p:spPr bwMode="gray">
              <a:xfrm flipH="1">
                <a:off x="6246679" y="2336616"/>
                <a:ext cx="50089" cy="61322"/>
              </a:xfrm>
              <a:custGeom>
                <a:avLst/>
                <a:gdLst>
                  <a:gd name="T0" fmla="*/ 0 w 115"/>
                  <a:gd name="T1" fmla="*/ 0 h 141"/>
                  <a:gd name="T2" fmla="*/ 0 w 115"/>
                  <a:gd name="T3" fmla="*/ 127 h 141"/>
                  <a:gd name="T4" fmla="*/ 59 w 115"/>
                  <a:gd name="T5" fmla="*/ 141 h 141"/>
                  <a:gd name="T6" fmla="*/ 115 w 115"/>
                  <a:gd name="T7" fmla="*/ 127 h 141"/>
                  <a:gd name="T8" fmla="*/ 115 w 115"/>
                  <a:gd name="T9" fmla="*/ 0 h 141"/>
                  <a:gd name="T10" fmla="*/ 0 w 115"/>
                  <a:gd name="T11" fmla="*/ 0 h 141"/>
                  <a:gd name="T12" fmla="*/ 0 w 115"/>
                  <a:gd name="T13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5" h="141">
                    <a:moveTo>
                      <a:pt x="0" y="0"/>
                    </a:moveTo>
                    <a:cubicBezTo>
                      <a:pt x="0" y="127"/>
                      <a:pt x="0" y="127"/>
                      <a:pt x="0" y="127"/>
                    </a:cubicBezTo>
                    <a:cubicBezTo>
                      <a:pt x="0" y="134"/>
                      <a:pt x="27" y="141"/>
                      <a:pt x="59" y="141"/>
                    </a:cubicBezTo>
                    <a:cubicBezTo>
                      <a:pt x="88" y="141"/>
                      <a:pt x="115" y="134"/>
                      <a:pt x="115" y="127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BBB59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53" name="Oval 182"/>
              <p:cNvSpPr>
                <a:spLocks noChangeArrowheads="1"/>
              </p:cNvSpPr>
              <p:nvPr/>
            </p:nvSpPr>
            <p:spPr bwMode="gray">
              <a:xfrm flipH="1">
                <a:off x="6246679" y="2330540"/>
                <a:ext cx="50089" cy="12154"/>
              </a:xfrm>
              <a:prstGeom prst="ellipse">
                <a:avLst/>
              </a:prstGeom>
              <a:solidFill>
                <a:srgbClr val="1F497D">
                  <a:lumMod val="20000"/>
                  <a:lumOff val="8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54" name="Freeform 183"/>
              <p:cNvSpPr>
                <a:spLocks/>
              </p:cNvSpPr>
              <p:nvPr/>
            </p:nvSpPr>
            <p:spPr bwMode="gray">
              <a:xfrm flipH="1">
                <a:off x="5527202" y="2478965"/>
                <a:ext cx="826468" cy="27255"/>
              </a:xfrm>
              <a:custGeom>
                <a:avLst/>
                <a:gdLst>
                  <a:gd name="T0" fmla="*/ 4479 w 4488"/>
                  <a:gd name="T1" fmla="*/ 148 h 148"/>
                  <a:gd name="T2" fmla="*/ 4488 w 4488"/>
                  <a:gd name="T3" fmla="*/ 0 h 148"/>
                  <a:gd name="T4" fmla="*/ 0 w 4488"/>
                  <a:gd name="T5" fmla="*/ 0 h 148"/>
                  <a:gd name="T6" fmla="*/ 9 w 4488"/>
                  <a:gd name="T7" fmla="*/ 148 h 148"/>
                  <a:gd name="T8" fmla="*/ 4479 w 4488"/>
                  <a:gd name="T9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88" h="148">
                    <a:moveTo>
                      <a:pt x="4479" y="148"/>
                    </a:moveTo>
                    <a:lnTo>
                      <a:pt x="4488" y="0"/>
                    </a:lnTo>
                    <a:lnTo>
                      <a:pt x="0" y="0"/>
                    </a:lnTo>
                    <a:lnTo>
                      <a:pt x="9" y="148"/>
                    </a:lnTo>
                    <a:lnTo>
                      <a:pt x="4479" y="148"/>
                    </a:lnTo>
                    <a:close/>
                  </a:path>
                </a:pathLst>
              </a:custGeom>
              <a:solidFill>
                <a:srgbClr val="8064A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55" name="Freeform 186"/>
              <p:cNvSpPr>
                <a:spLocks/>
              </p:cNvSpPr>
              <p:nvPr/>
            </p:nvSpPr>
            <p:spPr bwMode="gray">
              <a:xfrm flipH="1">
                <a:off x="5696436" y="2364055"/>
                <a:ext cx="488920" cy="52667"/>
              </a:xfrm>
              <a:custGeom>
                <a:avLst/>
                <a:gdLst>
                  <a:gd name="T0" fmla="*/ 0 w 2655"/>
                  <a:gd name="T1" fmla="*/ 0 h 286"/>
                  <a:gd name="T2" fmla="*/ 2655 w 2655"/>
                  <a:gd name="T3" fmla="*/ 0 h 286"/>
                  <a:gd name="T4" fmla="*/ 2655 w 2655"/>
                  <a:gd name="T5" fmla="*/ 286 h 286"/>
                  <a:gd name="T6" fmla="*/ 0 w 2655"/>
                  <a:gd name="T7" fmla="*/ 286 h 286"/>
                  <a:gd name="T8" fmla="*/ 0 w 2655"/>
                  <a:gd name="T9" fmla="*/ 0 h 286"/>
                  <a:gd name="T10" fmla="*/ 0 w 2655"/>
                  <a:gd name="T11" fmla="*/ 0 h 286"/>
                  <a:gd name="T12" fmla="*/ 0 w 2655"/>
                  <a:gd name="T13" fmla="*/ 0 h 286"/>
                  <a:gd name="T14" fmla="*/ 0 w 2655"/>
                  <a:gd name="T15" fmla="*/ 0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55" h="286">
                    <a:moveTo>
                      <a:pt x="0" y="0"/>
                    </a:moveTo>
                    <a:lnTo>
                      <a:pt x="2655" y="0"/>
                    </a:lnTo>
                    <a:lnTo>
                      <a:pt x="2655" y="286"/>
                    </a:lnTo>
                    <a:lnTo>
                      <a:pt x="0" y="28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B59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56" name="Freeform 187"/>
              <p:cNvSpPr>
                <a:spLocks/>
              </p:cNvSpPr>
              <p:nvPr/>
            </p:nvSpPr>
            <p:spPr bwMode="gray">
              <a:xfrm flipH="1">
                <a:off x="5696436" y="2307889"/>
                <a:ext cx="488920" cy="56166"/>
              </a:xfrm>
              <a:custGeom>
                <a:avLst/>
                <a:gdLst>
                  <a:gd name="T0" fmla="*/ 2655 w 2655"/>
                  <a:gd name="T1" fmla="*/ 305 h 305"/>
                  <a:gd name="T2" fmla="*/ 0 w 2655"/>
                  <a:gd name="T3" fmla="*/ 305 h 305"/>
                  <a:gd name="T4" fmla="*/ 69 w 2655"/>
                  <a:gd name="T5" fmla="*/ 0 h 305"/>
                  <a:gd name="T6" fmla="*/ 2592 w 2655"/>
                  <a:gd name="T7" fmla="*/ 0 h 305"/>
                  <a:gd name="T8" fmla="*/ 2655 w 2655"/>
                  <a:gd name="T9" fmla="*/ 305 h 305"/>
                  <a:gd name="T10" fmla="*/ 2655 w 2655"/>
                  <a:gd name="T11" fmla="*/ 305 h 305"/>
                  <a:gd name="T12" fmla="*/ 2655 w 2655"/>
                  <a:gd name="T13" fmla="*/ 305 h 305"/>
                  <a:gd name="T14" fmla="*/ 2655 w 2655"/>
                  <a:gd name="T15" fmla="*/ 305 h 305"/>
                  <a:gd name="T16" fmla="*/ 2655 w 2655"/>
                  <a:gd name="T17" fmla="*/ 305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55" h="305">
                    <a:moveTo>
                      <a:pt x="2655" y="305"/>
                    </a:moveTo>
                    <a:lnTo>
                      <a:pt x="0" y="305"/>
                    </a:lnTo>
                    <a:lnTo>
                      <a:pt x="69" y="0"/>
                    </a:lnTo>
                    <a:lnTo>
                      <a:pt x="2592" y="0"/>
                    </a:lnTo>
                    <a:lnTo>
                      <a:pt x="2655" y="305"/>
                    </a:lnTo>
                    <a:lnTo>
                      <a:pt x="2655" y="305"/>
                    </a:lnTo>
                    <a:lnTo>
                      <a:pt x="2655" y="305"/>
                    </a:lnTo>
                    <a:lnTo>
                      <a:pt x="2655" y="305"/>
                    </a:lnTo>
                    <a:lnTo>
                      <a:pt x="2655" y="305"/>
                    </a:lnTo>
                    <a:close/>
                  </a:path>
                </a:pathLst>
              </a:custGeom>
              <a:solidFill>
                <a:srgbClr val="1F497D">
                  <a:lumMod val="20000"/>
                  <a:lumOff val="8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57" name="Freeform 188"/>
              <p:cNvSpPr>
                <a:spLocks/>
              </p:cNvSpPr>
              <p:nvPr/>
            </p:nvSpPr>
            <p:spPr bwMode="gray">
              <a:xfrm flipH="1">
                <a:off x="5565874" y="2385785"/>
                <a:ext cx="86551" cy="26518"/>
              </a:xfrm>
              <a:custGeom>
                <a:avLst/>
                <a:gdLst>
                  <a:gd name="T0" fmla="*/ 197 w 199"/>
                  <a:gd name="T1" fmla="*/ 22 h 61"/>
                  <a:gd name="T2" fmla="*/ 192 w 199"/>
                  <a:gd name="T3" fmla="*/ 15 h 61"/>
                  <a:gd name="T4" fmla="*/ 185 w 199"/>
                  <a:gd name="T5" fmla="*/ 15 h 61"/>
                  <a:gd name="T6" fmla="*/ 99 w 199"/>
                  <a:gd name="T7" fmla="*/ 0 h 61"/>
                  <a:gd name="T8" fmla="*/ 14 w 199"/>
                  <a:gd name="T9" fmla="*/ 15 h 61"/>
                  <a:gd name="T10" fmla="*/ 4 w 199"/>
                  <a:gd name="T11" fmla="*/ 15 h 61"/>
                  <a:gd name="T12" fmla="*/ 2 w 199"/>
                  <a:gd name="T13" fmla="*/ 22 h 61"/>
                  <a:gd name="T14" fmla="*/ 0 w 199"/>
                  <a:gd name="T15" fmla="*/ 32 h 61"/>
                  <a:gd name="T16" fmla="*/ 99 w 199"/>
                  <a:gd name="T17" fmla="*/ 61 h 61"/>
                  <a:gd name="T18" fmla="*/ 199 w 199"/>
                  <a:gd name="T19" fmla="*/ 32 h 61"/>
                  <a:gd name="T20" fmla="*/ 197 w 199"/>
                  <a:gd name="T21" fmla="*/ 22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9" h="61">
                    <a:moveTo>
                      <a:pt x="197" y="22"/>
                    </a:moveTo>
                    <a:cubicBezTo>
                      <a:pt x="192" y="15"/>
                      <a:pt x="192" y="15"/>
                      <a:pt x="192" y="15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68" y="5"/>
                      <a:pt x="136" y="0"/>
                      <a:pt x="99" y="0"/>
                    </a:cubicBezTo>
                    <a:cubicBezTo>
                      <a:pt x="63" y="0"/>
                      <a:pt x="31" y="5"/>
                      <a:pt x="1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0" y="24"/>
                      <a:pt x="0" y="29"/>
                      <a:pt x="0" y="32"/>
                    </a:cubicBezTo>
                    <a:cubicBezTo>
                      <a:pt x="0" y="46"/>
                      <a:pt x="43" y="61"/>
                      <a:pt x="99" y="61"/>
                    </a:cubicBezTo>
                    <a:cubicBezTo>
                      <a:pt x="155" y="61"/>
                      <a:pt x="199" y="46"/>
                      <a:pt x="199" y="32"/>
                    </a:cubicBezTo>
                    <a:cubicBezTo>
                      <a:pt x="199" y="29"/>
                      <a:pt x="199" y="24"/>
                      <a:pt x="197" y="22"/>
                    </a:cubicBezTo>
                    <a:close/>
                  </a:path>
                </a:pathLst>
              </a:custGeom>
              <a:solidFill>
                <a:srgbClr val="9BBB59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58" name="Oval 189"/>
              <p:cNvSpPr>
                <a:spLocks noChangeArrowheads="1"/>
              </p:cNvSpPr>
              <p:nvPr/>
            </p:nvSpPr>
            <p:spPr bwMode="gray">
              <a:xfrm flipH="1">
                <a:off x="5567531" y="2378787"/>
                <a:ext cx="83236" cy="25781"/>
              </a:xfrm>
              <a:prstGeom prst="ellipse">
                <a:avLst/>
              </a:prstGeom>
              <a:solidFill>
                <a:srgbClr val="1F497D">
                  <a:lumMod val="20000"/>
                  <a:lumOff val="8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59" name="Freeform 190"/>
              <p:cNvSpPr>
                <a:spLocks/>
              </p:cNvSpPr>
              <p:nvPr/>
            </p:nvSpPr>
            <p:spPr bwMode="gray">
              <a:xfrm flipH="1">
                <a:off x="5583368" y="2336616"/>
                <a:ext cx="48984" cy="61322"/>
              </a:xfrm>
              <a:custGeom>
                <a:avLst/>
                <a:gdLst>
                  <a:gd name="T0" fmla="*/ 0 w 113"/>
                  <a:gd name="T1" fmla="*/ 0 h 141"/>
                  <a:gd name="T2" fmla="*/ 0 w 113"/>
                  <a:gd name="T3" fmla="*/ 127 h 141"/>
                  <a:gd name="T4" fmla="*/ 56 w 113"/>
                  <a:gd name="T5" fmla="*/ 141 h 141"/>
                  <a:gd name="T6" fmla="*/ 113 w 113"/>
                  <a:gd name="T7" fmla="*/ 127 h 141"/>
                  <a:gd name="T8" fmla="*/ 113 w 113"/>
                  <a:gd name="T9" fmla="*/ 0 h 141"/>
                  <a:gd name="T10" fmla="*/ 0 w 113"/>
                  <a:gd name="T11" fmla="*/ 0 h 141"/>
                  <a:gd name="T12" fmla="*/ 0 w 113"/>
                  <a:gd name="T13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3" h="141">
                    <a:moveTo>
                      <a:pt x="0" y="0"/>
                    </a:moveTo>
                    <a:cubicBezTo>
                      <a:pt x="0" y="127"/>
                      <a:pt x="0" y="127"/>
                      <a:pt x="0" y="127"/>
                    </a:cubicBezTo>
                    <a:cubicBezTo>
                      <a:pt x="0" y="134"/>
                      <a:pt x="25" y="141"/>
                      <a:pt x="56" y="141"/>
                    </a:cubicBezTo>
                    <a:cubicBezTo>
                      <a:pt x="88" y="141"/>
                      <a:pt x="113" y="134"/>
                      <a:pt x="113" y="127"/>
                    </a:cubicBezTo>
                    <a:cubicBezTo>
                      <a:pt x="113" y="0"/>
                      <a:pt x="113" y="0"/>
                      <a:pt x="11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BBB59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60" name="Oval 193"/>
              <p:cNvSpPr>
                <a:spLocks noChangeArrowheads="1"/>
              </p:cNvSpPr>
              <p:nvPr/>
            </p:nvSpPr>
            <p:spPr bwMode="gray">
              <a:xfrm flipH="1">
                <a:off x="5583368" y="2330540"/>
                <a:ext cx="48984" cy="12154"/>
              </a:xfrm>
              <a:prstGeom prst="ellipse">
                <a:avLst/>
              </a:prstGeom>
              <a:solidFill>
                <a:srgbClr val="1F497D">
                  <a:lumMod val="20000"/>
                  <a:lumOff val="8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61" name="Rectangle 195"/>
              <p:cNvSpPr>
                <a:spLocks noChangeArrowheads="1"/>
              </p:cNvSpPr>
              <p:nvPr/>
            </p:nvSpPr>
            <p:spPr bwMode="gray">
              <a:xfrm flipH="1">
                <a:off x="5622408" y="2632547"/>
                <a:ext cx="145663" cy="35541"/>
              </a:xfrm>
              <a:prstGeom prst="rect">
                <a:avLst/>
              </a:prstGeom>
              <a:solidFill>
                <a:srgbClr val="1F497D">
                  <a:lumMod val="20000"/>
                  <a:lumOff val="8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62" name="Freeform 194"/>
              <p:cNvSpPr>
                <a:spLocks/>
              </p:cNvSpPr>
              <p:nvPr/>
            </p:nvSpPr>
            <p:spPr bwMode="gray">
              <a:xfrm flipH="1">
                <a:off x="6112617" y="2585404"/>
                <a:ext cx="145847" cy="129642"/>
              </a:xfrm>
              <a:custGeom>
                <a:avLst/>
                <a:gdLst>
                  <a:gd name="T0" fmla="*/ 792 w 792"/>
                  <a:gd name="T1" fmla="*/ 256 h 704"/>
                  <a:gd name="T2" fmla="*/ 506 w 792"/>
                  <a:gd name="T3" fmla="*/ 256 h 704"/>
                  <a:gd name="T4" fmla="*/ 506 w 792"/>
                  <a:gd name="T5" fmla="*/ 0 h 704"/>
                  <a:gd name="T6" fmla="*/ 286 w 792"/>
                  <a:gd name="T7" fmla="*/ 0 h 704"/>
                  <a:gd name="T8" fmla="*/ 286 w 792"/>
                  <a:gd name="T9" fmla="*/ 256 h 704"/>
                  <a:gd name="T10" fmla="*/ 0 w 792"/>
                  <a:gd name="T11" fmla="*/ 256 h 704"/>
                  <a:gd name="T12" fmla="*/ 0 w 792"/>
                  <a:gd name="T13" fmla="*/ 449 h 704"/>
                  <a:gd name="T14" fmla="*/ 286 w 792"/>
                  <a:gd name="T15" fmla="*/ 449 h 704"/>
                  <a:gd name="T16" fmla="*/ 286 w 792"/>
                  <a:gd name="T17" fmla="*/ 704 h 704"/>
                  <a:gd name="T18" fmla="*/ 506 w 792"/>
                  <a:gd name="T19" fmla="*/ 704 h 704"/>
                  <a:gd name="T20" fmla="*/ 506 w 792"/>
                  <a:gd name="T21" fmla="*/ 449 h 704"/>
                  <a:gd name="T22" fmla="*/ 792 w 792"/>
                  <a:gd name="T23" fmla="*/ 449 h 704"/>
                  <a:gd name="T24" fmla="*/ 792 w 792"/>
                  <a:gd name="T25" fmla="*/ 256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92" h="704">
                    <a:moveTo>
                      <a:pt x="792" y="256"/>
                    </a:moveTo>
                    <a:lnTo>
                      <a:pt x="506" y="256"/>
                    </a:lnTo>
                    <a:lnTo>
                      <a:pt x="506" y="0"/>
                    </a:lnTo>
                    <a:lnTo>
                      <a:pt x="286" y="0"/>
                    </a:lnTo>
                    <a:lnTo>
                      <a:pt x="286" y="256"/>
                    </a:lnTo>
                    <a:lnTo>
                      <a:pt x="0" y="256"/>
                    </a:lnTo>
                    <a:lnTo>
                      <a:pt x="0" y="449"/>
                    </a:lnTo>
                    <a:lnTo>
                      <a:pt x="286" y="449"/>
                    </a:lnTo>
                    <a:lnTo>
                      <a:pt x="286" y="704"/>
                    </a:lnTo>
                    <a:lnTo>
                      <a:pt x="506" y="704"/>
                    </a:lnTo>
                    <a:lnTo>
                      <a:pt x="506" y="449"/>
                    </a:lnTo>
                    <a:lnTo>
                      <a:pt x="792" y="449"/>
                    </a:lnTo>
                    <a:lnTo>
                      <a:pt x="792" y="256"/>
                    </a:lnTo>
                    <a:close/>
                  </a:path>
                </a:pathLst>
              </a:custGeom>
              <a:solidFill>
                <a:srgbClr val="1F497D">
                  <a:lumMod val="20000"/>
                  <a:lumOff val="8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pic>
          <p:nvPicPr>
            <p:cNvPr id="42" name="Picture 5" descr="C:\Users\Rxbrugge\AppData\Local\Microsoft\Windows\INetCache\IE\N58XAT1A\1024px-Plain_smiley_yellow_simple.svg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1221" y="5701508"/>
              <a:ext cx="266539" cy="2665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3" name="PIJL-RECHTS 62"/>
          <p:cNvSpPr/>
          <p:nvPr/>
        </p:nvSpPr>
        <p:spPr>
          <a:xfrm>
            <a:off x="2483768" y="2176683"/>
            <a:ext cx="1618426" cy="270000"/>
          </a:xfrm>
          <a:prstGeom prst="rightArrow">
            <a:avLst/>
          </a:prstGeom>
          <a:solidFill>
            <a:srgbClr val="FF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4" name="Groep 63"/>
          <p:cNvGrpSpPr/>
          <p:nvPr/>
        </p:nvGrpSpPr>
        <p:grpSpPr>
          <a:xfrm>
            <a:off x="7797776" y="1977070"/>
            <a:ext cx="921600" cy="550800"/>
            <a:chOff x="7380312" y="5352367"/>
            <a:chExt cx="921600" cy="734400"/>
          </a:xfrm>
        </p:grpSpPr>
        <p:grpSp>
          <p:nvGrpSpPr>
            <p:cNvPr id="65" name="Gruppieren 6"/>
            <p:cNvGrpSpPr/>
            <p:nvPr/>
          </p:nvGrpSpPr>
          <p:grpSpPr>
            <a:xfrm>
              <a:off x="7380312" y="5352367"/>
              <a:ext cx="921600" cy="734400"/>
              <a:chOff x="5505472" y="2228704"/>
              <a:chExt cx="869928" cy="661654"/>
            </a:xfrm>
          </p:grpSpPr>
          <p:sp>
            <p:nvSpPr>
              <p:cNvPr id="67" name="Freeform 172"/>
              <p:cNvSpPr>
                <a:spLocks/>
              </p:cNvSpPr>
              <p:nvPr/>
            </p:nvSpPr>
            <p:spPr bwMode="gray">
              <a:xfrm flipH="1">
                <a:off x="5537514" y="2798283"/>
                <a:ext cx="805659" cy="55245"/>
              </a:xfrm>
              <a:custGeom>
                <a:avLst/>
                <a:gdLst>
                  <a:gd name="T0" fmla="*/ 4315 w 4375"/>
                  <a:gd name="T1" fmla="*/ 0 h 300"/>
                  <a:gd name="T2" fmla="*/ 59 w 4375"/>
                  <a:gd name="T3" fmla="*/ 0 h 300"/>
                  <a:gd name="T4" fmla="*/ 0 w 4375"/>
                  <a:gd name="T5" fmla="*/ 300 h 300"/>
                  <a:gd name="T6" fmla="*/ 4375 w 4375"/>
                  <a:gd name="T7" fmla="*/ 300 h 300"/>
                  <a:gd name="T8" fmla="*/ 4315 w 4375"/>
                  <a:gd name="T9" fmla="*/ 0 h 300"/>
                  <a:gd name="T10" fmla="*/ 4315 w 4375"/>
                  <a:gd name="T11" fmla="*/ 0 h 300"/>
                  <a:gd name="T12" fmla="*/ 4315 w 4375"/>
                  <a:gd name="T13" fmla="*/ 0 h 300"/>
                  <a:gd name="T14" fmla="*/ 4315 w 4375"/>
                  <a:gd name="T15" fmla="*/ 0 h 300"/>
                  <a:gd name="T16" fmla="*/ 4315 w 4375"/>
                  <a:gd name="T17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75" h="300">
                    <a:moveTo>
                      <a:pt x="4315" y="0"/>
                    </a:moveTo>
                    <a:lnTo>
                      <a:pt x="59" y="0"/>
                    </a:lnTo>
                    <a:lnTo>
                      <a:pt x="0" y="300"/>
                    </a:lnTo>
                    <a:lnTo>
                      <a:pt x="4375" y="300"/>
                    </a:lnTo>
                    <a:lnTo>
                      <a:pt x="4315" y="0"/>
                    </a:lnTo>
                    <a:lnTo>
                      <a:pt x="4315" y="0"/>
                    </a:lnTo>
                    <a:lnTo>
                      <a:pt x="4315" y="0"/>
                    </a:lnTo>
                    <a:lnTo>
                      <a:pt x="4315" y="0"/>
                    </a:lnTo>
                    <a:lnTo>
                      <a:pt x="4315" y="0"/>
                    </a:lnTo>
                    <a:close/>
                  </a:path>
                </a:pathLst>
              </a:custGeom>
              <a:solidFill>
                <a:srgbClr val="1F497D">
                  <a:lumMod val="20000"/>
                  <a:lumOff val="8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68" name="Freeform 173"/>
              <p:cNvSpPr>
                <a:spLocks/>
              </p:cNvSpPr>
              <p:nvPr/>
            </p:nvSpPr>
            <p:spPr bwMode="gray">
              <a:xfrm flipH="1">
                <a:off x="5505472" y="2278793"/>
                <a:ext cx="869928" cy="163157"/>
              </a:xfrm>
              <a:custGeom>
                <a:avLst/>
                <a:gdLst>
                  <a:gd name="T0" fmla="*/ 4420 w 4724"/>
                  <a:gd name="T1" fmla="*/ 0 h 886"/>
                  <a:gd name="T2" fmla="*/ 304 w 4724"/>
                  <a:gd name="T3" fmla="*/ 0 h 886"/>
                  <a:gd name="T4" fmla="*/ 0 w 4724"/>
                  <a:gd name="T5" fmla="*/ 886 h 886"/>
                  <a:gd name="T6" fmla="*/ 4724 w 4724"/>
                  <a:gd name="T7" fmla="*/ 886 h 886"/>
                  <a:gd name="T8" fmla="*/ 4420 w 4724"/>
                  <a:gd name="T9" fmla="*/ 0 h 886"/>
                  <a:gd name="T10" fmla="*/ 4420 w 4724"/>
                  <a:gd name="T11" fmla="*/ 0 h 886"/>
                  <a:gd name="T12" fmla="*/ 4420 w 4724"/>
                  <a:gd name="T13" fmla="*/ 0 h 886"/>
                  <a:gd name="T14" fmla="*/ 4420 w 4724"/>
                  <a:gd name="T15" fmla="*/ 0 h 886"/>
                  <a:gd name="T16" fmla="*/ 4420 w 4724"/>
                  <a:gd name="T17" fmla="*/ 0 h 8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24" h="886">
                    <a:moveTo>
                      <a:pt x="4420" y="0"/>
                    </a:moveTo>
                    <a:lnTo>
                      <a:pt x="304" y="0"/>
                    </a:lnTo>
                    <a:lnTo>
                      <a:pt x="0" y="886"/>
                    </a:lnTo>
                    <a:lnTo>
                      <a:pt x="4724" y="886"/>
                    </a:lnTo>
                    <a:lnTo>
                      <a:pt x="4420" y="0"/>
                    </a:lnTo>
                    <a:lnTo>
                      <a:pt x="4420" y="0"/>
                    </a:lnTo>
                    <a:lnTo>
                      <a:pt x="4420" y="0"/>
                    </a:lnTo>
                    <a:lnTo>
                      <a:pt x="4420" y="0"/>
                    </a:lnTo>
                    <a:lnTo>
                      <a:pt x="4420" y="0"/>
                    </a:lnTo>
                    <a:close/>
                  </a:path>
                </a:pathLst>
              </a:custGeom>
              <a:solidFill>
                <a:srgbClr val="1F497D">
                  <a:lumMod val="20000"/>
                  <a:lumOff val="8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69" name="Freeform 174"/>
              <p:cNvSpPr>
                <a:spLocks/>
              </p:cNvSpPr>
              <p:nvPr/>
            </p:nvSpPr>
            <p:spPr bwMode="gray">
              <a:xfrm flipH="1">
                <a:off x="5527202" y="2478965"/>
                <a:ext cx="826468" cy="358910"/>
              </a:xfrm>
              <a:custGeom>
                <a:avLst/>
                <a:gdLst>
                  <a:gd name="T0" fmla="*/ 4368 w 4488"/>
                  <a:gd name="T1" fmla="*/ 1949 h 1949"/>
                  <a:gd name="T2" fmla="*/ 120 w 4488"/>
                  <a:gd name="T3" fmla="*/ 1949 h 1949"/>
                  <a:gd name="T4" fmla="*/ 0 w 4488"/>
                  <a:gd name="T5" fmla="*/ 0 h 1949"/>
                  <a:gd name="T6" fmla="*/ 4488 w 4488"/>
                  <a:gd name="T7" fmla="*/ 0 h 1949"/>
                  <a:gd name="T8" fmla="*/ 4368 w 4488"/>
                  <a:gd name="T9" fmla="*/ 1949 h 1949"/>
                  <a:gd name="T10" fmla="*/ 4368 w 4488"/>
                  <a:gd name="T11" fmla="*/ 1949 h 1949"/>
                  <a:gd name="T12" fmla="*/ 4368 w 4488"/>
                  <a:gd name="T13" fmla="*/ 1949 h 1949"/>
                  <a:gd name="T14" fmla="*/ 4368 w 4488"/>
                  <a:gd name="T15" fmla="*/ 1949 h 1949"/>
                  <a:gd name="T16" fmla="*/ 4368 w 4488"/>
                  <a:gd name="T17" fmla="*/ 1949 h 19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88" h="1949">
                    <a:moveTo>
                      <a:pt x="4368" y="1949"/>
                    </a:moveTo>
                    <a:lnTo>
                      <a:pt x="120" y="1949"/>
                    </a:lnTo>
                    <a:lnTo>
                      <a:pt x="0" y="0"/>
                    </a:lnTo>
                    <a:lnTo>
                      <a:pt x="4488" y="0"/>
                    </a:lnTo>
                    <a:lnTo>
                      <a:pt x="4368" y="1949"/>
                    </a:lnTo>
                    <a:lnTo>
                      <a:pt x="4368" y="1949"/>
                    </a:lnTo>
                    <a:lnTo>
                      <a:pt x="4368" y="1949"/>
                    </a:lnTo>
                    <a:lnTo>
                      <a:pt x="4368" y="1949"/>
                    </a:lnTo>
                    <a:lnTo>
                      <a:pt x="4368" y="1949"/>
                    </a:lnTo>
                    <a:close/>
                  </a:path>
                </a:pathLst>
              </a:custGeom>
              <a:solidFill>
                <a:srgbClr val="9BBB59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70" name="Freeform 175"/>
              <p:cNvSpPr>
                <a:spLocks/>
              </p:cNvSpPr>
              <p:nvPr/>
            </p:nvSpPr>
            <p:spPr bwMode="gray">
              <a:xfrm flipH="1">
                <a:off x="5537514" y="2853528"/>
                <a:ext cx="805659" cy="36830"/>
              </a:xfrm>
              <a:custGeom>
                <a:avLst/>
                <a:gdLst>
                  <a:gd name="T0" fmla="*/ 0 w 4375"/>
                  <a:gd name="T1" fmla="*/ 0 h 200"/>
                  <a:gd name="T2" fmla="*/ 4375 w 4375"/>
                  <a:gd name="T3" fmla="*/ 0 h 200"/>
                  <a:gd name="T4" fmla="*/ 4375 w 4375"/>
                  <a:gd name="T5" fmla="*/ 200 h 200"/>
                  <a:gd name="T6" fmla="*/ 0 w 4375"/>
                  <a:gd name="T7" fmla="*/ 200 h 200"/>
                  <a:gd name="T8" fmla="*/ 0 w 4375"/>
                  <a:gd name="T9" fmla="*/ 0 h 200"/>
                  <a:gd name="T10" fmla="*/ 0 w 4375"/>
                  <a:gd name="T11" fmla="*/ 0 h 200"/>
                  <a:gd name="T12" fmla="*/ 0 w 4375"/>
                  <a:gd name="T13" fmla="*/ 0 h 200"/>
                  <a:gd name="T14" fmla="*/ 0 w 4375"/>
                  <a:gd name="T15" fmla="*/ 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75" h="200">
                    <a:moveTo>
                      <a:pt x="0" y="0"/>
                    </a:moveTo>
                    <a:lnTo>
                      <a:pt x="4375" y="0"/>
                    </a:lnTo>
                    <a:lnTo>
                      <a:pt x="4375" y="200"/>
                    </a:lnTo>
                    <a:lnTo>
                      <a:pt x="0" y="20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B59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71" name="Freeform 176"/>
              <p:cNvSpPr>
                <a:spLocks/>
              </p:cNvSpPr>
              <p:nvPr/>
            </p:nvSpPr>
            <p:spPr bwMode="gray">
              <a:xfrm flipH="1">
                <a:off x="5505472" y="2441950"/>
                <a:ext cx="869928" cy="37014"/>
              </a:xfrm>
              <a:custGeom>
                <a:avLst/>
                <a:gdLst>
                  <a:gd name="T0" fmla="*/ 0 w 4724"/>
                  <a:gd name="T1" fmla="*/ 0 h 201"/>
                  <a:gd name="T2" fmla="*/ 4724 w 4724"/>
                  <a:gd name="T3" fmla="*/ 0 h 201"/>
                  <a:gd name="T4" fmla="*/ 4724 w 4724"/>
                  <a:gd name="T5" fmla="*/ 201 h 201"/>
                  <a:gd name="T6" fmla="*/ 0 w 4724"/>
                  <a:gd name="T7" fmla="*/ 201 h 201"/>
                  <a:gd name="T8" fmla="*/ 0 w 4724"/>
                  <a:gd name="T9" fmla="*/ 0 h 201"/>
                  <a:gd name="T10" fmla="*/ 0 w 4724"/>
                  <a:gd name="T11" fmla="*/ 0 h 201"/>
                  <a:gd name="T12" fmla="*/ 0 w 4724"/>
                  <a:gd name="T13" fmla="*/ 0 h 201"/>
                  <a:gd name="T14" fmla="*/ 0 w 4724"/>
                  <a:gd name="T15" fmla="*/ 0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724" h="201">
                    <a:moveTo>
                      <a:pt x="0" y="0"/>
                    </a:moveTo>
                    <a:lnTo>
                      <a:pt x="4724" y="0"/>
                    </a:lnTo>
                    <a:lnTo>
                      <a:pt x="4724" y="201"/>
                    </a:lnTo>
                    <a:lnTo>
                      <a:pt x="0" y="20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B59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72" name="Freeform 177"/>
              <p:cNvSpPr>
                <a:spLocks/>
              </p:cNvSpPr>
              <p:nvPr/>
            </p:nvSpPr>
            <p:spPr bwMode="gray">
              <a:xfrm flipH="1">
                <a:off x="5565874" y="2307889"/>
                <a:ext cx="750782" cy="51747"/>
              </a:xfrm>
              <a:custGeom>
                <a:avLst/>
                <a:gdLst>
                  <a:gd name="T0" fmla="*/ 0 w 4077"/>
                  <a:gd name="T1" fmla="*/ 0 h 281"/>
                  <a:gd name="T2" fmla="*/ 4077 w 4077"/>
                  <a:gd name="T3" fmla="*/ 0 h 281"/>
                  <a:gd name="T4" fmla="*/ 4077 w 4077"/>
                  <a:gd name="T5" fmla="*/ 281 h 281"/>
                  <a:gd name="T6" fmla="*/ 0 w 4077"/>
                  <a:gd name="T7" fmla="*/ 281 h 281"/>
                  <a:gd name="T8" fmla="*/ 0 w 4077"/>
                  <a:gd name="T9" fmla="*/ 0 h 281"/>
                  <a:gd name="T10" fmla="*/ 0 w 4077"/>
                  <a:gd name="T11" fmla="*/ 0 h 281"/>
                  <a:gd name="T12" fmla="*/ 0 w 4077"/>
                  <a:gd name="T13" fmla="*/ 0 h 281"/>
                  <a:gd name="T14" fmla="*/ 0 w 4077"/>
                  <a:gd name="T15" fmla="*/ 0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77" h="281">
                    <a:moveTo>
                      <a:pt x="0" y="0"/>
                    </a:moveTo>
                    <a:lnTo>
                      <a:pt x="4077" y="0"/>
                    </a:lnTo>
                    <a:lnTo>
                      <a:pt x="4077" y="281"/>
                    </a:lnTo>
                    <a:lnTo>
                      <a:pt x="0" y="28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B59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73" name="Freeform 178"/>
              <p:cNvSpPr>
                <a:spLocks/>
              </p:cNvSpPr>
              <p:nvPr/>
            </p:nvSpPr>
            <p:spPr bwMode="gray">
              <a:xfrm flipH="1">
                <a:off x="5565874" y="2228704"/>
                <a:ext cx="750782" cy="79185"/>
              </a:xfrm>
              <a:custGeom>
                <a:avLst/>
                <a:gdLst>
                  <a:gd name="T0" fmla="*/ 4077 w 4077"/>
                  <a:gd name="T1" fmla="*/ 430 h 430"/>
                  <a:gd name="T2" fmla="*/ 0 w 4077"/>
                  <a:gd name="T3" fmla="*/ 430 h 430"/>
                  <a:gd name="T4" fmla="*/ 151 w 4077"/>
                  <a:gd name="T5" fmla="*/ 0 h 430"/>
                  <a:gd name="T6" fmla="*/ 3928 w 4077"/>
                  <a:gd name="T7" fmla="*/ 0 h 430"/>
                  <a:gd name="T8" fmla="*/ 4077 w 4077"/>
                  <a:gd name="T9" fmla="*/ 430 h 430"/>
                  <a:gd name="T10" fmla="*/ 4077 w 4077"/>
                  <a:gd name="T11" fmla="*/ 430 h 430"/>
                  <a:gd name="T12" fmla="*/ 4077 w 4077"/>
                  <a:gd name="T13" fmla="*/ 430 h 430"/>
                  <a:gd name="T14" fmla="*/ 4077 w 4077"/>
                  <a:gd name="T15" fmla="*/ 430 h 430"/>
                  <a:gd name="T16" fmla="*/ 4077 w 4077"/>
                  <a:gd name="T17" fmla="*/ 43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77" h="430">
                    <a:moveTo>
                      <a:pt x="4077" y="430"/>
                    </a:moveTo>
                    <a:lnTo>
                      <a:pt x="0" y="430"/>
                    </a:lnTo>
                    <a:lnTo>
                      <a:pt x="151" y="0"/>
                    </a:lnTo>
                    <a:lnTo>
                      <a:pt x="3928" y="0"/>
                    </a:lnTo>
                    <a:lnTo>
                      <a:pt x="4077" y="430"/>
                    </a:lnTo>
                    <a:lnTo>
                      <a:pt x="4077" y="430"/>
                    </a:lnTo>
                    <a:lnTo>
                      <a:pt x="4077" y="430"/>
                    </a:lnTo>
                    <a:lnTo>
                      <a:pt x="4077" y="430"/>
                    </a:lnTo>
                    <a:lnTo>
                      <a:pt x="4077" y="430"/>
                    </a:lnTo>
                    <a:close/>
                  </a:path>
                </a:pathLst>
              </a:custGeom>
              <a:solidFill>
                <a:srgbClr val="1F497D">
                  <a:lumMod val="20000"/>
                  <a:lumOff val="8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74" name="Freeform 179"/>
              <p:cNvSpPr>
                <a:spLocks/>
              </p:cNvSpPr>
              <p:nvPr/>
            </p:nvSpPr>
            <p:spPr bwMode="gray">
              <a:xfrm flipH="1">
                <a:off x="6228448" y="2385785"/>
                <a:ext cx="88208" cy="26518"/>
              </a:xfrm>
              <a:custGeom>
                <a:avLst/>
                <a:gdLst>
                  <a:gd name="T0" fmla="*/ 201 w 203"/>
                  <a:gd name="T1" fmla="*/ 22 h 61"/>
                  <a:gd name="T2" fmla="*/ 196 w 203"/>
                  <a:gd name="T3" fmla="*/ 15 h 61"/>
                  <a:gd name="T4" fmla="*/ 189 w 203"/>
                  <a:gd name="T5" fmla="*/ 15 h 61"/>
                  <a:gd name="T6" fmla="*/ 103 w 203"/>
                  <a:gd name="T7" fmla="*/ 0 h 61"/>
                  <a:gd name="T8" fmla="*/ 14 w 203"/>
                  <a:gd name="T9" fmla="*/ 15 h 61"/>
                  <a:gd name="T10" fmla="*/ 7 w 203"/>
                  <a:gd name="T11" fmla="*/ 15 h 61"/>
                  <a:gd name="T12" fmla="*/ 5 w 203"/>
                  <a:gd name="T13" fmla="*/ 22 h 61"/>
                  <a:gd name="T14" fmla="*/ 0 w 203"/>
                  <a:gd name="T15" fmla="*/ 32 h 61"/>
                  <a:gd name="T16" fmla="*/ 103 w 203"/>
                  <a:gd name="T17" fmla="*/ 61 h 61"/>
                  <a:gd name="T18" fmla="*/ 203 w 203"/>
                  <a:gd name="T19" fmla="*/ 32 h 61"/>
                  <a:gd name="T20" fmla="*/ 201 w 203"/>
                  <a:gd name="T21" fmla="*/ 22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3" h="61">
                    <a:moveTo>
                      <a:pt x="201" y="22"/>
                    </a:moveTo>
                    <a:cubicBezTo>
                      <a:pt x="196" y="15"/>
                      <a:pt x="196" y="15"/>
                      <a:pt x="196" y="15"/>
                    </a:cubicBezTo>
                    <a:cubicBezTo>
                      <a:pt x="189" y="15"/>
                      <a:pt x="189" y="15"/>
                      <a:pt x="189" y="15"/>
                    </a:cubicBezTo>
                    <a:cubicBezTo>
                      <a:pt x="171" y="5"/>
                      <a:pt x="140" y="0"/>
                      <a:pt x="103" y="0"/>
                    </a:cubicBezTo>
                    <a:cubicBezTo>
                      <a:pt x="66" y="0"/>
                      <a:pt x="32" y="5"/>
                      <a:pt x="14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2" y="24"/>
                      <a:pt x="0" y="29"/>
                      <a:pt x="0" y="32"/>
                    </a:cubicBezTo>
                    <a:cubicBezTo>
                      <a:pt x="0" y="46"/>
                      <a:pt x="46" y="61"/>
                      <a:pt x="103" y="61"/>
                    </a:cubicBezTo>
                    <a:cubicBezTo>
                      <a:pt x="157" y="61"/>
                      <a:pt x="203" y="46"/>
                      <a:pt x="203" y="32"/>
                    </a:cubicBezTo>
                    <a:cubicBezTo>
                      <a:pt x="203" y="29"/>
                      <a:pt x="201" y="24"/>
                      <a:pt x="201" y="22"/>
                    </a:cubicBezTo>
                    <a:close/>
                  </a:path>
                </a:pathLst>
              </a:custGeom>
              <a:solidFill>
                <a:srgbClr val="9BBB59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75" name="Oval 180"/>
              <p:cNvSpPr>
                <a:spLocks noChangeArrowheads="1"/>
              </p:cNvSpPr>
              <p:nvPr/>
            </p:nvSpPr>
            <p:spPr bwMode="gray">
              <a:xfrm flipH="1">
                <a:off x="6231946" y="2378787"/>
                <a:ext cx="81211" cy="25781"/>
              </a:xfrm>
              <a:prstGeom prst="ellipse">
                <a:avLst/>
              </a:prstGeom>
              <a:solidFill>
                <a:srgbClr val="1F497D">
                  <a:lumMod val="20000"/>
                  <a:lumOff val="8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76" name="Freeform 181"/>
              <p:cNvSpPr>
                <a:spLocks/>
              </p:cNvSpPr>
              <p:nvPr/>
            </p:nvSpPr>
            <p:spPr bwMode="gray">
              <a:xfrm flipH="1">
                <a:off x="6246679" y="2336616"/>
                <a:ext cx="50089" cy="61322"/>
              </a:xfrm>
              <a:custGeom>
                <a:avLst/>
                <a:gdLst>
                  <a:gd name="T0" fmla="*/ 0 w 115"/>
                  <a:gd name="T1" fmla="*/ 0 h 141"/>
                  <a:gd name="T2" fmla="*/ 0 w 115"/>
                  <a:gd name="T3" fmla="*/ 127 h 141"/>
                  <a:gd name="T4" fmla="*/ 59 w 115"/>
                  <a:gd name="T5" fmla="*/ 141 h 141"/>
                  <a:gd name="T6" fmla="*/ 115 w 115"/>
                  <a:gd name="T7" fmla="*/ 127 h 141"/>
                  <a:gd name="T8" fmla="*/ 115 w 115"/>
                  <a:gd name="T9" fmla="*/ 0 h 141"/>
                  <a:gd name="T10" fmla="*/ 0 w 115"/>
                  <a:gd name="T11" fmla="*/ 0 h 141"/>
                  <a:gd name="T12" fmla="*/ 0 w 115"/>
                  <a:gd name="T13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5" h="141">
                    <a:moveTo>
                      <a:pt x="0" y="0"/>
                    </a:moveTo>
                    <a:cubicBezTo>
                      <a:pt x="0" y="127"/>
                      <a:pt x="0" y="127"/>
                      <a:pt x="0" y="127"/>
                    </a:cubicBezTo>
                    <a:cubicBezTo>
                      <a:pt x="0" y="134"/>
                      <a:pt x="27" y="141"/>
                      <a:pt x="59" y="141"/>
                    </a:cubicBezTo>
                    <a:cubicBezTo>
                      <a:pt x="88" y="141"/>
                      <a:pt x="115" y="134"/>
                      <a:pt x="115" y="127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BBB59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77" name="Oval 182"/>
              <p:cNvSpPr>
                <a:spLocks noChangeArrowheads="1"/>
              </p:cNvSpPr>
              <p:nvPr/>
            </p:nvSpPr>
            <p:spPr bwMode="gray">
              <a:xfrm flipH="1">
                <a:off x="6246679" y="2330540"/>
                <a:ext cx="50089" cy="12154"/>
              </a:xfrm>
              <a:prstGeom prst="ellipse">
                <a:avLst/>
              </a:prstGeom>
              <a:solidFill>
                <a:srgbClr val="1F497D">
                  <a:lumMod val="20000"/>
                  <a:lumOff val="8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78" name="Freeform 183"/>
              <p:cNvSpPr>
                <a:spLocks/>
              </p:cNvSpPr>
              <p:nvPr/>
            </p:nvSpPr>
            <p:spPr bwMode="gray">
              <a:xfrm flipH="1">
                <a:off x="5527202" y="2478965"/>
                <a:ext cx="826468" cy="27255"/>
              </a:xfrm>
              <a:custGeom>
                <a:avLst/>
                <a:gdLst>
                  <a:gd name="T0" fmla="*/ 4479 w 4488"/>
                  <a:gd name="T1" fmla="*/ 148 h 148"/>
                  <a:gd name="T2" fmla="*/ 4488 w 4488"/>
                  <a:gd name="T3" fmla="*/ 0 h 148"/>
                  <a:gd name="T4" fmla="*/ 0 w 4488"/>
                  <a:gd name="T5" fmla="*/ 0 h 148"/>
                  <a:gd name="T6" fmla="*/ 9 w 4488"/>
                  <a:gd name="T7" fmla="*/ 148 h 148"/>
                  <a:gd name="T8" fmla="*/ 4479 w 4488"/>
                  <a:gd name="T9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88" h="148">
                    <a:moveTo>
                      <a:pt x="4479" y="148"/>
                    </a:moveTo>
                    <a:lnTo>
                      <a:pt x="4488" y="0"/>
                    </a:lnTo>
                    <a:lnTo>
                      <a:pt x="0" y="0"/>
                    </a:lnTo>
                    <a:lnTo>
                      <a:pt x="9" y="148"/>
                    </a:lnTo>
                    <a:lnTo>
                      <a:pt x="4479" y="148"/>
                    </a:lnTo>
                    <a:close/>
                  </a:path>
                </a:pathLst>
              </a:custGeom>
              <a:solidFill>
                <a:srgbClr val="8064A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79" name="Freeform 186"/>
              <p:cNvSpPr>
                <a:spLocks/>
              </p:cNvSpPr>
              <p:nvPr/>
            </p:nvSpPr>
            <p:spPr bwMode="gray">
              <a:xfrm flipH="1">
                <a:off x="5696436" y="2364055"/>
                <a:ext cx="488920" cy="52667"/>
              </a:xfrm>
              <a:custGeom>
                <a:avLst/>
                <a:gdLst>
                  <a:gd name="T0" fmla="*/ 0 w 2655"/>
                  <a:gd name="T1" fmla="*/ 0 h 286"/>
                  <a:gd name="T2" fmla="*/ 2655 w 2655"/>
                  <a:gd name="T3" fmla="*/ 0 h 286"/>
                  <a:gd name="T4" fmla="*/ 2655 w 2655"/>
                  <a:gd name="T5" fmla="*/ 286 h 286"/>
                  <a:gd name="T6" fmla="*/ 0 w 2655"/>
                  <a:gd name="T7" fmla="*/ 286 h 286"/>
                  <a:gd name="T8" fmla="*/ 0 w 2655"/>
                  <a:gd name="T9" fmla="*/ 0 h 286"/>
                  <a:gd name="T10" fmla="*/ 0 w 2655"/>
                  <a:gd name="T11" fmla="*/ 0 h 286"/>
                  <a:gd name="T12" fmla="*/ 0 w 2655"/>
                  <a:gd name="T13" fmla="*/ 0 h 286"/>
                  <a:gd name="T14" fmla="*/ 0 w 2655"/>
                  <a:gd name="T15" fmla="*/ 0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55" h="286">
                    <a:moveTo>
                      <a:pt x="0" y="0"/>
                    </a:moveTo>
                    <a:lnTo>
                      <a:pt x="2655" y="0"/>
                    </a:lnTo>
                    <a:lnTo>
                      <a:pt x="2655" y="286"/>
                    </a:lnTo>
                    <a:lnTo>
                      <a:pt x="0" y="28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B59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80" name="Freeform 187"/>
              <p:cNvSpPr>
                <a:spLocks/>
              </p:cNvSpPr>
              <p:nvPr/>
            </p:nvSpPr>
            <p:spPr bwMode="gray">
              <a:xfrm flipH="1">
                <a:off x="5696436" y="2307889"/>
                <a:ext cx="488920" cy="56166"/>
              </a:xfrm>
              <a:custGeom>
                <a:avLst/>
                <a:gdLst>
                  <a:gd name="T0" fmla="*/ 2655 w 2655"/>
                  <a:gd name="T1" fmla="*/ 305 h 305"/>
                  <a:gd name="T2" fmla="*/ 0 w 2655"/>
                  <a:gd name="T3" fmla="*/ 305 h 305"/>
                  <a:gd name="T4" fmla="*/ 69 w 2655"/>
                  <a:gd name="T5" fmla="*/ 0 h 305"/>
                  <a:gd name="T6" fmla="*/ 2592 w 2655"/>
                  <a:gd name="T7" fmla="*/ 0 h 305"/>
                  <a:gd name="T8" fmla="*/ 2655 w 2655"/>
                  <a:gd name="T9" fmla="*/ 305 h 305"/>
                  <a:gd name="T10" fmla="*/ 2655 w 2655"/>
                  <a:gd name="T11" fmla="*/ 305 h 305"/>
                  <a:gd name="T12" fmla="*/ 2655 w 2655"/>
                  <a:gd name="T13" fmla="*/ 305 h 305"/>
                  <a:gd name="T14" fmla="*/ 2655 w 2655"/>
                  <a:gd name="T15" fmla="*/ 305 h 305"/>
                  <a:gd name="T16" fmla="*/ 2655 w 2655"/>
                  <a:gd name="T17" fmla="*/ 305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55" h="305">
                    <a:moveTo>
                      <a:pt x="2655" y="305"/>
                    </a:moveTo>
                    <a:lnTo>
                      <a:pt x="0" y="305"/>
                    </a:lnTo>
                    <a:lnTo>
                      <a:pt x="69" y="0"/>
                    </a:lnTo>
                    <a:lnTo>
                      <a:pt x="2592" y="0"/>
                    </a:lnTo>
                    <a:lnTo>
                      <a:pt x="2655" y="305"/>
                    </a:lnTo>
                    <a:lnTo>
                      <a:pt x="2655" y="305"/>
                    </a:lnTo>
                    <a:lnTo>
                      <a:pt x="2655" y="305"/>
                    </a:lnTo>
                    <a:lnTo>
                      <a:pt x="2655" y="305"/>
                    </a:lnTo>
                    <a:lnTo>
                      <a:pt x="2655" y="305"/>
                    </a:lnTo>
                    <a:close/>
                  </a:path>
                </a:pathLst>
              </a:custGeom>
              <a:solidFill>
                <a:srgbClr val="1F497D">
                  <a:lumMod val="20000"/>
                  <a:lumOff val="8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81" name="Freeform 188"/>
              <p:cNvSpPr>
                <a:spLocks/>
              </p:cNvSpPr>
              <p:nvPr/>
            </p:nvSpPr>
            <p:spPr bwMode="gray">
              <a:xfrm flipH="1">
                <a:off x="5565874" y="2385785"/>
                <a:ext cx="86551" cy="26518"/>
              </a:xfrm>
              <a:custGeom>
                <a:avLst/>
                <a:gdLst>
                  <a:gd name="T0" fmla="*/ 197 w 199"/>
                  <a:gd name="T1" fmla="*/ 22 h 61"/>
                  <a:gd name="T2" fmla="*/ 192 w 199"/>
                  <a:gd name="T3" fmla="*/ 15 h 61"/>
                  <a:gd name="T4" fmla="*/ 185 w 199"/>
                  <a:gd name="T5" fmla="*/ 15 h 61"/>
                  <a:gd name="T6" fmla="*/ 99 w 199"/>
                  <a:gd name="T7" fmla="*/ 0 h 61"/>
                  <a:gd name="T8" fmla="*/ 14 w 199"/>
                  <a:gd name="T9" fmla="*/ 15 h 61"/>
                  <a:gd name="T10" fmla="*/ 4 w 199"/>
                  <a:gd name="T11" fmla="*/ 15 h 61"/>
                  <a:gd name="T12" fmla="*/ 2 w 199"/>
                  <a:gd name="T13" fmla="*/ 22 h 61"/>
                  <a:gd name="T14" fmla="*/ 0 w 199"/>
                  <a:gd name="T15" fmla="*/ 32 h 61"/>
                  <a:gd name="T16" fmla="*/ 99 w 199"/>
                  <a:gd name="T17" fmla="*/ 61 h 61"/>
                  <a:gd name="T18" fmla="*/ 199 w 199"/>
                  <a:gd name="T19" fmla="*/ 32 h 61"/>
                  <a:gd name="T20" fmla="*/ 197 w 199"/>
                  <a:gd name="T21" fmla="*/ 22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9" h="61">
                    <a:moveTo>
                      <a:pt x="197" y="22"/>
                    </a:moveTo>
                    <a:cubicBezTo>
                      <a:pt x="192" y="15"/>
                      <a:pt x="192" y="15"/>
                      <a:pt x="192" y="15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68" y="5"/>
                      <a:pt x="136" y="0"/>
                      <a:pt x="99" y="0"/>
                    </a:cubicBezTo>
                    <a:cubicBezTo>
                      <a:pt x="63" y="0"/>
                      <a:pt x="31" y="5"/>
                      <a:pt x="1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0" y="24"/>
                      <a:pt x="0" y="29"/>
                      <a:pt x="0" y="32"/>
                    </a:cubicBezTo>
                    <a:cubicBezTo>
                      <a:pt x="0" y="46"/>
                      <a:pt x="43" y="61"/>
                      <a:pt x="99" y="61"/>
                    </a:cubicBezTo>
                    <a:cubicBezTo>
                      <a:pt x="155" y="61"/>
                      <a:pt x="199" y="46"/>
                      <a:pt x="199" y="32"/>
                    </a:cubicBezTo>
                    <a:cubicBezTo>
                      <a:pt x="199" y="29"/>
                      <a:pt x="199" y="24"/>
                      <a:pt x="197" y="22"/>
                    </a:cubicBezTo>
                    <a:close/>
                  </a:path>
                </a:pathLst>
              </a:custGeom>
              <a:solidFill>
                <a:srgbClr val="9BBB59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82" name="Oval 189"/>
              <p:cNvSpPr>
                <a:spLocks noChangeArrowheads="1"/>
              </p:cNvSpPr>
              <p:nvPr/>
            </p:nvSpPr>
            <p:spPr bwMode="gray">
              <a:xfrm flipH="1">
                <a:off x="5567531" y="2378787"/>
                <a:ext cx="83236" cy="25781"/>
              </a:xfrm>
              <a:prstGeom prst="ellipse">
                <a:avLst/>
              </a:prstGeom>
              <a:solidFill>
                <a:srgbClr val="1F497D">
                  <a:lumMod val="20000"/>
                  <a:lumOff val="8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83" name="Freeform 190"/>
              <p:cNvSpPr>
                <a:spLocks/>
              </p:cNvSpPr>
              <p:nvPr/>
            </p:nvSpPr>
            <p:spPr bwMode="gray">
              <a:xfrm flipH="1">
                <a:off x="5583368" y="2336616"/>
                <a:ext cx="48984" cy="61322"/>
              </a:xfrm>
              <a:custGeom>
                <a:avLst/>
                <a:gdLst>
                  <a:gd name="T0" fmla="*/ 0 w 113"/>
                  <a:gd name="T1" fmla="*/ 0 h 141"/>
                  <a:gd name="T2" fmla="*/ 0 w 113"/>
                  <a:gd name="T3" fmla="*/ 127 h 141"/>
                  <a:gd name="T4" fmla="*/ 56 w 113"/>
                  <a:gd name="T5" fmla="*/ 141 h 141"/>
                  <a:gd name="T6" fmla="*/ 113 w 113"/>
                  <a:gd name="T7" fmla="*/ 127 h 141"/>
                  <a:gd name="T8" fmla="*/ 113 w 113"/>
                  <a:gd name="T9" fmla="*/ 0 h 141"/>
                  <a:gd name="T10" fmla="*/ 0 w 113"/>
                  <a:gd name="T11" fmla="*/ 0 h 141"/>
                  <a:gd name="T12" fmla="*/ 0 w 113"/>
                  <a:gd name="T13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3" h="141">
                    <a:moveTo>
                      <a:pt x="0" y="0"/>
                    </a:moveTo>
                    <a:cubicBezTo>
                      <a:pt x="0" y="127"/>
                      <a:pt x="0" y="127"/>
                      <a:pt x="0" y="127"/>
                    </a:cubicBezTo>
                    <a:cubicBezTo>
                      <a:pt x="0" y="134"/>
                      <a:pt x="25" y="141"/>
                      <a:pt x="56" y="141"/>
                    </a:cubicBezTo>
                    <a:cubicBezTo>
                      <a:pt x="88" y="141"/>
                      <a:pt x="113" y="134"/>
                      <a:pt x="113" y="127"/>
                    </a:cubicBezTo>
                    <a:cubicBezTo>
                      <a:pt x="113" y="0"/>
                      <a:pt x="113" y="0"/>
                      <a:pt x="11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BBB59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84" name="Oval 193"/>
              <p:cNvSpPr>
                <a:spLocks noChangeArrowheads="1"/>
              </p:cNvSpPr>
              <p:nvPr/>
            </p:nvSpPr>
            <p:spPr bwMode="gray">
              <a:xfrm flipH="1">
                <a:off x="5583368" y="2330540"/>
                <a:ext cx="48984" cy="12154"/>
              </a:xfrm>
              <a:prstGeom prst="ellipse">
                <a:avLst/>
              </a:prstGeom>
              <a:solidFill>
                <a:srgbClr val="1F497D">
                  <a:lumMod val="20000"/>
                  <a:lumOff val="8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85" name="Rectangle 195"/>
              <p:cNvSpPr>
                <a:spLocks noChangeArrowheads="1"/>
              </p:cNvSpPr>
              <p:nvPr/>
            </p:nvSpPr>
            <p:spPr bwMode="gray">
              <a:xfrm flipH="1">
                <a:off x="5622408" y="2632547"/>
                <a:ext cx="145663" cy="35541"/>
              </a:xfrm>
              <a:prstGeom prst="rect">
                <a:avLst/>
              </a:prstGeom>
              <a:solidFill>
                <a:srgbClr val="1F497D">
                  <a:lumMod val="20000"/>
                  <a:lumOff val="8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86" name="Freeform 194"/>
              <p:cNvSpPr>
                <a:spLocks/>
              </p:cNvSpPr>
              <p:nvPr/>
            </p:nvSpPr>
            <p:spPr bwMode="gray">
              <a:xfrm flipH="1">
                <a:off x="6112617" y="2585404"/>
                <a:ext cx="145847" cy="129642"/>
              </a:xfrm>
              <a:custGeom>
                <a:avLst/>
                <a:gdLst>
                  <a:gd name="T0" fmla="*/ 792 w 792"/>
                  <a:gd name="T1" fmla="*/ 256 h 704"/>
                  <a:gd name="T2" fmla="*/ 506 w 792"/>
                  <a:gd name="T3" fmla="*/ 256 h 704"/>
                  <a:gd name="T4" fmla="*/ 506 w 792"/>
                  <a:gd name="T5" fmla="*/ 0 h 704"/>
                  <a:gd name="T6" fmla="*/ 286 w 792"/>
                  <a:gd name="T7" fmla="*/ 0 h 704"/>
                  <a:gd name="T8" fmla="*/ 286 w 792"/>
                  <a:gd name="T9" fmla="*/ 256 h 704"/>
                  <a:gd name="T10" fmla="*/ 0 w 792"/>
                  <a:gd name="T11" fmla="*/ 256 h 704"/>
                  <a:gd name="T12" fmla="*/ 0 w 792"/>
                  <a:gd name="T13" fmla="*/ 449 h 704"/>
                  <a:gd name="T14" fmla="*/ 286 w 792"/>
                  <a:gd name="T15" fmla="*/ 449 h 704"/>
                  <a:gd name="T16" fmla="*/ 286 w 792"/>
                  <a:gd name="T17" fmla="*/ 704 h 704"/>
                  <a:gd name="T18" fmla="*/ 506 w 792"/>
                  <a:gd name="T19" fmla="*/ 704 h 704"/>
                  <a:gd name="T20" fmla="*/ 506 w 792"/>
                  <a:gd name="T21" fmla="*/ 449 h 704"/>
                  <a:gd name="T22" fmla="*/ 792 w 792"/>
                  <a:gd name="T23" fmla="*/ 449 h 704"/>
                  <a:gd name="T24" fmla="*/ 792 w 792"/>
                  <a:gd name="T25" fmla="*/ 256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92" h="704">
                    <a:moveTo>
                      <a:pt x="792" y="256"/>
                    </a:moveTo>
                    <a:lnTo>
                      <a:pt x="506" y="256"/>
                    </a:lnTo>
                    <a:lnTo>
                      <a:pt x="506" y="0"/>
                    </a:lnTo>
                    <a:lnTo>
                      <a:pt x="286" y="0"/>
                    </a:lnTo>
                    <a:lnTo>
                      <a:pt x="286" y="256"/>
                    </a:lnTo>
                    <a:lnTo>
                      <a:pt x="0" y="256"/>
                    </a:lnTo>
                    <a:lnTo>
                      <a:pt x="0" y="449"/>
                    </a:lnTo>
                    <a:lnTo>
                      <a:pt x="286" y="449"/>
                    </a:lnTo>
                    <a:lnTo>
                      <a:pt x="286" y="704"/>
                    </a:lnTo>
                    <a:lnTo>
                      <a:pt x="506" y="704"/>
                    </a:lnTo>
                    <a:lnTo>
                      <a:pt x="506" y="449"/>
                    </a:lnTo>
                    <a:lnTo>
                      <a:pt x="792" y="449"/>
                    </a:lnTo>
                    <a:lnTo>
                      <a:pt x="792" y="256"/>
                    </a:lnTo>
                    <a:close/>
                  </a:path>
                </a:pathLst>
              </a:custGeom>
              <a:solidFill>
                <a:srgbClr val="1F497D">
                  <a:lumMod val="20000"/>
                  <a:lumOff val="8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pic>
          <p:nvPicPr>
            <p:cNvPr id="66" name="Picture 10" descr="C:\Users\Rxbrugge\AppData\Local\Microsoft\Windows\INetCache\IE\N58XAT1A\emoticon-1610573_960_720[1]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8218" y="5684543"/>
              <a:ext cx="467544" cy="311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7" name="Tekstvak 86"/>
          <p:cNvSpPr txBox="1"/>
          <p:nvPr/>
        </p:nvSpPr>
        <p:spPr>
          <a:xfrm>
            <a:off x="1390660" y="1720656"/>
            <a:ext cx="5709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 </a:t>
            </a:r>
            <a:r>
              <a:rPr lang="en-US" sz="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à</a:t>
            </a:r>
            <a:r>
              <a:rPr lang="en-US" sz="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5 </a:t>
            </a:r>
            <a:r>
              <a:rPr lang="en-US" sz="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jaar</a:t>
            </a:r>
            <a:endParaRPr lang="en-US" sz="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8" name="Tekstvak 87"/>
          <p:cNvSpPr txBox="1"/>
          <p:nvPr/>
        </p:nvSpPr>
        <p:spPr>
          <a:xfrm>
            <a:off x="4259047" y="1608135"/>
            <a:ext cx="13628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sz="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7 à 8,5 </a:t>
            </a:r>
            <a:r>
              <a:rPr lang="en-US" sz="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jaar</a:t>
            </a:r>
            <a:r>
              <a:rPr lang="en-US" sz="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15 </a:t>
            </a:r>
            <a:r>
              <a:rPr lang="en-US" sz="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jr.</a:t>
            </a:r>
            <a:r>
              <a:rPr lang="en-US" sz="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UPS = 1 </a:t>
            </a:r>
            <a:r>
              <a:rPr lang="en-US" sz="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batterij</a:t>
            </a:r>
            <a:r>
              <a:rPr lang="en-US" sz="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wissel</a:t>
            </a:r>
            <a:endParaRPr lang="en-US" sz="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9" name="Tekstvak 88"/>
          <p:cNvSpPr txBox="1"/>
          <p:nvPr/>
        </p:nvSpPr>
        <p:spPr>
          <a:xfrm>
            <a:off x="7785129" y="1732137"/>
            <a:ext cx="10310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9  à 15 </a:t>
            </a:r>
            <a:r>
              <a:rPr lang="en-US" sz="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jaar</a:t>
            </a:r>
            <a:r>
              <a:rPr lang="en-US" sz="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mogelijk</a:t>
            </a:r>
            <a:endParaRPr lang="en-US" sz="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0" name="PIJL-RECHTS 89"/>
          <p:cNvSpPr/>
          <p:nvPr/>
        </p:nvSpPr>
        <p:spPr>
          <a:xfrm>
            <a:off x="5794011" y="2168393"/>
            <a:ext cx="1620000" cy="270000"/>
          </a:xfrm>
          <a:prstGeom prst="rightArrow">
            <a:avLst/>
          </a:prstGeom>
          <a:solidFill>
            <a:srgbClr val="00B05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" name="Tekstvak 90"/>
          <p:cNvSpPr txBox="1"/>
          <p:nvPr/>
        </p:nvSpPr>
        <p:spPr>
          <a:xfrm>
            <a:off x="382461" y="2157525"/>
            <a:ext cx="6928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10 </a:t>
            </a:r>
            <a:r>
              <a:rPr lang="en-US" sz="12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jaar</a:t>
            </a: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?</a:t>
            </a:r>
            <a:endParaRPr lang="en-US" sz="1200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382461" y="411510"/>
            <a:ext cx="7989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accent1">
                    <a:lumMod val="75000"/>
                  </a:schemeClr>
                </a:solidFill>
              </a:rPr>
              <a:t>Stap 1 	Basis vereisten voor optimalisering</a:t>
            </a:r>
            <a:endParaRPr lang="nl-B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2" name="Tekstvak 91"/>
          <p:cNvSpPr txBox="1"/>
          <p:nvPr/>
        </p:nvSpPr>
        <p:spPr>
          <a:xfrm>
            <a:off x="2890081" y="2552421"/>
            <a:ext cx="41008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Geen specificatie = geen vereiste restcapaciteit bij einde levensduur </a:t>
            </a:r>
            <a:endParaRPr lang="nl-BE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7" name="Vermenigvuldigen 96"/>
          <p:cNvSpPr/>
          <p:nvPr/>
        </p:nvSpPr>
        <p:spPr>
          <a:xfrm>
            <a:off x="945302" y="1731678"/>
            <a:ext cx="1584176" cy="1107056"/>
          </a:xfrm>
          <a:prstGeom prst="mathMultiply">
            <a:avLst/>
          </a:prstGeom>
          <a:solidFill>
            <a:srgbClr val="FF0000">
              <a:alpha val="6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91" y="3372314"/>
            <a:ext cx="1255067" cy="971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556" y="3117187"/>
            <a:ext cx="1219844" cy="1806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Tekstvak 92"/>
          <p:cNvSpPr txBox="1"/>
          <p:nvPr/>
        </p:nvSpPr>
        <p:spPr>
          <a:xfrm>
            <a:off x="1909591" y="3066466"/>
            <a:ext cx="16662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dirty="0" smtClean="0">
                <a:solidFill>
                  <a:schemeClr val="accent1">
                    <a:lumMod val="75000"/>
                  </a:schemeClr>
                </a:solidFill>
              </a:rPr>
              <a:t>Eurobat categorieën</a:t>
            </a:r>
            <a:endParaRPr lang="nl-BE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5" name="Tekstvak 94"/>
          <p:cNvSpPr txBox="1"/>
          <p:nvPr/>
        </p:nvSpPr>
        <p:spPr>
          <a:xfrm>
            <a:off x="1676155" y="3435846"/>
            <a:ext cx="271759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3-5 years 	Standard Commercial</a:t>
            </a:r>
          </a:p>
          <a:p>
            <a:r>
              <a:rPr lang="en-US" sz="1400" dirty="0" smtClean="0"/>
              <a:t>6-9 years 	General Purpose</a:t>
            </a:r>
          </a:p>
          <a:p>
            <a:r>
              <a:rPr lang="en-US" sz="1400" dirty="0" smtClean="0"/>
              <a:t>10-12 years	Long Life</a:t>
            </a:r>
          </a:p>
          <a:p>
            <a:r>
              <a:rPr lang="en-US" sz="1400" dirty="0" smtClean="0"/>
              <a:t>&gt;12 years	Very Long Life	</a:t>
            </a:r>
            <a:endParaRPr lang="en-US" sz="1400" dirty="0"/>
          </a:p>
        </p:txBody>
      </p:sp>
      <p:sp>
        <p:nvSpPr>
          <p:cNvPr id="96" name="Tekstvak 95"/>
          <p:cNvSpPr txBox="1"/>
          <p:nvPr/>
        </p:nvSpPr>
        <p:spPr>
          <a:xfrm>
            <a:off x="4676916" y="3075806"/>
            <a:ext cx="247292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1400" dirty="0" smtClean="0">
                <a:solidFill>
                  <a:schemeClr val="accent1">
                    <a:lumMod val="75000"/>
                  </a:schemeClr>
                </a:solidFill>
              </a:rPr>
              <a:t>Eurobat bepaalt</a:t>
            </a:r>
            <a:r>
              <a:rPr lang="nl-BE" sz="1400" dirty="0" smtClean="0"/>
              <a:t/>
            </a:r>
            <a:br>
              <a:rPr lang="nl-BE" sz="1400" dirty="0" smtClean="0"/>
            </a:br>
            <a:r>
              <a:rPr lang="nl-BE" sz="1400" dirty="0" smtClean="0"/>
              <a:t>Einde levensduur (E.O.L.)</a:t>
            </a:r>
            <a:br>
              <a:rPr lang="nl-BE" sz="1400" dirty="0" smtClean="0"/>
            </a:br>
            <a:r>
              <a:rPr lang="nl-BE" sz="1400" dirty="0" smtClean="0"/>
              <a:t>=</a:t>
            </a:r>
            <a:br>
              <a:rPr lang="nl-BE" sz="1400" dirty="0" smtClean="0"/>
            </a:br>
            <a:r>
              <a:rPr lang="nl-BE" sz="1400" dirty="0" smtClean="0"/>
              <a:t>80% v.d. initiële capaciteit</a:t>
            </a:r>
          </a:p>
          <a:p>
            <a:pPr algn="ctr"/>
            <a:r>
              <a:rPr lang="nl-BE" sz="1400" dirty="0" smtClean="0"/>
              <a:t>=</a:t>
            </a:r>
          </a:p>
          <a:p>
            <a:pPr algn="ctr"/>
            <a:r>
              <a:rPr lang="nl-BE" sz="1400" dirty="0" smtClean="0"/>
              <a:t>125% factor (op power) vereist </a:t>
            </a:r>
            <a:endParaRPr lang="nl-BE" sz="1400" dirty="0"/>
          </a:p>
        </p:txBody>
      </p:sp>
      <p:sp>
        <p:nvSpPr>
          <p:cNvPr id="98" name="Tekstvak 97"/>
          <p:cNvSpPr txBox="1"/>
          <p:nvPr/>
        </p:nvSpPr>
        <p:spPr>
          <a:xfrm rot="19494894">
            <a:off x="1311999" y="2165351"/>
            <a:ext cx="89319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900" dirty="0" smtClean="0">
                <a:solidFill>
                  <a:schemeClr val="bg1"/>
                </a:solidFill>
              </a:rPr>
              <a:t>T° vaak  excuus</a:t>
            </a:r>
            <a:endParaRPr lang="nl-BE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60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3" grpId="0" animBg="1"/>
      <p:bldP spid="87" grpId="0"/>
      <p:bldP spid="88" grpId="0"/>
      <p:bldP spid="89" grpId="0"/>
      <p:bldP spid="90" grpId="0" animBg="1"/>
      <p:bldP spid="91" grpId="0"/>
      <p:bldP spid="16" grpId="0"/>
      <p:bldP spid="92" grpId="0"/>
      <p:bldP spid="97" grpId="0" animBg="1"/>
      <p:bldP spid="93" grpId="0"/>
      <p:bldP spid="95" grpId="0"/>
      <p:bldP spid="96" grpId="0"/>
      <p:bldP spid="9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3" descr="Image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73615"/>
            <a:ext cx="3072210" cy="315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26450" cy="288032"/>
          </a:xfrm>
        </p:spPr>
        <p:txBody>
          <a:bodyPr>
            <a:noAutofit/>
          </a:bodyPr>
          <a:lstStyle/>
          <a:p>
            <a:pPr algn="l"/>
            <a:r>
              <a:rPr lang="nl-BE" sz="2000" dirty="0" smtClean="0">
                <a:latin typeface="+mn-lt"/>
                <a:cs typeface="Arial" panose="020B0604020202020204" pitchFamily="34" charset="0"/>
              </a:rPr>
              <a:t>Accu dimensionering en koeling – hogere temperaturen</a:t>
            </a:r>
            <a:endParaRPr lang="nl-BE" sz="20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382461" y="411510"/>
            <a:ext cx="7989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accent1">
                    <a:lumMod val="75000"/>
                  </a:schemeClr>
                </a:solidFill>
              </a:rPr>
              <a:t>Temperatuur compensatie op laadspanning &amp; impact levensduur</a:t>
            </a:r>
            <a:endParaRPr lang="nl-B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5580112" y="11315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BE" dirty="0"/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598222" y="2024933"/>
            <a:ext cx="70718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nl-BE" sz="1200" dirty="0" smtClean="0"/>
              <a:t>2.29V</a:t>
            </a:r>
            <a:endParaRPr lang="nl-BE" sz="1200" dirty="0"/>
          </a:p>
          <a:p>
            <a:pPr algn="r" eaLnBrk="0" hangingPunct="0">
              <a:spcBef>
                <a:spcPct val="50000"/>
              </a:spcBef>
            </a:pPr>
            <a:r>
              <a:rPr lang="nl-BE" sz="1200" u="sng" dirty="0"/>
              <a:t>- </a:t>
            </a:r>
            <a:r>
              <a:rPr lang="nl-BE" sz="1200" u="sng" dirty="0" smtClean="0"/>
              <a:t>0.05V</a:t>
            </a:r>
            <a:endParaRPr lang="nl-BE" sz="1200" u="sng" dirty="0"/>
          </a:p>
          <a:p>
            <a:pPr algn="r" eaLnBrk="0" hangingPunct="0">
              <a:spcBef>
                <a:spcPct val="50000"/>
              </a:spcBef>
            </a:pPr>
            <a:r>
              <a:rPr lang="nl-BE" sz="1200" dirty="0" smtClean="0"/>
              <a:t>2.24V</a:t>
            </a:r>
            <a:endParaRPr lang="nl-BE" sz="1200" dirty="0"/>
          </a:p>
        </p:txBody>
      </p:sp>
      <p:sp>
        <p:nvSpPr>
          <p:cNvPr id="25" name="Line 9"/>
          <p:cNvSpPr>
            <a:spLocks noChangeShapeType="1"/>
          </p:cNvSpPr>
          <p:nvPr/>
        </p:nvSpPr>
        <p:spPr bwMode="auto">
          <a:xfrm>
            <a:off x="1305411" y="2443251"/>
            <a:ext cx="962334" cy="476420"/>
          </a:xfrm>
          <a:prstGeom prst="line">
            <a:avLst/>
          </a:prstGeom>
          <a:noFill/>
          <a:ln w="12700" cap="sq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nl-BE" sz="1200" dirty="0"/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2778576" y="1845159"/>
            <a:ext cx="1769289" cy="438559"/>
          </a:xfrm>
          <a:prstGeom prst="line">
            <a:avLst/>
          </a:prstGeom>
          <a:noFill/>
          <a:ln w="12700" cap="sq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9" tIns="45715" rIns="91429" bIns="45715">
            <a:spAutoFit/>
          </a:bodyPr>
          <a:lstStyle/>
          <a:p>
            <a:endParaRPr lang="nl-BE" dirty="0"/>
          </a:p>
        </p:txBody>
      </p:sp>
      <p:sp>
        <p:nvSpPr>
          <p:cNvPr id="27" name="Text Box 11"/>
          <p:cNvSpPr txBox="1">
            <a:spLocks noChangeArrowheads="1"/>
          </p:cNvSpPr>
          <p:nvPr/>
        </p:nvSpPr>
        <p:spPr bwMode="auto">
          <a:xfrm>
            <a:off x="354573" y="3075806"/>
            <a:ext cx="1193091" cy="938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1429" tIns="45715" rIns="91429" bIns="45715">
            <a:spAutoFit/>
          </a:bodyPr>
          <a:lstStyle/>
          <a:p>
            <a:pPr algn="ctr" eaLnBrk="0" hangingPunct="0"/>
            <a:r>
              <a:rPr lang="nl-BE" sz="1100" dirty="0" smtClean="0">
                <a:solidFill>
                  <a:schemeClr val="accent1">
                    <a:lumMod val="75000"/>
                  </a:schemeClr>
                </a:solidFill>
              </a:rPr>
              <a:t>0,05 Vpc onderlading</a:t>
            </a:r>
          </a:p>
          <a:p>
            <a:pPr algn="ctr" eaLnBrk="0" hangingPunct="0"/>
            <a:r>
              <a:rPr lang="nl-BE" sz="1100" dirty="0" smtClean="0">
                <a:solidFill>
                  <a:schemeClr val="accent1">
                    <a:lumMod val="75000"/>
                  </a:schemeClr>
                </a:solidFill>
              </a:rPr>
              <a:t>reduceert de levensduur</a:t>
            </a:r>
          </a:p>
          <a:p>
            <a:pPr algn="ctr" eaLnBrk="0" hangingPunct="0"/>
            <a:r>
              <a:rPr lang="nl-BE" sz="1100" dirty="0" smtClean="0">
                <a:solidFill>
                  <a:schemeClr val="accent1">
                    <a:lumMod val="75000"/>
                  </a:schemeClr>
                </a:solidFill>
              </a:rPr>
              <a:t>met 40%</a:t>
            </a:r>
            <a:endParaRPr lang="nl-BE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" name="Text Box 12"/>
          <p:cNvSpPr txBox="1">
            <a:spLocks noChangeArrowheads="1"/>
          </p:cNvSpPr>
          <p:nvPr/>
        </p:nvSpPr>
        <p:spPr bwMode="auto">
          <a:xfrm>
            <a:off x="4623667" y="3086289"/>
            <a:ext cx="1048810" cy="938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1429" tIns="45715" rIns="91429" bIns="45715">
            <a:spAutoFit/>
          </a:bodyPr>
          <a:lstStyle/>
          <a:p>
            <a:pPr algn="ctr" eaLnBrk="0" hangingPunct="0"/>
            <a:r>
              <a:rPr lang="nl-BE" sz="1100" dirty="0" smtClean="0">
                <a:solidFill>
                  <a:schemeClr val="accent1">
                    <a:lumMod val="75000"/>
                  </a:schemeClr>
                </a:solidFill>
              </a:rPr>
              <a:t>0,05 Vpc overlading</a:t>
            </a:r>
          </a:p>
          <a:p>
            <a:pPr algn="ctr" eaLnBrk="0" hangingPunct="0"/>
            <a:r>
              <a:rPr lang="nl-BE" sz="1100" dirty="0" smtClean="0">
                <a:solidFill>
                  <a:schemeClr val="accent1">
                    <a:lumMod val="75000"/>
                  </a:schemeClr>
                </a:solidFill>
              </a:rPr>
              <a:t> reduceert de levensduur</a:t>
            </a:r>
            <a:br>
              <a:rPr lang="nl-BE" sz="11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nl-BE" sz="1100" dirty="0" smtClean="0">
                <a:solidFill>
                  <a:schemeClr val="accent1">
                    <a:lumMod val="75000"/>
                  </a:schemeClr>
                </a:solidFill>
              </a:rPr>
              <a:t>met 20%</a:t>
            </a:r>
            <a:endParaRPr lang="nl-BE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418407" y="799444"/>
            <a:ext cx="64338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 smtClean="0">
                <a:solidFill>
                  <a:schemeClr val="accent1">
                    <a:lumMod val="75000"/>
                  </a:schemeClr>
                </a:solidFill>
              </a:rPr>
              <a:t>Vereiste : laadspanning aan batterij klem telt, niet wat de UPS display weergeeft als laadspanning. </a:t>
            </a:r>
            <a:br>
              <a:rPr lang="nl-BE" sz="12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nl-BE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4794476" y="2024933"/>
            <a:ext cx="70718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nl-BE" sz="1200" dirty="0" smtClean="0"/>
              <a:t>2.29V</a:t>
            </a:r>
            <a:endParaRPr lang="nl-BE" sz="1200" dirty="0"/>
          </a:p>
          <a:p>
            <a:pPr algn="r" eaLnBrk="0" hangingPunct="0">
              <a:spcBef>
                <a:spcPct val="50000"/>
              </a:spcBef>
            </a:pPr>
            <a:r>
              <a:rPr lang="nl-BE" sz="1200" u="sng" dirty="0"/>
              <a:t>+</a:t>
            </a:r>
            <a:r>
              <a:rPr lang="nl-BE" sz="1200" u="sng" dirty="0" smtClean="0"/>
              <a:t> 0.05V</a:t>
            </a:r>
            <a:endParaRPr lang="nl-BE" sz="1200" u="sng" dirty="0"/>
          </a:p>
          <a:p>
            <a:pPr algn="r" eaLnBrk="0" hangingPunct="0">
              <a:spcBef>
                <a:spcPct val="50000"/>
              </a:spcBef>
            </a:pPr>
            <a:r>
              <a:rPr lang="nl-BE" sz="1200" dirty="0" smtClean="0"/>
              <a:t>2.34V</a:t>
            </a:r>
            <a:endParaRPr lang="nl-BE" sz="1200" dirty="0"/>
          </a:p>
        </p:txBody>
      </p:sp>
      <p:sp>
        <p:nvSpPr>
          <p:cNvPr id="4" name="Tekstvak 3"/>
          <p:cNvSpPr txBox="1"/>
          <p:nvPr/>
        </p:nvSpPr>
        <p:spPr>
          <a:xfrm>
            <a:off x="1475656" y="4155416"/>
            <a:ext cx="1302921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Vpc = Volt per cell</a:t>
            </a:r>
            <a:endParaRPr lang="en-US" sz="1200" dirty="0"/>
          </a:p>
        </p:txBody>
      </p:sp>
      <p:sp>
        <p:nvSpPr>
          <p:cNvPr id="32" name="Line 10"/>
          <p:cNvSpPr>
            <a:spLocks noChangeShapeType="1"/>
          </p:cNvSpPr>
          <p:nvPr/>
        </p:nvSpPr>
        <p:spPr bwMode="auto">
          <a:xfrm flipH="1">
            <a:off x="3218684" y="2443251"/>
            <a:ext cx="1641348" cy="152795"/>
          </a:xfrm>
          <a:prstGeom prst="line">
            <a:avLst/>
          </a:prstGeom>
          <a:noFill/>
          <a:ln w="12700" cap="sq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9" tIns="45715" rIns="91429" bIns="45715">
            <a:spAutoFit/>
          </a:bodyPr>
          <a:lstStyle/>
          <a:p>
            <a:endParaRPr lang="nl-BE" dirty="0"/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3687563" y="1419622"/>
            <a:ext cx="1872208" cy="430887"/>
          </a:xfrm>
          <a:prstGeom prst="rect">
            <a:avLst/>
          </a:prstGeom>
          <a:solidFill>
            <a:schemeClr val="bg1"/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/>
          <a:ex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nl-BE" sz="1050" dirty="0" smtClean="0"/>
              <a:t>Correcte laadspanning i.f.v. temperatuur</a:t>
            </a:r>
            <a:endParaRPr lang="nl-BE" sz="1050" dirty="0"/>
          </a:p>
        </p:txBody>
      </p: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538" y="1254042"/>
            <a:ext cx="3107528" cy="1950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" name="Line 10"/>
          <p:cNvSpPr>
            <a:spLocks noChangeShapeType="1"/>
          </p:cNvSpPr>
          <p:nvPr/>
        </p:nvSpPr>
        <p:spPr bwMode="auto">
          <a:xfrm flipV="1">
            <a:off x="6852220" y="2067242"/>
            <a:ext cx="672108" cy="324325"/>
          </a:xfrm>
          <a:prstGeom prst="line">
            <a:avLst/>
          </a:prstGeom>
          <a:noFill/>
          <a:ln w="12700" cap="sq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9" tIns="45715" rIns="91429" bIns="45715">
            <a:spAutoFit/>
          </a:bodyPr>
          <a:lstStyle/>
          <a:p>
            <a:endParaRPr lang="nl-BE" dirty="0"/>
          </a:p>
        </p:txBody>
      </p:sp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6423765" y="3256619"/>
            <a:ext cx="1872208" cy="577081"/>
          </a:xfrm>
          <a:prstGeom prst="rect">
            <a:avLst/>
          </a:prstGeom>
          <a:solidFill>
            <a:schemeClr val="bg1"/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/>
          <a:ex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nl-BE" sz="1050" dirty="0" smtClean="0"/>
              <a:t>Voorbeeld</a:t>
            </a:r>
            <a:br>
              <a:rPr lang="nl-BE" sz="1050" dirty="0" smtClean="0"/>
            </a:br>
            <a:r>
              <a:rPr lang="nl-BE" sz="1050" dirty="0" smtClean="0"/>
              <a:t>Temperatuur laadcurve</a:t>
            </a:r>
            <a:br>
              <a:rPr lang="nl-BE" sz="1050" dirty="0" smtClean="0"/>
            </a:br>
            <a:r>
              <a:rPr lang="nl-BE" sz="1050" dirty="0" smtClean="0"/>
              <a:t>i.f.v. temperatuur</a:t>
            </a:r>
            <a:endParaRPr lang="nl-BE" sz="1050" dirty="0"/>
          </a:p>
        </p:txBody>
      </p:sp>
      <p:sp>
        <p:nvSpPr>
          <p:cNvPr id="8" name="Tekstvak 7"/>
          <p:cNvSpPr txBox="1"/>
          <p:nvPr/>
        </p:nvSpPr>
        <p:spPr>
          <a:xfrm>
            <a:off x="6418587" y="4014514"/>
            <a:ext cx="1882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1200" dirty="0" smtClean="0">
                <a:solidFill>
                  <a:srgbClr val="FF0000"/>
                </a:solidFill>
              </a:rPr>
              <a:t>Belang van t° sensor </a:t>
            </a:r>
            <a:br>
              <a:rPr lang="nl-BE" sz="1200" dirty="0" smtClean="0">
                <a:solidFill>
                  <a:srgbClr val="FF0000"/>
                </a:solidFill>
              </a:rPr>
            </a:br>
            <a:r>
              <a:rPr lang="nl-BE" sz="1200" dirty="0" smtClean="0">
                <a:solidFill>
                  <a:srgbClr val="FF0000"/>
                </a:solidFill>
              </a:rPr>
              <a:t>&amp; correcte t°-compensatie!</a:t>
            </a:r>
            <a:endParaRPr lang="nl-BE" sz="1200" dirty="0">
              <a:solidFill>
                <a:srgbClr val="FF0000"/>
              </a:solidFill>
            </a:endParaRPr>
          </a:p>
        </p:txBody>
      </p:sp>
      <p:sp>
        <p:nvSpPr>
          <p:cNvPr id="9" name="Ovaal 8"/>
          <p:cNvSpPr/>
          <p:nvPr/>
        </p:nvSpPr>
        <p:spPr>
          <a:xfrm>
            <a:off x="7406095" y="2668693"/>
            <a:ext cx="236466" cy="250978"/>
          </a:xfrm>
          <a:prstGeom prst="ellipse">
            <a:avLst/>
          </a:prstGeom>
          <a:solidFill>
            <a:srgbClr val="FF0000">
              <a:alpha val="34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9" name="Ovaal 38"/>
          <p:cNvSpPr/>
          <p:nvPr/>
        </p:nvSpPr>
        <p:spPr>
          <a:xfrm>
            <a:off x="5940152" y="1941753"/>
            <a:ext cx="236466" cy="250978"/>
          </a:xfrm>
          <a:prstGeom prst="ellipse">
            <a:avLst/>
          </a:prstGeom>
          <a:solidFill>
            <a:srgbClr val="FF0000">
              <a:alpha val="34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0" name="Ovaal 39"/>
          <p:cNvSpPr/>
          <p:nvPr/>
        </p:nvSpPr>
        <p:spPr>
          <a:xfrm>
            <a:off x="7373055" y="1941753"/>
            <a:ext cx="236466" cy="250978"/>
          </a:xfrm>
          <a:prstGeom prst="ellipse">
            <a:avLst/>
          </a:prstGeom>
          <a:solidFill>
            <a:srgbClr val="FF0000">
              <a:alpha val="34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2879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 animBg="1"/>
      <p:bldP spid="26" grpId="0" animBg="1"/>
      <p:bldP spid="27" grpId="0"/>
      <p:bldP spid="28" grpId="0"/>
      <p:bldP spid="3" grpId="0"/>
      <p:bldP spid="30" grpId="0"/>
      <p:bldP spid="4" grpId="0" animBg="1"/>
      <p:bldP spid="32" grpId="0" animBg="1"/>
      <p:bldP spid="33" grpId="0" animBg="1"/>
      <p:bldP spid="35" grpId="0" animBg="1"/>
      <p:bldP spid="36" grpId="0" animBg="1"/>
      <p:bldP spid="8" grpId="0"/>
      <p:bldP spid="9" grpId="0" animBg="1"/>
      <p:bldP spid="39" grpId="0" animBg="1"/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182248"/>
            <a:ext cx="2664470" cy="177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26450" cy="288032"/>
          </a:xfrm>
        </p:spPr>
        <p:txBody>
          <a:bodyPr>
            <a:noAutofit/>
          </a:bodyPr>
          <a:lstStyle/>
          <a:p>
            <a:pPr algn="l"/>
            <a:r>
              <a:rPr lang="nl-BE" sz="2000" dirty="0" smtClean="0">
                <a:latin typeface="+mn-lt"/>
                <a:cs typeface="Arial" panose="020B0604020202020204" pitchFamily="34" charset="0"/>
              </a:rPr>
              <a:t>Accu dimensionering en koeling – hogere temperaturen</a:t>
            </a:r>
            <a:endParaRPr lang="nl-BE" sz="20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382461" y="411510"/>
            <a:ext cx="7989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accent1">
                    <a:lumMod val="75000"/>
                  </a:schemeClr>
                </a:solidFill>
              </a:rPr>
              <a:t>Stap 2 	Opstelling &amp; verluchting</a:t>
            </a:r>
            <a:endParaRPr lang="nl-BE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17" y="1472536"/>
            <a:ext cx="1122258" cy="1487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19622"/>
            <a:ext cx="2334052" cy="1762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1006432" y="915566"/>
            <a:ext cx="20340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dirty="0" smtClean="0"/>
              <a:t>Rek of kast opstelling?</a:t>
            </a:r>
            <a:endParaRPr lang="nl-BE" sz="1600" dirty="0"/>
          </a:p>
        </p:txBody>
      </p:sp>
      <p:sp>
        <p:nvSpPr>
          <p:cNvPr id="6" name="Tekstvak 5"/>
          <p:cNvSpPr txBox="1"/>
          <p:nvPr/>
        </p:nvSpPr>
        <p:spPr>
          <a:xfrm>
            <a:off x="5580112" y="11315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BE" dirty="0"/>
          </a:p>
        </p:txBody>
      </p:sp>
      <p:sp>
        <p:nvSpPr>
          <p:cNvPr id="7" name="Tekstvak 6"/>
          <p:cNvSpPr txBox="1"/>
          <p:nvPr/>
        </p:nvSpPr>
        <p:spPr>
          <a:xfrm>
            <a:off x="4644008" y="443036"/>
            <a:ext cx="432048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 smtClean="0">
                <a:solidFill>
                  <a:schemeClr val="accent1">
                    <a:lumMod val="75000"/>
                  </a:schemeClr>
                </a:solidFill>
              </a:rPr>
              <a:t>Rek – opstelling </a:t>
            </a:r>
            <a:br>
              <a:rPr lang="nl-BE" sz="16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nl-BE" sz="1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400" dirty="0" smtClean="0"/>
              <a:t>Betere ventilatie / koeling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400" dirty="0" smtClean="0"/>
              <a:t>Gelijkmatigere temperatuur verdeling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400" dirty="0" smtClean="0"/>
              <a:t>Eenvoud inspectie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400" dirty="0" smtClean="0"/>
              <a:t>Lagere aanschaf- en inspectiekosten </a:t>
            </a:r>
            <a:br>
              <a:rPr lang="nl-BE" sz="1400" dirty="0" smtClean="0"/>
            </a:br>
            <a:endParaRPr lang="nl-BE" sz="1400" dirty="0"/>
          </a:p>
          <a:p>
            <a:r>
              <a:rPr lang="nl-BE" sz="1600" dirty="0">
                <a:solidFill>
                  <a:schemeClr val="accent1">
                    <a:lumMod val="75000"/>
                  </a:schemeClr>
                </a:solidFill>
              </a:rPr>
              <a:t>Kast – opstelling </a:t>
            </a:r>
            <a:r>
              <a:rPr lang="nl-BE" sz="1600" dirty="0" smtClean="0"/>
              <a:t/>
            </a:r>
            <a:br>
              <a:rPr lang="nl-BE" sz="1600" dirty="0" smtClean="0"/>
            </a:br>
            <a:endParaRPr lang="nl-BE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400" dirty="0" smtClean="0"/>
              <a:t>Hogere aanraakveiligheid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400" dirty="0" smtClean="0"/>
              <a:t>Esthetisch mooier, soms compacter (!)</a:t>
            </a:r>
            <a:br>
              <a:rPr lang="nl-BE" sz="1400" dirty="0" smtClean="0"/>
            </a:br>
            <a:endParaRPr lang="nl-BE" sz="1400" dirty="0" smtClean="0"/>
          </a:p>
          <a:p>
            <a:r>
              <a:rPr lang="nl-BE" sz="1600" dirty="0" smtClean="0">
                <a:solidFill>
                  <a:schemeClr val="accent1">
                    <a:lumMod val="75000"/>
                  </a:schemeClr>
                </a:solidFill>
              </a:rPr>
              <a:t>Kast – opstelling </a:t>
            </a:r>
            <a:br>
              <a:rPr lang="nl-BE" sz="16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nl-BE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400" dirty="0" smtClean="0"/>
              <a:t>T° bovenin doorgaans hoger dan onderin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400" dirty="0" smtClean="0"/>
              <a:t>Laadspanning minder correct door hogere temperatuur spreiding.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400" dirty="0" smtClean="0"/>
              <a:t>Positie temperatuur sensor ? 2/3</a:t>
            </a:r>
            <a:r>
              <a:rPr lang="nl-BE" sz="1400" baseline="30000" dirty="0" smtClean="0"/>
              <a:t>e</a:t>
            </a:r>
            <a:r>
              <a:rPr lang="nl-BE" sz="1400" dirty="0" smtClean="0"/>
              <a:t> hoogte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400" dirty="0" smtClean="0"/>
              <a:t>Batterij klemmen vaak onbereikbaar voor meting</a:t>
            </a:r>
            <a:br>
              <a:rPr lang="nl-BE" sz="1400" dirty="0" smtClean="0"/>
            </a:br>
            <a:r>
              <a:rPr lang="nl-BE" sz="1400" dirty="0" smtClean="0"/>
              <a:t>(compacter)</a:t>
            </a:r>
            <a:br>
              <a:rPr lang="nl-BE" sz="1400" dirty="0" smtClean="0"/>
            </a:br>
            <a:r>
              <a:rPr lang="nl-BE" sz="1400" dirty="0" smtClean="0"/>
              <a:t/>
            </a:r>
            <a:br>
              <a:rPr lang="nl-BE" sz="1400" dirty="0" smtClean="0"/>
            </a:br>
            <a:r>
              <a:rPr lang="nl-BE" sz="1600" dirty="0" smtClean="0"/>
              <a:t/>
            </a:r>
            <a:br>
              <a:rPr lang="nl-BE" sz="1600" dirty="0" smtClean="0"/>
            </a:br>
            <a:r>
              <a:rPr lang="nl-BE" sz="1600" dirty="0" smtClean="0"/>
              <a:t/>
            </a:r>
            <a:br>
              <a:rPr lang="nl-BE" sz="1600" dirty="0" smtClean="0"/>
            </a:br>
            <a:endParaRPr lang="nl-BE" sz="1600" dirty="0"/>
          </a:p>
        </p:txBody>
      </p:sp>
      <p:pic>
        <p:nvPicPr>
          <p:cNvPr id="3077" name="Picture 5" descr="C:\Users\Rxbrugge\AppData\Local\Microsoft\Windows\INetCache\IE\2P6B7M0P\plus-31216_960_72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88876"/>
            <a:ext cx="291966" cy="291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5" descr="C:\Users\Rxbrugge\AppData\Local\Microsoft\Windows\INetCache\IE\2P6B7M0P\plus-31216_960_72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020836"/>
            <a:ext cx="291966" cy="291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Rxbrugge\AppData\Local\Microsoft\Windows\INetCache\IE\LVWFOPSB\800px-PlusMinus.svg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834342"/>
            <a:ext cx="728730" cy="501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181052"/>
            <a:ext cx="374125" cy="14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171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5" grpId="0"/>
      <p:bldP spid="7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61" y="897242"/>
            <a:ext cx="4399002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26450" cy="288032"/>
          </a:xfrm>
        </p:spPr>
        <p:txBody>
          <a:bodyPr>
            <a:noAutofit/>
          </a:bodyPr>
          <a:lstStyle/>
          <a:p>
            <a:pPr algn="l"/>
            <a:r>
              <a:rPr lang="nl-BE" sz="2000" dirty="0" smtClean="0">
                <a:latin typeface="+mn-lt"/>
                <a:cs typeface="Arial" panose="020B0604020202020204" pitchFamily="34" charset="0"/>
              </a:rPr>
              <a:t>Accu dimensionering en koeling – hogere temperaturen</a:t>
            </a:r>
            <a:endParaRPr lang="nl-BE" sz="20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382461" y="411510"/>
            <a:ext cx="7989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accent1">
                    <a:lumMod val="75000"/>
                  </a:schemeClr>
                </a:solidFill>
              </a:rPr>
              <a:t>Stap 3 	Bepaling van gewenste temperaturen</a:t>
            </a:r>
            <a:endParaRPr lang="nl-B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5580112" y="11315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BE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987574"/>
            <a:ext cx="1688207" cy="941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1547663" y="4299942"/>
            <a:ext cx="181331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800" dirty="0" smtClean="0"/>
              <a:t>Google </a:t>
            </a:r>
            <a:r>
              <a:rPr lang="nl-BE" sz="800" dirty="0" err="1" smtClean="0"/>
              <a:t>DC’s</a:t>
            </a:r>
            <a:r>
              <a:rPr lang="nl-BE" sz="800" dirty="0" smtClean="0"/>
              <a:t> – source Researchgate.net</a:t>
            </a:r>
            <a:endParaRPr lang="nl-BE" sz="800" dirty="0"/>
          </a:p>
        </p:txBody>
      </p:sp>
      <p:sp>
        <p:nvSpPr>
          <p:cNvPr id="18" name="Tekstvak 17"/>
          <p:cNvSpPr txBox="1"/>
          <p:nvPr/>
        </p:nvSpPr>
        <p:spPr>
          <a:xfrm>
            <a:off x="5331387" y="2472852"/>
            <a:ext cx="378092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400" dirty="0" smtClean="0"/>
              <a:t>Jaargemiddelde temperatuur is van belang</a:t>
            </a:r>
            <a:br>
              <a:rPr lang="nl-BE" sz="1400" dirty="0" smtClean="0"/>
            </a:br>
            <a:endParaRPr lang="nl-BE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400" dirty="0" smtClean="0"/>
              <a:t>&lt; 20°C  = 20°C</a:t>
            </a:r>
            <a:br>
              <a:rPr lang="nl-BE" sz="1400" dirty="0" smtClean="0"/>
            </a:br>
            <a:endParaRPr lang="nl-BE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400" dirty="0" smtClean="0"/>
              <a:t>Periode &gt; 20°C dient bepaald</a:t>
            </a:r>
            <a:br>
              <a:rPr lang="nl-BE" sz="1400" dirty="0" smtClean="0"/>
            </a:br>
            <a:endParaRPr lang="nl-BE" sz="1600" dirty="0"/>
          </a:p>
        </p:txBody>
      </p:sp>
    </p:spTree>
    <p:extLst>
      <p:ext uri="{BB962C8B-B14F-4D97-AF65-F5344CB8AC3E}">
        <p14:creationId xmlns:p14="http://schemas.microsoft.com/office/powerpoint/2010/main" val="89474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" grpId="0"/>
      <p:bldP spid="18" grpId="0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T_Infra_PP_16-9" id="{E7746CB6-9F06-44A2-85F0-6ACFCEE7B163}" vid="{17F959CA-3374-4DBC-BB77-666CC9A9BA9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IT_Infra_PP_16-9 met sheets</Template>
  <TotalTime>1921</TotalTime>
  <Words>476</Words>
  <Application>Microsoft Office PowerPoint</Application>
  <PresentationFormat>Diavoorstelling (16:9)</PresentationFormat>
  <Paragraphs>150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Kantoorthema</vt:lpstr>
      <vt:lpstr>PowerPoint-presentatie</vt:lpstr>
      <vt:lpstr>PowerPoint-presentatie</vt:lpstr>
      <vt:lpstr>PowerPoint-presentatie</vt:lpstr>
      <vt:lpstr>Koeling kost &amp; accu-dimensionering – de link</vt:lpstr>
      <vt:lpstr>Wat betekent levensduur - LIB/LAB accu’s (stationair)?</vt:lpstr>
      <vt:lpstr>Accu dimensionering en koeling – hogere temperaturen</vt:lpstr>
      <vt:lpstr>Accu dimensionering en koeling – hogere temperaturen</vt:lpstr>
      <vt:lpstr>Accu dimensionering en koeling – hogere temperaturen</vt:lpstr>
      <vt:lpstr>Accu dimensionering en koeling – hogere temperaturen</vt:lpstr>
      <vt:lpstr>Accu dimensionering en koeling – hogere temperaturen</vt:lpstr>
      <vt:lpstr>Accu dimensionering en koeling – hogere temperaturen</vt:lpstr>
      <vt:lpstr>Accu dimensionering en koeling – hogere temperaturen</vt:lpstr>
      <vt:lpstr>Accu dimensionering en koeling – hogere temperaturen</vt:lpstr>
      <vt:lpstr>Accu dimensionering en koeling – hogere temperaturen</vt:lpstr>
      <vt:lpstr>PowerPoint-presentatie</vt:lpstr>
      <vt:lpstr>PowerPoint-presentatie</vt:lpstr>
    </vt:vector>
  </TitlesOfParts>
  <Company>FHI, federatie van technologiebranches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wasila</dc:creator>
  <cp:lastModifiedBy>Marc Berkouwer</cp:lastModifiedBy>
  <cp:revision>73</cp:revision>
  <dcterms:created xsi:type="dcterms:W3CDTF">2019-06-03T09:09:50Z</dcterms:created>
  <dcterms:modified xsi:type="dcterms:W3CDTF">2019-11-13T11:29:05Z</dcterms:modified>
</cp:coreProperties>
</file>