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0" r:id="rId3"/>
    <p:sldId id="258" r:id="rId4"/>
    <p:sldId id="257" r:id="rId5"/>
    <p:sldId id="262" r:id="rId6"/>
    <p:sldId id="263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-01\beurzen\E&amp;A%202017\Enquetes\Bezoekersenquete\Gegevens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-01\beurzen\E&amp;A%202017\Enquetes\Bezoekersenquete\Gegevens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BS-01\beurzen\E&amp;A%202017\Enquetes\Bezoekersenquete\Gegeven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>
                <a:latin typeface="+mn-lt"/>
                <a:cs typeface="Arial" pitchFamily="34" charset="0"/>
              </a:defRPr>
            </a:pPr>
            <a:r>
              <a:rPr lang="nl-NL">
                <a:latin typeface="+mn-lt"/>
                <a:cs typeface="Arial" pitchFamily="34" charset="0"/>
              </a:rPr>
              <a:t>Hoe bent u op de beurs geattendeerd?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n-lt"/>
                    <a:cs typeface="Arial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Gegevens!$A$5:$A$12</c:f>
              <c:strCache>
                <c:ptCount val="8"/>
                <c:pt idx="0">
                  <c:v>Publicatie in vakblad</c:v>
                </c:pt>
                <c:pt idx="1">
                  <c:v>Op uitnodiging van een exposant</c:v>
                </c:pt>
                <c:pt idx="2">
                  <c:v>Via www.eabeurs.nl </c:v>
                </c:pt>
                <c:pt idx="3">
                  <c:v>E-mailnieuwsbrief van Electronics &amp; Applications</c:v>
                </c:pt>
                <c:pt idx="4">
                  <c:v>Via collega, vrienden, familie</c:v>
                </c:pt>
                <c:pt idx="5">
                  <c:v>Social media</c:v>
                </c:pt>
                <c:pt idx="6">
                  <c:v>Geen antwoord </c:v>
                </c:pt>
                <c:pt idx="7">
                  <c:v>Anders</c:v>
                </c:pt>
              </c:strCache>
            </c:strRef>
          </c:cat>
          <c:val>
            <c:numRef>
              <c:f>Gegevens!$B$5:$B$12</c:f>
              <c:numCache>
                <c:formatCode>General</c:formatCode>
                <c:ptCount val="8"/>
                <c:pt idx="0">
                  <c:v>53</c:v>
                </c:pt>
                <c:pt idx="1">
                  <c:v>155</c:v>
                </c:pt>
                <c:pt idx="2">
                  <c:v>38</c:v>
                </c:pt>
                <c:pt idx="3">
                  <c:v>174</c:v>
                </c:pt>
                <c:pt idx="4">
                  <c:v>74</c:v>
                </c:pt>
                <c:pt idx="5">
                  <c:v>14</c:v>
                </c:pt>
                <c:pt idx="6">
                  <c:v>3</c:v>
                </c:pt>
                <c:pt idx="7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7-0C41-B412-4FF7A321E3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813056"/>
        <c:axId val="132718032"/>
      </c:barChart>
      <c:valAx>
        <c:axId val="132718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  <a:cs typeface="Arial" pitchFamily="34" charset="0"/>
              </a:defRPr>
            </a:pPr>
            <a:endParaRPr lang="nl-NL"/>
          </a:p>
        </c:txPr>
        <c:crossAx val="132813056"/>
        <c:crosses val="autoZero"/>
        <c:crossBetween val="between"/>
      </c:valAx>
      <c:catAx>
        <c:axId val="13281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Arial" pitchFamily="34" charset="0"/>
              </a:defRPr>
            </a:pPr>
            <a:endParaRPr lang="nl-NL"/>
          </a:p>
        </c:txPr>
        <c:crossAx val="132718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 algn="ctr">
              <a:defRPr>
                <a:latin typeface="+mn-lt"/>
                <a:cs typeface="Arial" pitchFamily="34" charset="0"/>
              </a:defRPr>
            </a:pPr>
            <a:r>
              <a:rPr lang="nl-NL" sz="1800" b="1" i="0" baseline="0">
                <a:latin typeface="+mn-lt"/>
                <a:cs typeface="Arial" pitchFamily="34" charset="0"/>
              </a:rPr>
              <a:t>Wat is uw motief om Electronics &amp; Applications 2017 te bezoeken?</a:t>
            </a:r>
            <a:endParaRPr lang="nl-NL">
              <a:latin typeface="+mn-lt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+mn-lt"/>
                    <a:cs typeface="Arial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Gegevens!$A$45:$A$53</c:f>
              <c:strCache>
                <c:ptCount val="9"/>
                <c:pt idx="0">
                  <c:v>Algemene oriëntatie</c:v>
                </c:pt>
                <c:pt idx="1">
                  <c:v>Oriëntatie ten aanzien van investeringen</c:v>
                </c:pt>
                <c:pt idx="2">
                  <c:v>Orderplaatsing op de beurs</c:v>
                </c:pt>
                <c:pt idx="3">
                  <c:v>Op de hoogte blijven van nieuwe ontwikkelingen</c:v>
                </c:pt>
                <c:pt idx="4">
                  <c:v>Contact onderhouden met bestaande relaties</c:v>
                </c:pt>
                <c:pt idx="5">
                  <c:v>Nieuwe contacten leggen</c:v>
                </c:pt>
                <c:pt idx="6">
                  <c:v>Oriëntatie voor eventuele deelname aan de beurs</c:v>
                </c:pt>
                <c:pt idx="7">
                  <c:v>Geen antwoord</c:v>
                </c:pt>
                <c:pt idx="8">
                  <c:v>Anders</c:v>
                </c:pt>
              </c:strCache>
            </c:strRef>
          </c:cat>
          <c:val>
            <c:numRef>
              <c:f>Gegevens!$B$45:$B$53</c:f>
              <c:numCache>
                <c:formatCode>General</c:formatCode>
                <c:ptCount val="9"/>
                <c:pt idx="0">
                  <c:v>268</c:v>
                </c:pt>
                <c:pt idx="1">
                  <c:v>31</c:v>
                </c:pt>
                <c:pt idx="2">
                  <c:v>6</c:v>
                </c:pt>
                <c:pt idx="3">
                  <c:v>224</c:v>
                </c:pt>
                <c:pt idx="4">
                  <c:v>136</c:v>
                </c:pt>
                <c:pt idx="5">
                  <c:v>162</c:v>
                </c:pt>
                <c:pt idx="6">
                  <c:v>6</c:v>
                </c:pt>
                <c:pt idx="7">
                  <c:v>2</c:v>
                </c:pt>
                <c:pt idx="8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16-7446-A749-06111D8D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681416"/>
        <c:axId val="133320248"/>
      </c:barChart>
      <c:valAx>
        <c:axId val="133320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+mn-lt"/>
                <a:cs typeface="Arial" pitchFamily="34" charset="0"/>
              </a:defRPr>
            </a:pPr>
            <a:endParaRPr lang="nl-NL"/>
          </a:p>
        </c:txPr>
        <c:crossAx val="132681416"/>
        <c:crosses val="autoZero"/>
        <c:crossBetween val="between"/>
      </c:valAx>
      <c:catAx>
        <c:axId val="132681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Arial" pitchFamily="34" charset="0"/>
              </a:defRPr>
            </a:pPr>
            <a:endParaRPr lang="nl-NL"/>
          </a:p>
        </c:txPr>
        <c:crossAx val="1333202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+mn-lt"/>
                <a:cs typeface="Arial" pitchFamily="34" charset="0"/>
              </a:defRPr>
            </a:pPr>
            <a:r>
              <a:rPr lang="nl-NL">
                <a:latin typeface="+mn-lt"/>
                <a:cs typeface="Arial" pitchFamily="34" charset="0"/>
              </a:rPr>
              <a:t>Hoeveel stands heeft u ongeveer bezocht?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  <a:cs typeface="Arial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Gegevens!$E$85:$E$92</c:f>
              <c:strCache>
                <c:ptCount val="8"/>
                <c:pt idx="0">
                  <c:v>0 stands</c:v>
                </c:pt>
                <c:pt idx="1">
                  <c:v>1 - 4 stands</c:v>
                </c:pt>
                <c:pt idx="2">
                  <c:v>5 - 9 stands</c:v>
                </c:pt>
                <c:pt idx="3">
                  <c:v>10 - 14 stands</c:v>
                </c:pt>
                <c:pt idx="4">
                  <c:v>15 - 19 stands</c:v>
                </c:pt>
                <c:pt idx="5">
                  <c:v>20 - 29 stands</c:v>
                </c:pt>
                <c:pt idx="6">
                  <c:v>30 of meer stands</c:v>
                </c:pt>
                <c:pt idx="7">
                  <c:v>Geen antwoord</c:v>
                </c:pt>
              </c:strCache>
            </c:strRef>
          </c:cat>
          <c:val>
            <c:numRef>
              <c:f>Gegevens!$C$84:$C$91</c:f>
              <c:numCache>
                <c:formatCode>0%</c:formatCode>
                <c:ptCount val="8"/>
                <c:pt idx="0">
                  <c:v>9.2000000000000068E-3</c:v>
                </c:pt>
                <c:pt idx="1">
                  <c:v>7.5999999999999998E-2</c:v>
                </c:pt>
                <c:pt idx="2">
                  <c:v>0.26270000000000004</c:v>
                </c:pt>
                <c:pt idx="3">
                  <c:v>0.30880000000000057</c:v>
                </c:pt>
                <c:pt idx="4">
                  <c:v>0.14520000000000022</c:v>
                </c:pt>
                <c:pt idx="5">
                  <c:v>9.2200000000000004E-2</c:v>
                </c:pt>
                <c:pt idx="6">
                  <c:v>8.9900000000000063E-2</c:v>
                </c:pt>
                <c:pt idx="7">
                  <c:v>1.6100000000000027E-2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05-BA40-A8E8-EFE20E475437}"/>
            </c:ext>
          </c:extLst>
        </c:ser>
        <c:ser>
          <c:idx val="1"/>
          <c:order val="1"/>
          <c:tx>
            <c:v>2015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  <a:cs typeface="Arial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Gegevens!$K$84:$K$91</c:f>
              <c:numCache>
                <c:formatCode>0%</c:formatCode>
                <c:ptCount val="8"/>
                <c:pt idx="0">
                  <c:v>3.000000000000004E-3</c:v>
                </c:pt>
                <c:pt idx="1">
                  <c:v>5.7200000000000001E-2</c:v>
                </c:pt>
                <c:pt idx="2">
                  <c:v>0.23190000000000022</c:v>
                </c:pt>
                <c:pt idx="3">
                  <c:v>0.28920000000000001</c:v>
                </c:pt>
                <c:pt idx="4">
                  <c:v>0.18070000000000025</c:v>
                </c:pt>
                <c:pt idx="5">
                  <c:v>0.11749999999999998</c:v>
                </c:pt>
                <c:pt idx="6">
                  <c:v>0.1114</c:v>
                </c:pt>
                <c:pt idx="7">
                  <c:v>9.0000000000000028E-3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05-BA40-A8E8-EFE20E475437}"/>
            </c:ext>
          </c:extLst>
        </c:ser>
        <c:ser>
          <c:idx val="2"/>
          <c:order val="2"/>
          <c:tx>
            <c:v>2013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n-lt"/>
                    <a:cs typeface="Arial" pitchFamily="34" charset="0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Gegevens!$J$84:$J$91</c:f>
              <c:numCache>
                <c:formatCode>0%</c:formatCode>
                <c:ptCount val="8"/>
                <c:pt idx="0">
                  <c:v>8.7000000000000046E-3</c:v>
                </c:pt>
                <c:pt idx="1">
                  <c:v>4.8000000000000001E-2</c:v>
                </c:pt>
                <c:pt idx="2">
                  <c:v>0.22270000000000001</c:v>
                </c:pt>
                <c:pt idx="3">
                  <c:v>0.31000000000000044</c:v>
                </c:pt>
                <c:pt idx="4">
                  <c:v>0.15280000000000021</c:v>
                </c:pt>
                <c:pt idx="5">
                  <c:v>0.1048</c:v>
                </c:pt>
                <c:pt idx="6">
                  <c:v>0.14410000000000001</c:v>
                </c:pt>
                <c:pt idx="7">
                  <c:v>8.7000000000000046E-3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05-BA40-A8E8-EFE20E475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98896"/>
        <c:axId val="132716352"/>
      </c:barChart>
      <c:valAx>
        <c:axId val="13271635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+mn-lt"/>
                <a:cs typeface="Arial" pitchFamily="34" charset="0"/>
              </a:defRPr>
            </a:pPr>
            <a:endParaRPr lang="nl-NL"/>
          </a:p>
        </c:txPr>
        <c:crossAx val="132898896"/>
        <c:crosses val="autoZero"/>
        <c:crossBetween val="between"/>
      </c:valAx>
      <c:catAx>
        <c:axId val="132898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+mn-lt"/>
                <a:cs typeface="Arial" pitchFamily="34" charset="0"/>
              </a:defRPr>
            </a:pPr>
            <a:endParaRPr lang="nl-NL"/>
          </a:p>
        </c:txPr>
        <c:crossAx val="132716352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200">
              <a:latin typeface="+mn-lt"/>
              <a:cs typeface="Arial" pitchFamily="34" charset="0"/>
            </a:defRPr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32C7-5100-4FD4-B883-045F7B03DBDE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4065-861E-47E1-B4CB-CE59308BE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7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5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4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4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6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4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5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2000" t="5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02FF-F1FA-415D-9367-3744E8E1F8A6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8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Kick off E&amp;A 2019	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21 maart 2019</a:t>
            </a:r>
          </a:p>
          <a:p>
            <a:r>
              <a:rPr lang="nl-NL" sz="3200" dirty="0"/>
              <a:t/>
            </a:r>
            <a:br>
              <a:rPr lang="nl-NL" sz="3200" dirty="0"/>
            </a:br>
            <a:r>
              <a:rPr lang="nl-NL" sz="3200" dirty="0"/>
              <a:t>Brainport Industries Campus</a:t>
            </a:r>
          </a:p>
        </p:txBody>
      </p:sp>
    </p:spTree>
    <p:extLst>
      <p:ext uri="{BB962C8B-B14F-4D97-AF65-F5344CB8AC3E}">
        <p14:creationId xmlns:p14="http://schemas.microsoft.com/office/powerpoint/2010/main" val="351136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6300" y="327548"/>
            <a:ext cx="5525022" cy="862426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6300" y="1415845"/>
            <a:ext cx="11565699" cy="53389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4500" dirty="0"/>
              <a:t>13.15-13.30  uur				Welkom </a:t>
            </a:r>
          </a:p>
          <a:p>
            <a:pPr marL="0" indent="0">
              <a:buNone/>
            </a:pPr>
            <a:r>
              <a:rPr lang="nl-NL" sz="4500" dirty="0"/>
              <a:t>					</a:t>
            </a:r>
            <a:r>
              <a:rPr lang="nl-NL" sz="4500" i="1" dirty="0"/>
              <a:t>Dirk Stans, Eurocircuits en voorzitter FHI- Industriële Elektronica</a:t>
            </a:r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r>
              <a:rPr lang="nl-NL" sz="4500" dirty="0"/>
              <a:t>13.30-13.50 uur				Stand van zaken E&amp;A</a:t>
            </a:r>
          </a:p>
          <a:p>
            <a:pPr marL="0" indent="0">
              <a:buNone/>
            </a:pPr>
            <a:r>
              <a:rPr lang="nl-NL" sz="4500" dirty="0"/>
              <a:t>				</a:t>
            </a:r>
            <a:r>
              <a:rPr lang="nl-NL" sz="4500" i="1" dirty="0"/>
              <a:t>	Jacqueline Lycklema en Linda Bos, FHI</a:t>
            </a:r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r>
              <a:rPr lang="nl-NL" sz="4500" dirty="0"/>
              <a:t>13.50-15.00 uur				Klanten Wegjaag Club</a:t>
            </a:r>
          </a:p>
          <a:p>
            <a:pPr marL="0" indent="0">
              <a:buNone/>
            </a:pPr>
            <a:r>
              <a:rPr lang="nl-NL" sz="4500" dirty="0"/>
              <a:t>					</a:t>
            </a:r>
            <a:r>
              <a:rPr lang="nl-NL" sz="4500" i="1" dirty="0"/>
              <a:t>Harry van </a:t>
            </a:r>
            <a:r>
              <a:rPr lang="nl-NL" sz="4500" i="1" dirty="0" err="1"/>
              <a:t>Hest</a:t>
            </a:r>
            <a:endParaRPr lang="nl-NL" sz="4500" i="1" dirty="0"/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r>
              <a:rPr lang="nl-NL" sz="4500" dirty="0"/>
              <a:t>15.00-15.15 uur				Pauze en inzage in beursplattegrond</a:t>
            </a:r>
          </a:p>
          <a:p>
            <a:pPr marL="0" indent="0">
              <a:buNone/>
            </a:pPr>
            <a:endParaRPr lang="nl-NL" sz="4500" dirty="0"/>
          </a:p>
          <a:p>
            <a:pPr marL="0" indent="0">
              <a:buNone/>
            </a:pPr>
            <a:r>
              <a:rPr lang="nl-NL" sz="4500" dirty="0"/>
              <a:t>15.15-16.00 uur				Workshop </a:t>
            </a:r>
            <a:r>
              <a:rPr lang="nl-NL" sz="4500" dirty="0" err="1"/>
              <a:t>contentmarketing</a:t>
            </a:r>
            <a:r>
              <a:rPr lang="nl-NL" sz="4500" dirty="0"/>
              <a:t>	</a:t>
            </a:r>
          </a:p>
          <a:p>
            <a:pPr marL="0" indent="0">
              <a:buNone/>
            </a:pPr>
            <a:r>
              <a:rPr lang="nl-NL" sz="4500" dirty="0"/>
              <a:t>					</a:t>
            </a:r>
            <a:r>
              <a:rPr lang="nl-NL" sz="4500" i="1" dirty="0"/>
              <a:t>Arjan </a:t>
            </a:r>
            <a:r>
              <a:rPr lang="nl-NL" sz="4500" i="1" dirty="0" err="1"/>
              <a:t>Rattink</a:t>
            </a:r>
            <a:r>
              <a:rPr lang="nl-NL" sz="4500" i="1" dirty="0"/>
              <a:t> en Sandy Toonen,</a:t>
            </a:r>
            <a:r>
              <a:rPr lang="nl-NL" sz="4500" dirty="0"/>
              <a:t> </a:t>
            </a:r>
            <a:r>
              <a:rPr lang="nl-NL" sz="4500" i="1" dirty="0" err="1"/>
              <a:t>RVSMarketing</a:t>
            </a:r>
            <a:r>
              <a:rPr lang="nl-NL" sz="4500" i="1" dirty="0"/>
              <a:t> </a:t>
            </a:r>
            <a:endParaRPr lang="nl-NL" sz="4500" dirty="0"/>
          </a:p>
          <a:p>
            <a:pPr marL="0" indent="0">
              <a:buNone/>
            </a:pPr>
            <a:r>
              <a:rPr lang="nl-NL" sz="4500" dirty="0"/>
              <a:t> </a:t>
            </a:r>
          </a:p>
          <a:p>
            <a:pPr marL="0" indent="0">
              <a:buNone/>
            </a:pPr>
            <a:r>
              <a:rPr lang="nl-NL" sz="4500" dirty="0"/>
              <a:t>16.00-17.15 uur				Borrel en inzage in beursplattegrond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69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20227"/>
          </a:xfrm>
        </p:spPr>
      </p:pic>
    </p:spTree>
    <p:extLst>
      <p:ext uri="{BB962C8B-B14F-4D97-AF65-F5344CB8AC3E}">
        <p14:creationId xmlns:p14="http://schemas.microsoft.com/office/powerpoint/2010/main" val="113090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77625" cy="1325563"/>
          </a:xfrm>
        </p:spPr>
        <p:txBody>
          <a:bodyPr/>
          <a:lstStyle/>
          <a:p>
            <a:r>
              <a:rPr lang="nl-NL" dirty="0"/>
              <a:t>Bezoekersaantallen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773427" cy="4667250"/>
          </a:xfrm>
        </p:spPr>
        <p:txBody>
          <a:bodyPr>
            <a:normAutofit/>
          </a:bodyPr>
          <a:lstStyle/>
          <a:p>
            <a:pPr lvl="4">
              <a:buFontTx/>
              <a:buNone/>
            </a:pPr>
            <a:r>
              <a:rPr lang="en-US" sz="2400" b="1" dirty="0">
                <a:cs typeface="Arial" charset="0"/>
              </a:rPr>
              <a:t>		2007	2009	2011	2013	2015	2017</a:t>
            </a:r>
          </a:p>
          <a:p>
            <a:pPr marL="0" indent="0">
              <a:buNone/>
            </a:pPr>
            <a:r>
              <a:rPr lang="en-US" sz="2400" dirty="0" err="1">
                <a:cs typeface="Arial" charset="0"/>
              </a:rPr>
              <a:t>Totaal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err="1">
                <a:cs typeface="Arial" charset="0"/>
              </a:rPr>
              <a:t>aantal</a:t>
            </a:r>
            <a:r>
              <a:rPr lang="en-US" sz="2400" dirty="0">
                <a:cs typeface="Arial" charset="0"/>
              </a:rPr>
              <a:t>		4.327	4.363	3.843	4.356	4.143	4.330</a:t>
            </a:r>
          </a:p>
          <a:p>
            <a:pPr>
              <a:buFontTx/>
              <a:buNone/>
            </a:pPr>
            <a:endParaRPr lang="en-US" sz="2400" dirty="0">
              <a:cs typeface="Arial" charset="0"/>
            </a:endParaRPr>
          </a:p>
          <a:p>
            <a:pPr>
              <a:buFontTx/>
              <a:buNone/>
            </a:pPr>
            <a:endParaRPr lang="en-US" sz="2400" dirty="0">
              <a:cs typeface="Arial" charset="0"/>
            </a:endParaRPr>
          </a:p>
          <a:p>
            <a:pPr>
              <a:buFontTx/>
              <a:buNone/>
            </a:pPr>
            <a:endParaRPr lang="en-US" sz="2400" dirty="0">
              <a:cs typeface="Arial" charset="0"/>
            </a:endParaRPr>
          </a:p>
          <a:p>
            <a:pPr marL="0" indent="0">
              <a:buNone/>
            </a:pPr>
            <a:r>
              <a:rPr lang="en-US" sz="2400" dirty="0" err="1">
                <a:cs typeface="Arial" charset="0"/>
              </a:rPr>
              <a:t>Bezoekers</a:t>
            </a:r>
            <a:r>
              <a:rPr lang="en-US" sz="2400" dirty="0">
                <a:cs typeface="Arial" charset="0"/>
              </a:rPr>
              <a:t>/dag</a:t>
            </a:r>
          </a:p>
          <a:p>
            <a:pPr marL="457200" lvl="1" indent="0">
              <a:buNone/>
            </a:pPr>
            <a:r>
              <a:rPr lang="en-US" dirty="0">
                <a:cs typeface="Arial" charset="0"/>
              </a:rPr>
              <a:t>1e dag		1.406	1.456	1.065	1.095	1.228	1.486</a:t>
            </a:r>
          </a:p>
          <a:p>
            <a:pPr marL="457200" lvl="1" indent="0">
              <a:buNone/>
            </a:pPr>
            <a:r>
              <a:rPr lang="en-US" dirty="0">
                <a:cs typeface="Arial" charset="0"/>
              </a:rPr>
              <a:t>2e dag		1.622	1.502	1.505	1.781	1.624	1.579</a:t>
            </a:r>
          </a:p>
          <a:p>
            <a:pPr marL="457200" lvl="1" indent="0">
              <a:buNone/>
            </a:pPr>
            <a:r>
              <a:rPr lang="en-US" dirty="0">
                <a:cs typeface="Arial" charset="0"/>
              </a:rPr>
              <a:t>3e dag		1.299	1.405	1.273	1.480	1.291	1.265</a:t>
            </a:r>
            <a:endParaRPr lang="nl-NL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/>
              <a:t>Resultaten uit de bezoekersenquête van E&amp;A 2017</a:t>
            </a:r>
          </a:p>
          <a:p>
            <a:pPr marL="0" indent="0" algn="ctr">
              <a:buNone/>
            </a:pPr>
            <a:endParaRPr lang="nl-NL" sz="3600" dirty="0"/>
          </a:p>
          <a:p>
            <a:pPr marL="0" indent="0" algn="ctr">
              <a:buNone/>
            </a:pPr>
            <a:endParaRPr lang="nl-NL" sz="3600" dirty="0"/>
          </a:p>
          <a:p>
            <a:pPr marL="0" indent="0" algn="ctr">
              <a:buNone/>
            </a:pPr>
            <a:r>
              <a:rPr lang="nl-NL" sz="3600" dirty="0"/>
              <a:t>Aantal respondenten: 434</a:t>
            </a:r>
          </a:p>
        </p:txBody>
      </p:sp>
    </p:spTree>
    <p:extLst>
      <p:ext uri="{BB962C8B-B14F-4D97-AF65-F5344CB8AC3E}">
        <p14:creationId xmlns:p14="http://schemas.microsoft.com/office/powerpoint/2010/main" val="69654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887363"/>
              </p:ext>
            </p:extLst>
          </p:nvPr>
        </p:nvGraphicFramePr>
        <p:xfrm>
          <a:off x="152399" y="383459"/>
          <a:ext cx="9089140" cy="647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09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Grafiek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75765"/>
              </p:ext>
            </p:extLst>
          </p:nvPr>
        </p:nvGraphicFramePr>
        <p:xfrm>
          <a:off x="-1" y="440815"/>
          <a:ext cx="9144001" cy="597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51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79863"/>
              </p:ext>
            </p:extLst>
          </p:nvPr>
        </p:nvGraphicFramePr>
        <p:xfrm>
          <a:off x="265471" y="249087"/>
          <a:ext cx="10200185" cy="594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079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52599"/>
            <a:ext cx="6539630" cy="1325563"/>
          </a:xfrm>
        </p:spPr>
        <p:txBody>
          <a:bodyPr/>
          <a:lstStyle/>
          <a:p>
            <a:r>
              <a:rPr lang="nl-NL" dirty="0">
                <a:latin typeface="+mn-lt"/>
                <a:cs typeface="Arial" pitchFamily="34" charset="0"/>
              </a:rPr>
              <a:t>Rapportcijfers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dirty="0">
                <a:cs typeface="Arial" pitchFamily="34" charset="0"/>
              </a:rPr>
              <a:t>				</a:t>
            </a:r>
            <a:r>
              <a:rPr lang="nl-NL" sz="2400" b="1" dirty="0">
                <a:cs typeface="Arial" pitchFamily="34" charset="0"/>
              </a:rPr>
              <a:t>2011		2013		2015		2017</a:t>
            </a:r>
          </a:p>
          <a:p>
            <a:pPr>
              <a:buNone/>
            </a:pPr>
            <a:endParaRPr lang="nl-NL" dirty="0">
              <a:cs typeface="Arial" pitchFamily="34" charset="0"/>
            </a:endParaRPr>
          </a:p>
          <a:p>
            <a:pPr>
              <a:buNone/>
            </a:pPr>
            <a:r>
              <a:rPr lang="nl-NL" dirty="0">
                <a:cs typeface="Arial" pitchFamily="34" charset="0"/>
              </a:rPr>
              <a:t>Bezoekers		7,5		7,4		7,5		7,5</a:t>
            </a:r>
          </a:p>
          <a:p>
            <a:pPr marL="514350" indent="-514350">
              <a:buNone/>
            </a:pPr>
            <a:endParaRPr lang="nl-NL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66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50</Words>
  <Application>Microsoft Office PowerPoint</Application>
  <PresentationFormat>Breedbeeld</PresentationFormat>
  <Paragraphs>41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Kick off E&amp;A 2019 </vt:lpstr>
      <vt:lpstr>Programma</vt:lpstr>
      <vt:lpstr>PowerPoint-presentatie</vt:lpstr>
      <vt:lpstr>Bezoekersaantallen </vt:lpstr>
      <vt:lpstr>PowerPoint-presentatie</vt:lpstr>
      <vt:lpstr>PowerPoint-presentatie</vt:lpstr>
      <vt:lpstr>PowerPoint-presentatie</vt:lpstr>
      <vt:lpstr>PowerPoint-presentatie</vt:lpstr>
      <vt:lpstr>Rapportcijfers</vt:lpstr>
    </vt:vector>
  </TitlesOfParts>
  <Company>FHI, federatie van technologiebranches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Beute</dc:creator>
  <cp:lastModifiedBy>Linda Bos-Dekker</cp:lastModifiedBy>
  <cp:revision>12</cp:revision>
  <dcterms:created xsi:type="dcterms:W3CDTF">2018-11-23T13:14:14Z</dcterms:created>
  <dcterms:modified xsi:type="dcterms:W3CDTF">2019-03-22T08:21:18Z</dcterms:modified>
</cp:coreProperties>
</file>