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72" r:id="rId2"/>
    <p:sldId id="376" r:id="rId3"/>
    <p:sldId id="468" r:id="rId4"/>
    <p:sldId id="425" r:id="rId5"/>
    <p:sldId id="467" r:id="rId6"/>
    <p:sldId id="402" r:id="rId7"/>
    <p:sldId id="502" r:id="rId8"/>
    <p:sldId id="498" r:id="rId9"/>
    <p:sldId id="493" r:id="rId10"/>
    <p:sldId id="499" r:id="rId11"/>
    <p:sldId id="497" r:id="rId12"/>
    <p:sldId id="406" r:id="rId13"/>
    <p:sldId id="470" r:id="rId14"/>
    <p:sldId id="505" r:id="rId15"/>
    <p:sldId id="506" r:id="rId16"/>
    <p:sldId id="507" r:id="rId17"/>
    <p:sldId id="508" r:id="rId18"/>
    <p:sldId id="509" r:id="rId19"/>
    <p:sldId id="510" r:id="rId20"/>
    <p:sldId id="511" r:id="rId21"/>
    <p:sldId id="512" r:id="rId22"/>
    <p:sldId id="513" r:id="rId23"/>
    <p:sldId id="514" r:id="rId24"/>
    <p:sldId id="504" r:id="rId25"/>
    <p:sldId id="503" r:id="rId26"/>
    <p:sldId id="471" r:id="rId27"/>
    <p:sldId id="469" r:id="rId28"/>
    <p:sldId id="489" r:id="rId29"/>
    <p:sldId id="482" r:id="rId30"/>
    <p:sldId id="487" r:id="rId31"/>
    <p:sldId id="488" r:id="rId32"/>
    <p:sldId id="481" r:id="rId33"/>
    <p:sldId id="461" r:id="rId34"/>
    <p:sldId id="473" r:id="rId35"/>
    <p:sldId id="484" r:id="rId36"/>
    <p:sldId id="442" r:id="rId37"/>
    <p:sldId id="492" r:id="rId38"/>
    <p:sldId id="486" r:id="rId39"/>
    <p:sldId id="483" r:id="rId40"/>
    <p:sldId id="501" r:id="rId41"/>
    <p:sldId id="477" r:id="rId42"/>
    <p:sldId id="516" r:id="rId43"/>
    <p:sldId id="517" r:id="rId44"/>
    <p:sldId id="521" r:id="rId45"/>
    <p:sldId id="530" r:id="rId46"/>
    <p:sldId id="531" r:id="rId47"/>
    <p:sldId id="534" r:id="rId48"/>
    <p:sldId id="541" r:id="rId49"/>
    <p:sldId id="542" r:id="rId50"/>
    <p:sldId id="543" r:id="rId51"/>
    <p:sldId id="563" r:id="rId52"/>
    <p:sldId id="568" r:id="rId53"/>
    <p:sldId id="569" r:id="rId54"/>
    <p:sldId id="571" r:id="rId55"/>
    <p:sldId id="596" r:id="rId56"/>
  </p:sldIdLst>
  <p:sldSz cx="9144000" cy="6858000" type="screen4x3"/>
  <p:notesSz cx="6797675" cy="9928225"/>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3388" autoAdjust="0"/>
  </p:normalViewPr>
  <p:slideViewPr>
    <p:cSldViewPr>
      <p:cViewPr>
        <p:scale>
          <a:sx n="100" d="100"/>
          <a:sy n="100" d="100"/>
        </p:scale>
        <p:origin x="-18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nl-NL"/>
          </a:p>
        </p:txBody>
      </p:sp>
      <p:sp>
        <p:nvSpPr>
          <p:cNvPr id="14438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nl-NL"/>
          </a:p>
        </p:txBody>
      </p:sp>
      <p:sp>
        <p:nvSpPr>
          <p:cNvPr id="665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4439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nl-NL"/>
          </a:p>
        </p:txBody>
      </p:sp>
      <p:sp>
        <p:nvSpPr>
          <p:cNvPr id="14439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9BF306E-7853-4E4A-A50D-CB2965D2A6DC}"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49269C5D-CA52-4C04-AE21-6F90E6EADD5C}" type="slidenum">
              <a:rPr lang="en-GB" smtClean="0"/>
              <a:pPr>
                <a:defRPr/>
              </a:pPr>
              <a:t>2</a:t>
            </a:fld>
            <a:endParaRPr lang="en-GB" smtClean="0"/>
          </a:p>
        </p:txBody>
      </p:sp>
      <p:sp>
        <p:nvSpPr>
          <p:cNvPr id="67587" name="Rectangle 1026"/>
          <p:cNvSpPr>
            <a:spLocks noGrp="1" noRot="1" noChangeAspect="1" noChangeArrowheads="1" noTextEdit="1"/>
          </p:cNvSpPr>
          <p:nvPr>
            <p:ph type="sldImg"/>
          </p:nvPr>
        </p:nvSpPr>
        <p:spPr>
          <a:xfrm>
            <a:off x="917575" y="744538"/>
            <a:ext cx="4962525" cy="3722687"/>
          </a:xfrm>
          <a:ln/>
        </p:spPr>
      </p:sp>
      <p:sp>
        <p:nvSpPr>
          <p:cNvPr id="67588" name="Rectangle 1027"/>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38D7736-F395-4C1C-BB44-3DC241479B1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FD950F2-7C94-404B-ACD3-89A8ED50076C}"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8BD4097-2969-4715-82F6-978A2210C394}"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vrij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Click to edit Master title style</a:t>
            </a:r>
            <a:endParaRPr lang="nl-NL" dirty="0"/>
          </a:p>
        </p:txBody>
      </p:sp>
      <p:sp>
        <p:nvSpPr>
          <p:cNvPr id="6" name="Tijdelijke aanduiding voor tekst 5"/>
          <p:cNvSpPr>
            <a:spLocks noGrp="1"/>
          </p:cNvSpPr>
          <p:nvPr>
            <p:ph type="body" sz="quarter" idx="12"/>
          </p:nvPr>
        </p:nvSpPr>
        <p:spPr>
          <a:xfrm>
            <a:off x="755576" y="1871999"/>
            <a:ext cx="7632000" cy="3852000"/>
          </a:xfrm>
        </p:spPr>
        <p:txBody>
          <a:bodyPr/>
          <a:lstStyle>
            <a:lvl1pPr marL="0" indent="0">
              <a:buNone/>
              <a:defRPr sz="1800"/>
            </a:lvl1pPr>
            <a:lvl2pPr marL="179388" indent="-179388">
              <a:spcBef>
                <a:spcPts val="0"/>
              </a:spcBef>
              <a:buFont typeface="Arial" pitchFamily="34" charset="0"/>
              <a:buChar char="•"/>
              <a:defRPr sz="1800"/>
            </a:lvl2pPr>
            <a:lvl3pPr marL="630000" indent="-179388">
              <a:spcBef>
                <a:spcPts val="0"/>
              </a:spcBef>
              <a:buFont typeface="Arial" pitchFamily="34" charset="0"/>
              <a:buChar char="•"/>
              <a:defRPr sz="1800"/>
            </a:lvl3pPr>
            <a:lvl4pPr marL="1080000" indent="-180975">
              <a:spcBef>
                <a:spcPts val="0"/>
              </a:spcBef>
              <a:buFont typeface="Arial" pitchFamily="34" charset="0"/>
              <a:buChar char="•"/>
              <a:defRPr sz="1800"/>
            </a:lvl4pPr>
            <a:lvl5pPr marL="1530000" indent="-179388">
              <a:spcBef>
                <a:spcPts val="0"/>
              </a:spcBef>
              <a:buFont typeface="Arial" pitchFamily="34" charset="0"/>
              <a:buChar char="•"/>
              <a:defRPr sz="1800"/>
            </a:lvl5pPr>
          </a:lstStyle>
          <a:p>
            <a:pPr lvl="0"/>
            <a:r>
              <a:rPr lang="nl-NL" dirty="0" smtClean="0"/>
              <a:t>Click to edit Master text styles</a:t>
            </a:r>
          </a:p>
          <a:p>
            <a:pPr lvl="1"/>
            <a:r>
              <a:rPr lang="nl-NL" dirty="0" smtClean="0"/>
              <a:t>Second level</a:t>
            </a:r>
          </a:p>
          <a:p>
            <a:pPr lvl="2"/>
            <a:r>
              <a:rPr lang="nl-NL" dirty="0" smtClean="0"/>
              <a:t>Third level</a:t>
            </a:r>
          </a:p>
          <a:p>
            <a:pPr lvl="3"/>
            <a:r>
              <a:rPr lang="nl-NL" dirty="0" smtClean="0"/>
              <a:t>Fourth level</a:t>
            </a:r>
          </a:p>
          <a:p>
            <a:pPr lvl="4"/>
            <a:r>
              <a:rPr lang="nl-NL" dirty="0" smtClean="0"/>
              <a:t>Fifth level</a:t>
            </a:r>
            <a:endParaRPr lang="nl-NL" dirty="0"/>
          </a:p>
        </p:txBody>
      </p:sp>
      <p:sp>
        <p:nvSpPr>
          <p:cNvPr id="4" name="Tijdelijke aanduiding voor voettekst 2"/>
          <p:cNvSpPr>
            <a:spLocks noGrp="1"/>
          </p:cNvSpPr>
          <p:nvPr>
            <p:ph type="ftr" sz="quarter" idx="13"/>
          </p:nvPr>
        </p:nvSpPr>
        <p:spPr/>
        <p:txBody>
          <a:bodyPr/>
          <a:lstStyle>
            <a:lvl1pPr>
              <a:defRPr>
                <a:solidFill>
                  <a:srgbClr val="007382"/>
                </a:solidFill>
              </a:defRPr>
            </a:lvl1pPr>
          </a:lstStyle>
          <a:p>
            <a:pPr>
              <a:defRPr/>
            </a:pPr>
            <a:endParaRPr lang="nl-NL"/>
          </a:p>
        </p:txBody>
      </p:sp>
      <p:sp>
        <p:nvSpPr>
          <p:cNvPr id="5" name="Tijdelijke aanduiding voor dianummer 3"/>
          <p:cNvSpPr>
            <a:spLocks noGrp="1"/>
          </p:cNvSpPr>
          <p:nvPr>
            <p:ph type="sldNum" sz="quarter" idx="14"/>
          </p:nvPr>
        </p:nvSpPr>
        <p:spPr/>
        <p:txBody>
          <a:bodyPr/>
          <a:lstStyle>
            <a:lvl1pPr>
              <a:defRPr>
                <a:solidFill>
                  <a:srgbClr val="007382"/>
                </a:solidFill>
              </a:defRPr>
            </a:lvl1pPr>
          </a:lstStyle>
          <a:p>
            <a:pPr>
              <a:defRPr/>
            </a:pPr>
            <a:fld id="{B371482B-8463-41DE-9EB6-2FD16E61D5D9}" type="slidenum">
              <a:rPr lang="nl-NL"/>
              <a:pPr>
                <a:defRPr/>
              </a:pPr>
              <a:t>‹nr.›</a:t>
            </a:fld>
            <a:endParaRPr lang="nl-NL"/>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207E8A7-4C5D-48F4-AA1C-86287A7F9D6D}"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E7B1373-E7E6-48E0-AD02-0B05E19EF796}"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DB37E61-F956-482F-89E1-E52594A685DD}"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DBA27355-2EC3-4957-BB65-3004FA6F9A5B}"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7F56927B-FB98-41F0-89A3-6D33D470F690}"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3F313A5-0E8E-4E6C-919C-251F30979112}"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0FBCDE8-1B8D-4EE0-87EA-B8815279AB13}"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44424AE-878B-4F8D-8F8F-4A9D1F0BE1C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1DDC6A1-6EA4-407A-AC16-63062EC8C1A7}" type="slidenum">
              <a:rPr lang="nl-NL"/>
              <a:pPr>
                <a:defRPr/>
              </a:pPr>
              <a:t>‹nr.›</a:t>
            </a:fld>
            <a:endParaRPr lang="nl-NL"/>
          </a:p>
        </p:txBody>
      </p:sp>
      <p:sp>
        <p:nvSpPr>
          <p:cNvPr id="1031" name="Rectangle 7"/>
          <p:cNvSpPr>
            <a:spLocks noChangeArrowheads="1"/>
          </p:cNvSpPr>
          <p:nvPr/>
        </p:nvSpPr>
        <p:spPr bwMode="auto">
          <a:xfrm>
            <a:off x="0" y="0"/>
            <a:ext cx="9144000" cy="6858000"/>
          </a:xfrm>
          <a:prstGeom prst="rect">
            <a:avLst/>
          </a:prstGeom>
          <a:solidFill>
            <a:schemeClr val="bg1">
              <a:alpha val="60001"/>
            </a:schemeClr>
          </a:solidFill>
          <a:ln w="9525">
            <a:noFill/>
            <a:miter lim="800000"/>
            <a:headEnd/>
            <a:tailEnd/>
          </a:ln>
          <a:effectLst/>
        </p:spPr>
        <p:txBody>
          <a:bodyPr wrap="none" anchor="ctr"/>
          <a:lstStyle/>
          <a:p>
            <a:pPr>
              <a:defRPr/>
            </a:pPr>
            <a:endParaRPr lang="nl-NL">
              <a:cs typeface="+mn-cs"/>
            </a:endParaRPr>
          </a:p>
        </p:txBody>
      </p:sp>
      <p:pic>
        <p:nvPicPr>
          <p:cNvPr id="1032" name="Picture 10"/>
          <p:cNvPicPr>
            <a:picLocks noChangeAspect="1" noChangeArrowheads="1"/>
          </p:cNvPicPr>
          <p:nvPr/>
        </p:nvPicPr>
        <p:blipFill>
          <a:blip r:embed="rId15" cstate="print"/>
          <a:srcRect/>
          <a:stretch>
            <a:fillRect/>
          </a:stretch>
        </p:blipFill>
        <p:spPr bwMode="auto">
          <a:xfrm>
            <a:off x="6443663" y="6137275"/>
            <a:ext cx="2484437" cy="566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ucomed.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hyperlink" Target="http://www.eucomed.org/"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www.cocir.org/index.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66800" y="685800"/>
            <a:ext cx="7467600" cy="3108325"/>
          </a:xfrm>
          <a:prstGeom prst="rect">
            <a:avLst/>
          </a:prstGeom>
          <a:noFill/>
          <a:ln w="9525">
            <a:noFill/>
            <a:miter lim="800000"/>
            <a:headEnd/>
            <a:tailEnd/>
          </a:ln>
        </p:spPr>
        <p:txBody>
          <a:bodyPr>
            <a:spAutoFit/>
          </a:bodyPr>
          <a:lstStyle/>
          <a:p>
            <a:r>
              <a:rPr lang="en-IE" sz="3200" b="1" i="1" u="sng"/>
              <a:t>HEAD LIGHTS</a:t>
            </a:r>
          </a:p>
          <a:p>
            <a:endParaRPr lang="en-IE" sz="3600"/>
          </a:p>
          <a:p>
            <a:pPr>
              <a:buFont typeface="Arial" charset="0"/>
              <a:buChar char="•"/>
            </a:pPr>
            <a:r>
              <a:rPr lang="en-IE" sz="3200"/>
              <a:t> FHI, an overview</a:t>
            </a:r>
          </a:p>
          <a:p>
            <a:pPr>
              <a:buFont typeface="Arial" charset="0"/>
              <a:buChar char="•"/>
            </a:pPr>
            <a:r>
              <a:rPr lang="en-IE" sz="3200"/>
              <a:t> Hot topics</a:t>
            </a:r>
          </a:p>
          <a:p>
            <a:pPr>
              <a:buFont typeface="Arial" charset="0"/>
              <a:buChar char="•"/>
            </a:pPr>
            <a:r>
              <a:rPr lang="en-IE" sz="3200"/>
              <a:t> Dutch Healthcare System + Figures</a:t>
            </a:r>
          </a:p>
          <a:p>
            <a:pPr>
              <a:buFont typeface="Arial" charset="0"/>
              <a:buChar char="•"/>
            </a:pPr>
            <a:r>
              <a:rPr lang="en-IE" sz="3200"/>
              <a:t> Trends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kstvak 3"/>
          <p:cNvSpPr txBox="1">
            <a:spLocks noChangeArrowheads="1"/>
          </p:cNvSpPr>
          <p:nvPr/>
        </p:nvSpPr>
        <p:spPr bwMode="auto">
          <a:xfrm>
            <a:off x="857250" y="1000125"/>
            <a:ext cx="7000875" cy="2954338"/>
          </a:xfrm>
          <a:prstGeom prst="rect">
            <a:avLst/>
          </a:prstGeom>
          <a:noFill/>
          <a:ln w="9525">
            <a:noFill/>
            <a:miter lim="800000"/>
            <a:headEnd/>
            <a:tailEnd/>
          </a:ln>
        </p:spPr>
        <p:txBody>
          <a:bodyPr>
            <a:spAutoFit/>
          </a:bodyPr>
          <a:lstStyle/>
          <a:p>
            <a:r>
              <a:rPr lang="en-US" sz="2400" b="1"/>
              <a:t>Reimbursement </a:t>
            </a:r>
            <a:r>
              <a:rPr lang="en-US" b="1"/>
              <a:t/>
            </a:r>
            <a:br>
              <a:rPr lang="en-US" b="1"/>
            </a:br>
            <a:r>
              <a:rPr lang="en-US" b="1"/>
              <a:t/>
            </a:r>
            <a:br>
              <a:rPr lang="en-US" b="1"/>
            </a:br>
            <a:r>
              <a:rPr lang="en-US"/>
              <a:t>Government is systematically eliminating non-essential services in an attempt to reduce overall healthcare spend and hospitals remain under constant pressure to manage their budgets more efficiently. </a:t>
            </a:r>
            <a:br>
              <a:rPr lang="en-US"/>
            </a:br>
            <a:r>
              <a:rPr lang="en-US"/>
              <a:t/>
            </a:r>
            <a:br>
              <a:rPr lang="en-US"/>
            </a:br>
            <a:r>
              <a:rPr lang="en-US"/>
              <a:t>Our message: Don’t save on Medical Devices - Medical devices can save the healthcare system money </a:t>
            </a:r>
          </a:p>
          <a:p>
            <a:r>
              <a:rPr lang="en-US"/>
              <a:t> </a:t>
            </a:r>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vak 3"/>
          <p:cNvSpPr txBox="1">
            <a:spLocks noChangeArrowheads="1"/>
          </p:cNvSpPr>
          <p:nvPr/>
        </p:nvSpPr>
        <p:spPr bwMode="auto">
          <a:xfrm>
            <a:off x="785813" y="1000125"/>
            <a:ext cx="7786687" cy="5448300"/>
          </a:xfrm>
          <a:prstGeom prst="rect">
            <a:avLst/>
          </a:prstGeom>
          <a:noFill/>
          <a:ln w="9525">
            <a:noFill/>
            <a:miter lim="800000"/>
            <a:headEnd/>
            <a:tailEnd/>
          </a:ln>
        </p:spPr>
        <p:txBody>
          <a:bodyPr>
            <a:spAutoFit/>
          </a:bodyPr>
          <a:lstStyle/>
          <a:p>
            <a:r>
              <a:rPr lang="en-US" sz="2400" b="1"/>
              <a:t>Reimbursement</a:t>
            </a:r>
            <a:r>
              <a:rPr lang="en-US"/>
              <a:t/>
            </a:r>
            <a:br>
              <a:rPr lang="en-US"/>
            </a:br>
            <a:r>
              <a:rPr lang="en-US"/>
              <a:t/>
            </a:r>
            <a:br>
              <a:rPr lang="en-US"/>
            </a:br>
            <a:r>
              <a:rPr lang="en-US"/>
              <a:t>Zorginstituut Nederland (ZiN), is an independent government organization, has a crucial role to coordinate the funding activities and the implementation of Zvw and AWBZ. It also plays an important role to coordinate between the parties who determine policy and who implements it. </a:t>
            </a:r>
            <a:br>
              <a:rPr lang="en-US"/>
            </a:br>
            <a:r>
              <a:rPr lang="en-US"/>
              <a:t/>
            </a:r>
            <a:br>
              <a:rPr lang="en-US"/>
            </a:br>
            <a:r>
              <a:rPr lang="en-US"/>
              <a:t>Netherlands uses a DBC/DOT reimbursement system, a new case-mix reimbursement system for hospitals and medical specialist care, which was introduced in the Netherlands in 2006. </a:t>
            </a:r>
          </a:p>
          <a:p>
            <a:endParaRPr lang="en-US"/>
          </a:p>
          <a:p>
            <a:r>
              <a:rPr lang="en-US"/>
              <a:t>At this moment it’s difficult to get market access with new expensive medical devices: first prove it</a:t>
            </a:r>
          </a:p>
          <a:p>
            <a:r>
              <a:rPr lang="nl-NL"/>
              <a:t>(Evidence-based Health Policy, E</a:t>
            </a:r>
            <a:r>
              <a:rPr lang="en-US"/>
              <a:t>vidence-based Economic Evaluation, R</a:t>
            </a:r>
            <a:r>
              <a:rPr lang="nl-NL"/>
              <a:t>andomized Clinical Trials etc)</a:t>
            </a:r>
            <a:r>
              <a:rPr lang="en-US"/>
              <a:t/>
            </a:r>
            <a:br>
              <a:rPr lang="en-US"/>
            </a:br>
            <a:r>
              <a:rPr lang="en-US"/>
              <a:t/>
            </a:r>
            <a:br>
              <a:rPr lang="en-US"/>
            </a:br>
            <a:r>
              <a:rPr lang="en-US"/>
              <a:t/>
            </a:r>
            <a:br>
              <a:rPr lang="en-US"/>
            </a:br>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nl-NL" sz="3200" b="1" smtClean="0"/>
              <a:t>Medical equipment</a:t>
            </a:r>
          </a:p>
        </p:txBody>
      </p:sp>
      <p:sp>
        <p:nvSpPr>
          <p:cNvPr id="15363" name="Rectangle 3"/>
          <p:cNvSpPr>
            <a:spLocks noGrp="1" noChangeArrowheads="1"/>
          </p:cNvSpPr>
          <p:nvPr>
            <p:ph type="body" idx="1"/>
          </p:nvPr>
        </p:nvSpPr>
        <p:spPr>
          <a:xfrm>
            <a:off x="468313" y="1412875"/>
            <a:ext cx="8229600" cy="4525963"/>
          </a:xfrm>
        </p:spPr>
        <p:txBody>
          <a:bodyPr/>
          <a:lstStyle/>
          <a:p>
            <a:pPr algn="ctr" eaLnBrk="1" hangingPunct="1">
              <a:lnSpc>
                <a:spcPct val="80000"/>
              </a:lnSpc>
              <a:buFontTx/>
              <a:buNone/>
            </a:pPr>
            <a:endParaRPr lang="nl-NL" sz="2400" smtClean="0"/>
          </a:p>
          <a:p>
            <a:pPr eaLnBrk="1" hangingPunct="1">
              <a:lnSpc>
                <a:spcPct val="150000"/>
              </a:lnSpc>
            </a:pPr>
            <a:r>
              <a:rPr lang="nl-NL" sz="2400" smtClean="0"/>
              <a:t>depreciation period &gt;10 years</a:t>
            </a:r>
          </a:p>
          <a:p>
            <a:pPr eaLnBrk="1" hangingPunct="1">
              <a:lnSpc>
                <a:spcPct val="150000"/>
              </a:lnSpc>
            </a:pPr>
            <a:r>
              <a:rPr lang="nl-NL" sz="2400" smtClean="0"/>
              <a:t>1.7% of the total healthcare expenditure</a:t>
            </a:r>
          </a:p>
          <a:p>
            <a:pPr lvl="1" eaLnBrk="1" hangingPunct="1">
              <a:lnSpc>
                <a:spcPct val="150000"/>
              </a:lnSpc>
            </a:pPr>
            <a:r>
              <a:rPr lang="nl-NL" sz="2000" smtClean="0"/>
              <a:t>Old</a:t>
            </a:r>
          </a:p>
          <a:p>
            <a:pPr lvl="1" eaLnBrk="1" hangingPunct="1">
              <a:lnSpc>
                <a:spcPct val="150000"/>
              </a:lnSpc>
            </a:pPr>
            <a:r>
              <a:rPr lang="nl-NL" sz="2000" smtClean="0"/>
              <a:t>Problems with maintenance</a:t>
            </a:r>
          </a:p>
          <a:p>
            <a:pPr lvl="1" eaLnBrk="1" hangingPunct="1">
              <a:lnSpc>
                <a:spcPct val="150000"/>
              </a:lnSpc>
            </a:pPr>
            <a:r>
              <a:rPr lang="nl-NL" sz="2000" smtClean="0"/>
              <a:t>Problems with knowledge</a:t>
            </a:r>
          </a:p>
          <a:p>
            <a:pPr eaLnBrk="1" hangingPunct="1">
              <a:lnSpc>
                <a:spcPct val="150000"/>
              </a:lnSpc>
            </a:pPr>
            <a:endParaRPr lang="nl-NL" sz="2400" smtClean="0"/>
          </a:p>
          <a:p>
            <a:pPr eaLnBrk="1" hangingPunct="1">
              <a:lnSpc>
                <a:spcPct val="80000"/>
              </a:lnSpc>
              <a:buFontTx/>
              <a:buNone/>
            </a:pPr>
            <a:endParaRPr lang="nl-NL" sz="2400" smtClean="0"/>
          </a:p>
          <a:p>
            <a:pPr eaLnBrk="1" hangingPunct="1">
              <a:lnSpc>
                <a:spcPct val="80000"/>
              </a:lnSpc>
              <a:buFontTx/>
              <a:buChar char="-"/>
            </a:pPr>
            <a:endParaRPr lang="nl-NL" sz="2000" smtClean="0"/>
          </a:p>
        </p:txBody>
      </p:sp>
      <p:pic>
        <p:nvPicPr>
          <p:cNvPr id="15364" name="Picture 4"/>
          <p:cNvPicPr>
            <a:picLocks noChangeAspect="1" noChangeArrowheads="1"/>
          </p:cNvPicPr>
          <p:nvPr/>
        </p:nvPicPr>
        <p:blipFill>
          <a:blip r:embed="rId2" cstate="print"/>
          <a:srcRect/>
          <a:stretch>
            <a:fillRect/>
          </a:stretch>
        </p:blipFill>
        <p:spPr bwMode="auto">
          <a:xfrm>
            <a:off x="6318250" y="2133600"/>
            <a:ext cx="2825750" cy="36671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Afbeelding 5" descr="japan9a.jpg"/>
          <p:cNvPicPr>
            <a:picLocks noChangeAspect="1"/>
          </p:cNvPicPr>
          <p:nvPr/>
        </p:nvPicPr>
        <p:blipFill>
          <a:blip r:embed="rId2" cstate="print"/>
          <a:srcRect/>
          <a:stretch>
            <a:fillRect/>
          </a:stretch>
        </p:blipFill>
        <p:spPr bwMode="auto">
          <a:xfrm>
            <a:off x="971600" y="1844824"/>
            <a:ext cx="7155904" cy="4616381"/>
          </a:xfrm>
          <a:prstGeom prst="rect">
            <a:avLst/>
          </a:prstGeom>
          <a:noFill/>
          <a:ln w="9525">
            <a:noFill/>
            <a:miter lim="800000"/>
            <a:headEnd/>
            <a:tailEnd/>
          </a:ln>
        </p:spPr>
      </p:pic>
      <p:sp>
        <p:nvSpPr>
          <p:cNvPr id="3"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Tijdelijke aanduiding voor inhoud 3" descr="japan9b.jpg"/>
          <p:cNvPicPr>
            <a:picLocks noGrp="1" noChangeAspect="1"/>
          </p:cNvPicPr>
          <p:nvPr>
            <p:ph idx="1"/>
          </p:nvPr>
        </p:nvPicPr>
        <p:blipFill>
          <a:blip r:embed="rId2" cstate="print"/>
          <a:srcRect/>
          <a:stretch>
            <a:fillRect/>
          </a:stretch>
        </p:blipFill>
        <p:spPr>
          <a:xfrm>
            <a:off x="1149350" y="1600200"/>
            <a:ext cx="6845300"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Tijdelijke aanduiding voor inhoud 3" descr="japan9c.jpg"/>
          <p:cNvPicPr>
            <a:picLocks noGrp="1" noChangeAspect="1"/>
          </p:cNvPicPr>
          <p:nvPr>
            <p:ph idx="1"/>
          </p:nvPr>
        </p:nvPicPr>
        <p:blipFill>
          <a:blip r:embed="rId2" cstate="print"/>
          <a:srcRect/>
          <a:stretch>
            <a:fillRect/>
          </a:stretch>
        </p:blipFill>
        <p:spPr>
          <a:xfrm>
            <a:off x="1109663" y="1600200"/>
            <a:ext cx="6924675"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Tijdelijke aanduiding voor inhoud 3" descr="japan9d.jpg"/>
          <p:cNvPicPr>
            <a:picLocks noGrp="1" noChangeAspect="1"/>
          </p:cNvPicPr>
          <p:nvPr>
            <p:ph idx="1"/>
          </p:nvPr>
        </p:nvPicPr>
        <p:blipFill>
          <a:blip r:embed="rId2" cstate="print"/>
          <a:srcRect/>
          <a:stretch>
            <a:fillRect/>
          </a:stretch>
        </p:blipFill>
        <p:spPr>
          <a:xfrm>
            <a:off x="2265363" y="1600200"/>
            <a:ext cx="4613275"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Tijdelijke aanduiding voor inhoud 3" descr="japan9e.jpg"/>
          <p:cNvPicPr>
            <a:picLocks noGrp="1" noChangeAspect="1"/>
          </p:cNvPicPr>
          <p:nvPr>
            <p:ph idx="1"/>
          </p:nvPr>
        </p:nvPicPr>
        <p:blipFill>
          <a:blip r:embed="rId2" cstate="print"/>
          <a:srcRect/>
          <a:stretch>
            <a:fillRect/>
          </a:stretch>
        </p:blipFill>
        <p:spPr>
          <a:xfrm>
            <a:off x="1019175" y="1600200"/>
            <a:ext cx="7105650"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Tijdelijke aanduiding voor inhoud 7" descr="japan9f.jpg"/>
          <p:cNvPicPr>
            <a:picLocks noGrp="1" noChangeAspect="1"/>
          </p:cNvPicPr>
          <p:nvPr>
            <p:ph idx="1"/>
          </p:nvPr>
        </p:nvPicPr>
        <p:blipFill>
          <a:blip r:embed="rId2" cstate="print"/>
          <a:srcRect/>
          <a:stretch>
            <a:fillRect/>
          </a:stretch>
        </p:blipFill>
        <p:spPr>
          <a:xfrm>
            <a:off x="457200" y="1903413"/>
            <a:ext cx="8229600" cy="3919537"/>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Tijdelijke aanduiding voor inhoud 3" descr="japan9g.jpg"/>
          <p:cNvPicPr>
            <a:picLocks noGrp="1" noChangeAspect="1"/>
          </p:cNvPicPr>
          <p:nvPr>
            <p:ph idx="1"/>
          </p:nvPr>
        </p:nvPicPr>
        <p:blipFill>
          <a:blip r:embed="rId2" cstate="print"/>
          <a:srcRect/>
          <a:stretch>
            <a:fillRect/>
          </a:stretch>
        </p:blipFill>
        <p:spPr>
          <a:xfrm>
            <a:off x="935038" y="1600200"/>
            <a:ext cx="7273925"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85813" y="285750"/>
            <a:ext cx="5257800" cy="762000"/>
          </a:xfrm>
        </p:spPr>
        <p:txBody>
          <a:bodyPr/>
          <a:lstStyle/>
          <a:p>
            <a:pPr algn="l" eaLnBrk="1" hangingPunct="1"/>
            <a:r>
              <a:rPr lang="en-IE" sz="4800" i="1" smtClean="0">
                <a:solidFill>
                  <a:schemeClr val="tx1"/>
                </a:solidFill>
              </a:rPr>
              <a:t>FHI, an overview</a:t>
            </a:r>
            <a:endParaRPr lang="en-IE" smtClean="0">
              <a:solidFill>
                <a:schemeClr val="tx1"/>
              </a:solidFill>
            </a:endParaRPr>
          </a:p>
        </p:txBody>
      </p:sp>
      <p:sp>
        <p:nvSpPr>
          <p:cNvPr id="5123" name="Rectangle 3"/>
          <p:cNvSpPr>
            <a:spLocks noGrp="1" noChangeArrowheads="1"/>
          </p:cNvSpPr>
          <p:nvPr>
            <p:ph type="body" idx="1"/>
          </p:nvPr>
        </p:nvSpPr>
        <p:spPr>
          <a:xfrm>
            <a:off x="609600" y="1295400"/>
            <a:ext cx="7772400" cy="4114800"/>
          </a:xfrm>
        </p:spPr>
        <p:txBody>
          <a:bodyPr/>
          <a:lstStyle/>
          <a:p>
            <a:pPr eaLnBrk="1" hangingPunct="1"/>
            <a:r>
              <a:rPr lang="en-IE" sz="2400" smtClean="0"/>
              <a:t>Umbrella-organisation for companies in the Netherlands that are active in the supply and application of different technologies in industry and healthcare</a:t>
            </a:r>
          </a:p>
          <a:p>
            <a:pPr eaLnBrk="1" hangingPunct="1"/>
            <a:r>
              <a:rPr lang="en-IE" sz="2400" smtClean="0"/>
              <a:t>Four main groups or “branches”: Industrial Electronics, Industrial Automation, Laboratory Technology and Medical Technology</a:t>
            </a:r>
          </a:p>
        </p:txBody>
      </p:sp>
      <p:pic>
        <p:nvPicPr>
          <p:cNvPr id="5124" name="Picture 6"/>
          <p:cNvPicPr>
            <a:picLocks noChangeAspect="1" noChangeArrowheads="1"/>
          </p:cNvPicPr>
          <p:nvPr/>
        </p:nvPicPr>
        <p:blipFill>
          <a:blip r:embed="rId3" cstate="print"/>
          <a:srcRect/>
          <a:stretch>
            <a:fillRect/>
          </a:stretch>
        </p:blipFill>
        <p:spPr bwMode="auto">
          <a:xfrm>
            <a:off x="928688" y="4143375"/>
            <a:ext cx="3173412"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Tijdelijke aanduiding voor inhoud 3" descr="japan9j.jpg"/>
          <p:cNvPicPr>
            <a:picLocks noGrp="1" noChangeAspect="1"/>
          </p:cNvPicPr>
          <p:nvPr>
            <p:ph idx="1"/>
          </p:nvPr>
        </p:nvPicPr>
        <p:blipFill>
          <a:blip r:embed="rId2" cstate="print"/>
          <a:srcRect/>
          <a:stretch>
            <a:fillRect/>
          </a:stretch>
        </p:blipFill>
        <p:spPr>
          <a:xfrm>
            <a:off x="882650" y="1600200"/>
            <a:ext cx="7378700"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Tijdelijke aanduiding voor inhoud 5" descr="japan9k.jpg"/>
          <p:cNvPicPr>
            <a:picLocks noGrp="1" noChangeAspect="1"/>
          </p:cNvPicPr>
          <p:nvPr>
            <p:ph idx="1"/>
          </p:nvPr>
        </p:nvPicPr>
        <p:blipFill>
          <a:blip r:embed="rId2" cstate="print"/>
          <a:srcRect/>
          <a:stretch>
            <a:fillRect/>
          </a:stretch>
        </p:blipFill>
        <p:spPr>
          <a:xfrm>
            <a:off x="566738" y="1600200"/>
            <a:ext cx="8010525"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Tijdelijke aanduiding voor inhoud 3" descr="japan9s.jpg"/>
          <p:cNvPicPr>
            <a:picLocks noGrp="1" noChangeAspect="1"/>
          </p:cNvPicPr>
          <p:nvPr>
            <p:ph idx="1"/>
          </p:nvPr>
        </p:nvPicPr>
        <p:blipFill>
          <a:blip r:embed="rId2" cstate="print"/>
          <a:srcRect/>
          <a:stretch>
            <a:fillRect/>
          </a:stretch>
        </p:blipFill>
        <p:spPr>
          <a:xfrm>
            <a:off x="693738" y="1600200"/>
            <a:ext cx="7756525" cy="4525963"/>
          </a:xfrm>
        </p:spPr>
      </p:pic>
      <p:sp>
        <p:nvSpPr>
          <p:cNvPr id="4"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Tijdelijke aanduiding voor inhoud 3" descr="japan9i.jpg"/>
          <p:cNvPicPr>
            <a:picLocks noGrp="1" noChangeAspect="1"/>
          </p:cNvPicPr>
          <p:nvPr>
            <p:ph idx="1"/>
          </p:nvPr>
        </p:nvPicPr>
        <p:blipFill>
          <a:blip r:embed="rId2" cstate="print"/>
          <a:srcRect/>
          <a:stretch>
            <a:fillRect/>
          </a:stretch>
        </p:blipFill>
        <p:spPr>
          <a:xfrm>
            <a:off x="457200" y="1916113"/>
            <a:ext cx="8229600" cy="3894137"/>
          </a:xfrm>
        </p:spPr>
      </p:pic>
      <p:sp>
        <p:nvSpPr>
          <p:cNvPr id="3" name="Titel 1"/>
          <p:cNvSpPr>
            <a:spLocks noGrp="1"/>
          </p:cNvSpPr>
          <p:nvPr>
            <p:ph type="title"/>
          </p:nvPr>
        </p:nvSpPr>
        <p:spPr>
          <a:xfrm>
            <a:off x="457200" y="274638"/>
            <a:ext cx="8229600" cy="1143000"/>
          </a:xfrm>
        </p:spPr>
        <p:txBody>
          <a:bodyPr/>
          <a:lstStyle/>
          <a:p>
            <a:pPr eaLnBrk="1" hangingPunct="1"/>
            <a:r>
              <a:rPr lang="en-IE" sz="3200" dirty="0" smtClean="0"/>
              <a:t> Dutch Healthcare System + Figures</a:t>
            </a:r>
            <a:r>
              <a:rPr lang="en-IE" dirty="0" smtClean="0"/>
              <a:t/>
            </a:r>
            <a:br>
              <a:rPr lang="en-IE" dirty="0" smtClean="0"/>
            </a:br>
            <a:endParaRPr lang="nl-NL"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en-IE" sz="3200" smtClean="0"/>
              <a:t> Dutch Healthcare System + Figures</a:t>
            </a:r>
            <a:r>
              <a:rPr lang="en-IE" smtClean="0"/>
              <a:t/>
            </a:r>
            <a:br>
              <a:rPr lang="en-IE" smtClean="0"/>
            </a:br>
            <a:endParaRPr lang="nl-NL" smtClean="0"/>
          </a:p>
        </p:txBody>
      </p:sp>
      <p:pic>
        <p:nvPicPr>
          <p:cNvPr id="32771" name="Tijdelijke aanduiding voor inhoud 3" descr="cbs01.gif"/>
          <p:cNvPicPr>
            <a:picLocks noGrp="1" noChangeAspect="1"/>
          </p:cNvPicPr>
          <p:nvPr>
            <p:ph idx="1"/>
          </p:nvPr>
        </p:nvPicPr>
        <p:blipFill>
          <a:blip r:embed="rId2" cstate="print"/>
          <a:srcRect/>
          <a:stretch>
            <a:fillRect/>
          </a:stretch>
        </p:blipFill>
        <p:spPr>
          <a:xfrm>
            <a:off x="1714500" y="1285875"/>
            <a:ext cx="5680075" cy="4525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eaLnBrk="1" hangingPunct="1"/>
            <a:r>
              <a:rPr lang="en-IE" sz="3200" dirty="0" smtClean="0"/>
              <a:t> Dutch Healthcare System + Figures</a:t>
            </a:r>
            <a:r>
              <a:rPr lang="en-IE" dirty="0" smtClean="0"/>
              <a:t/>
            </a:r>
            <a:br>
              <a:rPr lang="en-IE" dirty="0" smtClean="0"/>
            </a:br>
            <a:endParaRPr lang="nl-NL" dirty="0" smtClean="0"/>
          </a:p>
        </p:txBody>
      </p:sp>
      <p:pic>
        <p:nvPicPr>
          <p:cNvPr id="33795" name="Tijdelijke aanduiding voor inhoud 3" descr="cbs01.gif"/>
          <p:cNvPicPr>
            <a:picLocks noGrp="1" noChangeAspect="1"/>
          </p:cNvPicPr>
          <p:nvPr>
            <p:ph idx="1"/>
          </p:nvPr>
        </p:nvPicPr>
        <p:blipFill>
          <a:blip r:embed="rId2" cstate="print"/>
          <a:srcRect/>
          <a:stretch>
            <a:fillRect/>
          </a:stretch>
        </p:blipFill>
        <p:spPr>
          <a:xfrm>
            <a:off x="1714500" y="1285875"/>
            <a:ext cx="5680075"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Tijdelijke aanduiding voor inhoud 3" descr="cbs02.gif"/>
          <p:cNvPicPr>
            <a:picLocks noGrp="1" noChangeAspect="1"/>
          </p:cNvPicPr>
          <p:nvPr>
            <p:ph idx="1"/>
          </p:nvPr>
        </p:nvPicPr>
        <p:blipFill>
          <a:blip r:embed="rId2" cstate="print"/>
          <a:srcRect/>
          <a:stretch>
            <a:fillRect/>
          </a:stretch>
        </p:blipFill>
        <p:spPr>
          <a:xfrm>
            <a:off x="1714500" y="1143000"/>
            <a:ext cx="5680075" cy="4525963"/>
          </a:xfrm>
        </p:spPr>
      </p:pic>
      <p:sp>
        <p:nvSpPr>
          <p:cNvPr id="34819" name="Titel 1"/>
          <p:cNvSpPr>
            <a:spLocks noGrp="1"/>
          </p:cNvSpPr>
          <p:nvPr>
            <p:ph type="title"/>
          </p:nvPr>
        </p:nvSpPr>
        <p:spPr/>
        <p:txBody>
          <a:bodyPr/>
          <a:lstStyle/>
          <a:p>
            <a:pPr eaLnBrk="1" hangingPunct="1"/>
            <a:r>
              <a:rPr lang="en-IE" sz="3200" smtClean="0"/>
              <a:t> Dutch Healthcare System + Figures</a:t>
            </a:r>
            <a:r>
              <a:rPr lang="en-IE" smtClean="0"/>
              <a:t/>
            </a:r>
            <a:br>
              <a:rPr lang="en-IE" smtClean="0"/>
            </a:br>
            <a:endParaRPr lang="nl-NL"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kstvak 3"/>
          <p:cNvSpPr txBox="1">
            <a:spLocks noChangeArrowheads="1"/>
          </p:cNvSpPr>
          <p:nvPr/>
        </p:nvSpPr>
        <p:spPr bwMode="auto">
          <a:xfrm>
            <a:off x="683568" y="260648"/>
            <a:ext cx="7643813" cy="3908762"/>
          </a:xfrm>
          <a:prstGeom prst="rect">
            <a:avLst/>
          </a:prstGeom>
          <a:noFill/>
          <a:ln w="9525">
            <a:noFill/>
            <a:miter lim="800000"/>
            <a:headEnd/>
            <a:tailEnd/>
          </a:ln>
        </p:spPr>
        <p:txBody>
          <a:bodyPr>
            <a:spAutoFit/>
          </a:bodyPr>
          <a:lstStyle/>
          <a:p>
            <a:r>
              <a:rPr lang="nl-NL" sz="3200" b="1" dirty="0"/>
              <a:t>Healthcare </a:t>
            </a:r>
            <a:r>
              <a:rPr lang="nl-NL" sz="3200" b="1" dirty="0" err="1"/>
              <a:t>expenditure</a:t>
            </a:r>
            <a:endParaRPr lang="nl-NL" sz="3200" b="1" dirty="0"/>
          </a:p>
          <a:p>
            <a:r>
              <a:rPr lang="en-US" b="1" dirty="0"/>
              <a:t/>
            </a:r>
            <a:br>
              <a:rPr lang="en-US" b="1" dirty="0"/>
            </a:br>
            <a:r>
              <a:rPr lang="en-US" dirty="0"/>
              <a:t>Every </a:t>
            </a:r>
            <a:r>
              <a:rPr lang="en-US" dirty="0" err="1"/>
              <a:t>dutch</a:t>
            </a:r>
            <a:r>
              <a:rPr lang="en-US" dirty="0"/>
              <a:t> citizen has a mandatory healthcare insurance policy</a:t>
            </a:r>
          </a:p>
          <a:p>
            <a:r>
              <a:rPr lang="en-US" dirty="0"/>
              <a:t>• this is the so called: “base policy”: a minimum amount of treatments and </a:t>
            </a:r>
            <a:r>
              <a:rPr lang="nl-NL" dirty="0" err="1"/>
              <a:t>expenditures</a:t>
            </a:r>
            <a:endParaRPr lang="nl-NL" dirty="0"/>
          </a:p>
          <a:p>
            <a:r>
              <a:rPr lang="en-US" dirty="0"/>
              <a:t>• this policy deals with the family physicians, hospital care and pharmaceutical </a:t>
            </a:r>
            <a:r>
              <a:rPr lang="nl-NL" dirty="0" err="1"/>
              <a:t>expenditures</a:t>
            </a:r>
            <a:endParaRPr lang="nl-NL" dirty="0"/>
          </a:p>
          <a:p>
            <a:r>
              <a:rPr lang="nl-NL" dirty="0"/>
              <a:t>• </a:t>
            </a:r>
            <a:r>
              <a:rPr lang="nl-NL" dirty="0" err="1"/>
              <a:t>additional</a:t>
            </a:r>
            <a:r>
              <a:rPr lang="nl-NL" dirty="0"/>
              <a:t> </a:t>
            </a:r>
            <a:r>
              <a:rPr lang="nl-NL" dirty="0" err="1"/>
              <a:t>insurance</a:t>
            </a:r>
            <a:r>
              <a:rPr lang="nl-NL" dirty="0"/>
              <a:t> is </a:t>
            </a:r>
            <a:r>
              <a:rPr lang="nl-NL" dirty="0" err="1"/>
              <a:t>optional</a:t>
            </a:r>
            <a:endParaRPr lang="nl-NL" dirty="0"/>
          </a:p>
          <a:p>
            <a:r>
              <a:rPr lang="nl-NL" dirty="0"/>
              <a:t/>
            </a:r>
            <a:br>
              <a:rPr lang="nl-NL" dirty="0"/>
            </a:br>
            <a:r>
              <a:rPr lang="nl-NL" dirty="0" err="1"/>
              <a:t>Besides</a:t>
            </a:r>
            <a:r>
              <a:rPr lang="nl-NL" dirty="0"/>
              <a:t> we have the </a:t>
            </a:r>
            <a:r>
              <a:rPr lang="nl-NL" dirty="0" err="1" smtClean="0"/>
              <a:t>Wlz</a:t>
            </a:r>
            <a:r>
              <a:rPr lang="nl-NL" dirty="0" smtClean="0"/>
              <a:t> (wet langdurige zorg)  and </a:t>
            </a:r>
            <a:r>
              <a:rPr lang="nl-NL" dirty="0" err="1" smtClean="0"/>
              <a:t>Wmo</a:t>
            </a:r>
            <a:r>
              <a:rPr lang="nl-NL" dirty="0" smtClean="0"/>
              <a:t> (Wet maatschappelijke ondersteuning) </a:t>
            </a:r>
            <a:r>
              <a:rPr lang="nl-NL" dirty="0" err="1" smtClean="0"/>
              <a:t>that</a:t>
            </a:r>
            <a:r>
              <a:rPr lang="nl-NL" dirty="0" smtClean="0"/>
              <a:t> </a:t>
            </a:r>
            <a:r>
              <a:rPr lang="nl-NL" dirty="0"/>
              <a:t>is a </a:t>
            </a:r>
            <a:r>
              <a:rPr lang="nl-NL" dirty="0" err="1"/>
              <a:t>law</a:t>
            </a:r>
            <a:r>
              <a:rPr lang="nl-NL" dirty="0"/>
              <a:t> </a:t>
            </a:r>
            <a:r>
              <a:rPr lang="nl-NL" dirty="0" err="1"/>
              <a:t>for</a:t>
            </a:r>
            <a:r>
              <a:rPr lang="nl-NL" dirty="0"/>
              <a:t> special </a:t>
            </a:r>
            <a:r>
              <a:rPr lang="nl-NL" dirty="0" err="1"/>
              <a:t>healthcare</a:t>
            </a:r>
            <a:r>
              <a:rPr lang="nl-NL" dirty="0"/>
              <a:t> </a:t>
            </a:r>
            <a:r>
              <a:rPr lang="nl-NL" dirty="0" err="1"/>
              <a:t>costs</a:t>
            </a:r>
            <a:r>
              <a:rPr lang="nl-NL" dirty="0"/>
              <a:t>. T</a:t>
            </a:r>
            <a:r>
              <a:rPr lang="en-US" dirty="0"/>
              <a:t>he main components are mental healthcare, care for the disabled and care for the </a:t>
            </a:r>
            <a:r>
              <a:rPr lang="nl-NL" dirty="0" err="1"/>
              <a:t>elderly</a:t>
            </a:r>
            <a:endParaRPr lang="nl-NL" dirty="0"/>
          </a:p>
        </p:txBody>
      </p:sp>
      <p:pic>
        <p:nvPicPr>
          <p:cNvPr id="35846" name="Picture 6" descr="http://www.rijksbegroting.nl/binaries/images/2/1/2/kst212352_012.gif"/>
          <p:cNvPicPr>
            <a:picLocks noChangeAspect="1" noChangeArrowheads="1"/>
          </p:cNvPicPr>
          <p:nvPr/>
        </p:nvPicPr>
        <p:blipFill>
          <a:blip r:embed="rId2" cstate="print"/>
          <a:srcRect/>
          <a:stretch>
            <a:fillRect/>
          </a:stretch>
        </p:blipFill>
        <p:spPr bwMode="auto">
          <a:xfrm>
            <a:off x="1763687" y="4005064"/>
            <a:ext cx="5112569" cy="256301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Tijdelijke aanduiding voor inhoud 3" descr="budget.gif"/>
          <p:cNvPicPr>
            <a:picLocks noGrp="1" noChangeAspect="1"/>
          </p:cNvPicPr>
          <p:nvPr>
            <p:ph idx="1"/>
          </p:nvPr>
        </p:nvPicPr>
        <p:blipFill>
          <a:blip r:embed="rId2" cstate="print"/>
          <a:srcRect/>
          <a:stretch>
            <a:fillRect/>
          </a:stretch>
        </p:blipFill>
        <p:spPr>
          <a:xfrm>
            <a:off x="928688" y="1000125"/>
            <a:ext cx="7181850" cy="43243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kstvak 3"/>
          <p:cNvSpPr txBox="1">
            <a:spLocks noChangeArrowheads="1"/>
          </p:cNvSpPr>
          <p:nvPr/>
        </p:nvSpPr>
        <p:spPr bwMode="auto">
          <a:xfrm>
            <a:off x="785813" y="1071563"/>
            <a:ext cx="6786562" cy="3416300"/>
          </a:xfrm>
          <a:prstGeom prst="rect">
            <a:avLst/>
          </a:prstGeom>
          <a:noFill/>
          <a:ln w="9525">
            <a:noFill/>
            <a:miter lim="800000"/>
            <a:headEnd/>
            <a:tailEnd/>
          </a:ln>
        </p:spPr>
        <p:txBody>
          <a:bodyPr>
            <a:spAutoFit/>
          </a:bodyPr>
          <a:lstStyle/>
          <a:p>
            <a:r>
              <a:rPr lang="nl-NL"/>
              <a:t>Spending growth is mainly due to an increase in the volume of care: there is more care is delivered. </a:t>
            </a:r>
            <a:br>
              <a:rPr lang="nl-NL"/>
            </a:br>
            <a:r>
              <a:rPr lang="nl-NL"/>
              <a:t/>
            </a:r>
            <a:br>
              <a:rPr lang="nl-NL"/>
            </a:br>
            <a:r>
              <a:rPr lang="nl-NL"/>
              <a:t>Since 2002 there is a substantial volume growth seen at 4.2% against an average price increase of 1.6%</a:t>
            </a:r>
          </a:p>
          <a:p>
            <a:endParaRPr lang="nl-NL"/>
          </a:p>
          <a:p>
            <a:r>
              <a:rPr lang="nl-NL"/>
              <a:t>Annually the number of in-patient </a:t>
            </a:r>
            <a:r>
              <a:rPr lang="nl-NL" i="1"/>
              <a:t>hospitalizations growth </a:t>
            </a:r>
            <a:r>
              <a:rPr lang="nl-NL"/>
              <a:t>by 3% and day </a:t>
            </a:r>
            <a:r>
              <a:rPr lang="nl-NL" i="1"/>
              <a:t>hospitalizations </a:t>
            </a:r>
            <a:r>
              <a:rPr lang="nl-NL"/>
              <a:t>by 10%.</a:t>
            </a:r>
            <a:br>
              <a:rPr lang="nl-NL"/>
            </a:br>
            <a:r>
              <a:rPr lang="nl-NL"/>
              <a:t/>
            </a:r>
            <a:br>
              <a:rPr lang="nl-NL"/>
            </a:br>
            <a:r>
              <a:rPr lang="nl-NL"/>
              <a:t>Comparing with other EU countries the volume of hospitalizations is in the Netherlands relatively low.</a:t>
            </a:r>
            <a:br>
              <a:rPr lang="nl-NL"/>
            </a:br>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vak 1"/>
          <p:cNvSpPr txBox="1">
            <a:spLocks noChangeArrowheads="1"/>
          </p:cNvSpPr>
          <p:nvPr/>
        </p:nvSpPr>
        <p:spPr bwMode="auto">
          <a:xfrm>
            <a:off x="571500" y="500063"/>
            <a:ext cx="11525250" cy="4370427"/>
          </a:xfrm>
          <a:prstGeom prst="rect">
            <a:avLst/>
          </a:prstGeom>
          <a:noFill/>
          <a:ln w="9525">
            <a:noFill/>
            <a:miter lim="800000"/>
            <a:headEnd/>
            <a:tailEnd/>
          </a:ln>
        </p:spPr>
        <p:txBody>
          <a:bodyPr>
            <a:spAutoFit/>
          </a:bodyPr>
          <a:lstStyle/>
          <a:p>
            <a:r>
              <a:rPr lang="nl-NL" sz="2400" dirty="0"/>
              <a:t/>
            </a:r>
            <a:br>
              <a:rPr lang="nl-NL" sz="2400" dirty="0"/>
            </a:br>
            <a:endParaRPr lang="nl-NL" sz="2400" dirty="0"/>
          </a:p>
          <a:p>
            <a:r>
              <a:rPr lang="nl-NL" sz="2400" dirty="0" err="1"/>
              <a:t>Economic</a:t>
            </a:r>
            <a:r>
              <a:rPr lang="nl-NL" sz="2400" dirty="0"/>
              <a:t> research / </a:t>
            </a:r>
            <a:r>
              <a:rPr lang="nl-NL" sz="2400" dirty="0" err="1"/>
              <a:t>statistics</a:t>
            </a:r>
            <a:endParaRPr lang="nl-NL" sz="2400" dirty="0"/>
          </a:p>
          <a:p>
            <a:r>
              <a:rPr lang="nl-NL" sz="2400" dirty="0" err="1"/>
              <a:t>Trade</a:t>
            </a:r>
            <a:r>
              <a:rPr lang="nl-NL" sz="2400" dirty="0"/>
              <a:t> fairs &amp; conferences</a:t>
            </a:r>
          </a:p>
          <a:p>
            <a:r>
              <a:rPr lang="nl-NL" sz="2400" dirty="0" err="1"/>
              <a:t>Social</a:t>
            </a:r>
            <a:r>
              <a:rPr lang="nl-NL" sz="2400" dirty="0"/>
              <a:t> </a:t>
            </a:r>
            <a:r>
              <a:rPr lang="nl-NL" sz="2400" dirty="0" err="1"/>
              <a:t>policy</a:t>
            </a:r>
            <a:r>
              <a:rPr lang="nl-NL" sz="2400" dirty="0"/>
              <a:t> (HRM, </a:t>
            </a:r>
            <a:r>
              <a:rPr lang="nl-NL" sz="2400" dirty="0" err="1"/>
              <a:t>salary</a:t>
            </a:r>
            <a:r>
              <a:rPr lang="nl-NL" sz="2400" dirty="0"/>
              <a:t> </a:t>
            </a:r>
            <a:r>
              <a:rPr lang="nl-NL" sz="2400" dirty="0" err="1"/>
              <a:t>surveys</a:t>
            </a:r>
            <a:r>
              <a:rPr lang="nl-NL" sz="2400" dirty="0"/>
              <a:t>)</a:t>
            </a:r>
          </a:p>
          <a:p>
            <a:r>
              <a:rPr lang="nl-NL" sz="2400" dirty="0" err="1"/>
              <a:t>Purchase</a:t>
            </a:r>
            <a:r>
              <a:rPr lang="nl-NL" sz="2400" dirty="0"/>
              <a:t> and </a:t>
            </a:r>
            <a:r>
              <a:rPr lang="nl-NL" sz="2400" dirty="0" err="1"/>
              <a:t>delivery</a:t>
            </a:r>
            <a:r>
              <a:rPr lang="nl-NL" sz="2400" dirty="0"/>
              <a:t> </a:t>
            </a:r>
            <a:r>
              <a:rPr lang="nl-NL" sz="2400" dirty="0" err="1"/>
              <a:t>conditions</a:t>
            </a:r>
            <a:endParaRPr lang="nl-NL" sz="2400" dirty="0"/>
          </a:p>
          <a:p>
            <a:r>
              <a:rPr lang="nl-NL" sz="2400" dirty="0"/>
              <a:t>Technology </a:t>
            </a:r>
            <a:r>
              <a:rPr lang="nl-NL" sz="2400" dirty="0" err="1"/>
              <a:t>policy</a:t>
            </a:r>
            <a:r>
              <a:rPr lang="nl-NL" sz="2400" dirty="0"/>
              <a:t> (</a:t>
            </a:r>
            <a:r>
              <a:rPr lang="nl-NL" sz="2400" dirty="0" err="1"/>
              <a:t>stimulate</a:t>
            </a:r>
            <a:r>
              <a:rPr lang="nl-NL" sz="2400" dirty="0"/>
              <a:t> the </a:t>
            </a:r>
            <a:r>
              <a:rPr lang="nl-NL" sz="2400" dirty="0" err="1"/>
              <a:t>economic</a:t>
            </a:r>
            <a:r>
              <a:rPr lang="nl-NL" sz="2400" dirty="0"/>
              <a:t> </a:t>
            </a:r>
            <a:r>
              <a:rPr lang="nl-NL" sz="2400" dirty="0" err="1"/>
              <a:t>climate</a:t>
            </a:r>
            <a:r>
              <a:rPr lang="nl-NL" sz="2400" dirty="0"/>
              <a:t>)</a:t>
            </a:r>
          </a:p>
          <a:p>
            <a:r>
              <a:rPr lang="nl-NL" sz="2400" dirty="0"/>
              <a:t>Legal support</a:t>
            </a:r>
          </a:p>
          <a:p>
            <a:r>
              <a:rPr lang="nl-NL" sz="2400" dirty="0"/>
              <a:t>Joint </a:t>
            </a:r>
            <a:r>
              <a:rPr lang="nl-NL" sz="2400" dirty="0" err="1"/>
              <a:t>purchase</a:t>
            </a:r>
            <a:r>
              <a:rPr lang="nl-NL" sz="2400" dirty="0"/>
              <a:t> of services </a:t>
            </a:r>
            <a:r>
              <a:rPr lang="nl-NL" sz="1400" dirty="0"/>
              <a:t>(</a:t>
            </a:r>
            <a:r>
              <a:rPr lang="nl-NL" sz="1400" dirty="0" err="1"/>
              <a:t>cost</a:t>
            </a:r>
            <a:r>
              <a:rPr lang="nl-NL" sz="1400" dirty="0"/>
              <a:t> </a:t>
            </a:r>
            <a:r>
              <a:rPr lang="nl-NL" sz="1400" dirty="0" err="1"/>
              <a:t>benefits</a:t>
            </a:r>
            <a:r>
              <a:rPr lang="nl-NL" sz="1400" dirty="0"/>
              <a:t>/</a:t>
            </a:r>
            <a:r>
              <a:rPr lang="en-US" sz="1400" dirty="0"/>
              <a:t>discount fees for example p</a:t>
            </a:r>
            <a:r>
              <a:rPr lang="nl-NL" sz="1400" dirty="0" err="1"/>
              <a:t>roduct</a:t>
            </a:r>
            <a:r>
              <a:rPr lang="nl-NL" sz="1400" dirty="0"/>
              <a:t> </a:t>
            </a:r>
            <a:r>
              <a:rPr lang="nl-NL" sz="1400" dirty="0" err="1"/>
              <a:t>liability</a:t>
            </a:r>
            <a:r>
              <a:rPr lang="nl-NL" sz="1400" dirty="0"/>
              <a:t>, </a:t>
            </a:r>
          </a:p>
          <a:p>
            <a:r>
              <a:rPr lang="nl-NL" sz="1400" dirty="0" err="1"/>
              <a:t>Car</a:t>
            </a:r>
            <a:r>
              <a:rPr lang="nl-NL" sz="1400" dirty="0"/>
              <a:t>, </a:t>
            </a:r>
            <a:r>
              <a:rPr lang="nl-NL" sz="1400" dirty="0" err="1"/>
              <a:t>absenteeism</a:t>
            </a:r>
            <a:r>
              <a:rPr lang="nl-NL" sz="1400" dirty="0"/>
              <a:t> and pension </a:t>
            </a:r>
            <a:r>
              <a:rPr lang="nl-NL" sz="1400" dirty="0" err="1"/>
              <a:t>insurance</a:t>
            </a:r>
            <a:r>
              <a:rPr lang="nl-NL" sz="1400" dirty="0"/>
              <a:t> </a:t>
            </a:r>
            <a:r>
              <a:rPr lang="nl-NL" sz="1400" dirty="0" err="1"/>
              <a:t>etc</a:t>
            </a:r>
            <a:r>
              <a:rPr lang="nl-NL" sz="1400" dirty="0"/>
              <a:t>)</a:t>
            </a:r>
          </a:p>
          <a:p>
            <a:r>
              <a:rPr lang="nl-NL" sz="2400" dirty="0" err="1" smtClean="0"/>
              <a:t>Provision</a:t>
            </a:r>
            <a:r>
              <a:rPr lang="nl-NL" sz="2400" dirty="0" smtClean="0"/>
              <a:t> </a:t>
            </a:r>
            <a:r>
              <a:rPr lang="nl-NL" sz="2400" dirty="0"/>
              <a:t>of </a:t>
            </a:r>
            <a:r>
              <a:rPr lang="nl-NL" sz="2400" dirty="0" err="1"/>
              <a:t>information</a:t>
            </a:r>
            <a:r>
              <a:rPr lang="nl-NL" sz="2400" dirty="0"/>
              <a:t>, workshops</a:t>
            </a:r>
          </a:p>
          <a:p>
            <a:r>
              <a:rPr lang="nl-NL" sz="2400" dirty="0" err="1"/>
              <a:t>Publicity</a:t>
            </a:r>
            <a:endParaRPr lang="nl-NL" sz="2400" dirty="0"/>
          </a:p>
        </p:txBody>
      </p:sp>
      <p:sp>
        <p:nvSpPr>
          <p:cNvPr id="3" name="Rectangle 2"/>
          <p:cNvSpPr txBox="1">
            <a:spLocks noChangeArrowheads="1"/>
          </p:cNvSpPr>
          <p:nvPr/>
        </p:nvSpPr>
        <p:spPr>
          <a:xfrm>
            <a:off x="571500" y="285750"/>
            <a:ext cx="5257800" cy="762000"/>
          </a:xfrm>
          <a:prstGeom prst="rect">
            <a:avLst/>
          </a:prstGeom>
        </p:spPr>
        <p:txBody>
          <a:bodyPr/>
          <a:lstStyle/>
          <a:p>
            <a:pPr>
              <a:defRPr/>
            </a:pPr>
            <a:r>
              <a:rPr lang="en-IE" sz="4800" i="1" kern="0" dirty="0">
                <a:latin typeface="+mj-lt"/>
                <a:ea typeface="+mj-ea"/>
                <a:cs typeface="+mj-cs"/>
              </a:rPr>
              <a:t>FHI, an overview</a:t>
            </a:r>
            <a:endParaRPr lang="en-IE" sz="4400" kern="0" dirty="0">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Afbeelding 3" descr="gdp.gif"/>
          <p:cNvPicPr>
            <a:picLocks noChangeAspect="1"/>
          </p:cNvPicPr>
          <p:nvPr/>
        </p:nvPicPr>
        <p:blipFill>
          <a:blip r:embed="rId2" cstate="print"/>
          <a:srcRect/>
          <a:stretch>
            <a:fillRect/>
          </a:stretch>
        </p:blipFill>
        <p:spPr bwMode="auto">
          <a:xfrm>
            <a:off x="571500" y="642938"/>
            <a:ext cx="8037513"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Afbeelding 3" descr="cost.gif"/>
          <p:cNvPicPr>
            <a:picLocks noChangeAspect="1"/>
          </p:cNvPicPr>
          <p:nvPr/>
        </p:nvPicPr>
        <p:blipFill>
          <a:blip r:embed="rId2" cstate="print"/>
          <a:srcRect/>
          <a:stretch>
            <a:fillRect/>
          </a:stretch>
        </p:blipFill>
        <p:spPr bwMode="auto">
          <a:xfrm>
            <a:off x="1285875" y="1071563"/>
            <a:ext cx="700087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kstvak 3"/>
          <p:cNvSpPr txBox="1">
            <a:spLocks noChangeArrowheads="1"/>
          </p:cNvSpPr>
          <p:nvPr/>
        </p:nvSpPr>
        <p:spPr bwMode="auto">
          <a:xfrm>
            <a:off x="785813" y="714375"/>
            <a:ext cx="7286625" cy="3416300"/>
          </a:xfrm>
          <a:prstGeom prst="rect">
            <a:avLst/>
          </a:prstGeom>
          <a:noFill/>
          <a:ln w="9525">
            <a:noFill/>
            <a:miter lim="800000"/>
            <a:headEnd/>
            <a:tailEnd/>
          </a:ln>
        </p:spPr>
        <p:txBody>
          <a:bodyPr>
            <a:spAutoFit/>
          </a:bodyPr>
          <a:lstStyle/>
          <a:p>
            <a:r>
              <a:rPr lang="en-US"/>
              <a:t/>
            </a:r>
            <a:br>
              <a:rPr lang="en-US"/>
            </a:br>
            <a:r>
              <a:rPr lang="en-US" b="1"/>
              <a:t>Our strengths…</a:t>
            </a:r>
            <a:endParaRPr lang="nl-NL"/>
          </a:p>
          <a:p>
            <a:r>
              <a:rPr lang="en-US"/>
              <a:t/>
            </a:r>
            <a:br>
              <a:rPr lang="en-US"/>
            </a:br>
            <a:r>
              <a:rPr lang="en-US"/>
              <a:t>In comparison with other EU countries </a:t>
            </a:r>
            <a:r>
              <a:rPr lang="en-US" b="1" i="1"/>
              <a:t>The Netherlands scores well on heart disease, injuries, physical activity and overweight</a:t>
            </a:r>
            <a:endParaRPr lang="nl-NL"/>
          </a:p>
          <a:p>
            <a:r>
              <a:rPr lang="en-US" b="1" i="1"/>
              <a:t>and some quality of care indicators</a:t>
            </a:r>
          </a:p>
          <a:p>
            <a:endParaRPr lang="en-US" b="1" i="1"/>
          </a:p>
          <a:p>
            <a:r>
              <a:rPr lang="en-US" b="1"/>
              <a:t>Good  healthcare access for everybody</a:t>
            </a:r>
          </a:p>
          <a:p>
            <a:endParaRPr lang="en-US" b="1" i="1"/>
          </a:p>
          <a:p>
            <a:endParaRPr lang="en-US" b="1" i="1"/>
          </a:p>
          <a:p>
            <a:endParaRPr lang="nl-NL"/>
          </a:p>
          <a:p>
            <a:endParaRPr lang="nl-NL"/>
          </a:p>
        </p:txBody>
      </p:sp>
      <p:sp>
        <p:nvSpPr>
          <p:cNvPr id="41987" name="Tekstvak 4"/>
          <p:cNvSpPr txBox="1">
            <a:spLocks noChangeArrowheads="1"/>
          </p:cNvSpPr>
          <p:nvPr/>
        </p:nvSpPr>
        <p:spPr bwMode="auto">
          <a:xfrm>
            <a:off x="785813" y="3406775"/>
            <a:ext cx="7358062" cy="2308225"/>
          </a:xfrm>
          <a:prstGeom prst="rect">
            <a:avLst/>
          </a:prstGeom>
          <a:noFill/>
          <a:ln w="9525">
            <a:noFill/>
            <a:miter lim="800000"/>
            <a:headEnd/>
            <a:tailEnd/>
          </a:ln>
        </p:spPr>
        <p:txBody>
          <a:bodyPr>
            <a:spAutoFit/>
          </a:bodyPr>
          <a:lstStyle/>
          <a:p>
            <a:r>
              <a:rPr lang="en-US" b="1"/>
              <a:t>Our weaknesses…</a:t>
            </a:r>
            <a:br>
              <a:rPr lang="en-US" b="1"/>
            </a:br>
            <a:endParaRPr lang="nl-NL"/>
          </a:p>
          <a:p>
            <a:r>
              <a:rPr lang="en-US" b="1" i="1"/>
              <a:t>Dutch mortality rates for cancer and respiratory disease are worse than average, as is smoking, ecstasy use and breastfeeding</a:t>
            </a:r>
            <a:endParaRPr lang="nl-NL"/>
          </a:p>
          <a:p>
            <a:r>
              <a:rPr lang="en-US"/>
              <a:t>The Netherlands scores particularly poorly on mortality from all cancers and from respiratory diseases, which includes COPD (especially for women and for higher age groups).</a:t>
            </a:r>
            <a:endParaRPr lang="nl-NL"/>
          </a:p>
        </p:txBody>
      </p:sp>
      <p:sp>
        <p:nvSpPr>
          <p:cNvPr id="41988" name="Tekstvak 3"/>
          <p:cNvSpPr txBox="1">
            <a:spLocks noChangeArrowheads="1"/>
          </p:cNvSpPr>
          <p:nvPr/>
        </p:nvSpPr>
        <p:spPr bwMode="auto">
          <a:xfrm>
            <a:off x="571500" y="357188"/>
            <a:ext cx="3881438" cy="800100"/>
          </a:xfrm>
          <a:prstGeom prst="rect">
            <a:avLst/>
          </a:prstGeom>
          <a:noFill/>
          <a:ln w="9525">
            <a:noFill/>
            <a:miter lim="800000"/>
            <a:headEnd/>
            <a:tailEnd/>
          </a:ln>
        </p:spPr>
        <p:txBody>
          <a:bodyPr wrap="none">
            <a:spAutoFit/>
          </a:bodyPr>
          <a:lstStyle/>
          <a:p>
            <a:r>
              <a:rPr lang="nl-NL" sz="2800"/>
              <a:t>Outcome of investment</a:t>
            </a:r>
          </a:p>
          <a:p>
            <a:endParaRPr lang="nl-N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inhoud 2"/>
          <p:cNvSpPr>
            <a:spLocks noGrp="1"/>
          </p:cNvSpPr>
          <p:nvPr>
            <p:ph idx="1"/>
          </p:nvPr>
        </p:nvSpPr>
        <p:spPr>
          <a:xfrm>
            <a:off x="500063" y="714375"/>
            <a:ext cx="8229600" cy="4525963"/>
          </a:xfrm>
        </p:spPr>
        <p:txBody>
          <a:bodyPr/>
          <a:lstStyle/>
          <a:p>
            <a:pPr eaLnBrk="1" hangingPunct="1">
              <a:buFontTx/>
              <a:buNone/>
            </a:pPr>
            <a:r>
              <a:rPr lang="en-US" smtClean="0"/>
              <a:t>The Dutch health insurance reform</a:t>
            </a:r>
          </a:p>
          <a:p>
            <a:pPr eaLnBrk="1" hangingPunct="1"/>
            <a:r>
              <a:rPr lang="en-US" sz="2400" smtClean="0"/>
              <a:t>Managed competition between health insurance organizations and between health care providers</a:t>
            </a:r>
            <a:br>
              <a:rPr lang="en-US" sz="2400" smtClean="0"/>
            </a:br>
            <a:endParaRPr lang="en-US" sz="2400" smtClean="0"/>
          </a:p>
          <a:p>
            <a:pPr eaLnBrk="1" hangingPunct="1"/>
            <a:r>
              <a:rPr lang="nl-NL" sz="2400" smtClean="0"/>
              <a:t>Comparative quality information to</a:t>
            </a:r>
          </a:p>
          <a:p>
            <a:pPr eaLnBrk="1" hangingPunct="1">
              <a:buFontTx/>
              <a:buNone/>
            </a:pPr>
            <a:r>
              <a:rPr lang="nl-NL" sz="2400" smtClean="0"/>
              <a:t>	- inform patient choice</a:t>
            </a:r>
          </a:p>
          <a:p>
            <a:pPr eaLnBrk="1" hangingPunct="1">
              <a:buFontTx/>
              <a:buNone/>
            </a:pPr>
            <a:r>
              <a:rPr lang="en-US" sz="2400" smtClean="0"/>
              <a:t>	- provide insurers with purchasing information</a:t>
            </a:r>
          </a:p>
          <a:p>
            <a:pPr eaLnBrk="1" hangingPunct="1">
              <a:buFontTx/>
              <a:buNone/>
            </a:pPr>
            <a:r>
              <a:rPr lang="en-US" sz="2400" smtClean="0"/>
              <a:t>	- and providers with improvement information</a:t>
            </a:r>
            <a:endParaRPr lang="nl-NL" sz="2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kstvak 3"/>
          <p:cNvSpPr txBox="1">
            <a:spLocks noChangeArrowheads="1"/>
          </p:cNvSpPr>
          <p:nvPr/>
        </p:nvSpPr>
        <p:spPr bwMode="auto">
          <a:xfrm>
            <a:off x="1357313" y="1714500"/>
            <a:ext cx="7332007" cy="2862322"/>
          </a:xfrm>
          <a:prstGeom prst="rect">
            <a:avLst/>
          </a:prstGeom>
          <a:noFill/>
          <a:ln w="9525">
            <a:noFill/>
            <a:miter lim="800000"/>
            <a:headEnd/>
            <a:tailEnd/>
          </a:ln>
        </p:spPr>
        <p:txBody>
          <a:bodyPr wrap="none">
            <a:spAutoFit/>
          </a:bodyPr>
          <a:lstStyle/>
          <a:p>
            <a:r>
              <a:rPr lang="nl-NL" dirty="0"/>
              <a:t>• </a:t>
            </a:r>
            <a:r>
              <a:rPr lang="nl-NL" b="1" dirty="0" err="1"/>
              <a:t>formerly</a:t>
            </a:r>
            <a:r>
              <a:rPr lang="nl-NL" b="1" dirty="0"/>
              <a:t> a budget system</a:t>
            </a:r>
          </a:p>
          <a:p>
            <a:r>
              <a:rPr lang="en-US" dirty="0"/>
              <a:t>• </a:t>
            </a:r>
            <a:r>
              <a:rPr lang="en-US" b="1" dirty="0"/>
              <a:t>from 2005 transition to DBC-system</a:t>
            </a:r>
          </a:p>
          <a:p>
            <a:r>
              <a:rPr lang="nl-NL" dirty="0"/>
              <a:t>  DBC = diagnosis </a:t>
            </a:r>
            <a:r>
              <a:rPr lang="nl-NL" dirty="0" err="1"/>
              <a:t>treatment</a:t>
            </a:r>
            <a:r>
              <a:rPr lang="nl-NL" dirty="0"/>
              <a:t> </a:t>
            </a:r>
            <a:r>
              <a:rPr lang="nl-NL" dirty="0" err="1"/>
              <a:t>combination</a:t>
            </a:r>
            <a:endParaRPr lang="nl-NL" dirty="0"/>
          </a:p>
          <a:p>
            <a:r>
              <a:rPr lang="en-US" dirty="0"/>
              <a:t>   A -segment: only the financing, not for the budget </a:t>
            </a:r>
            <a:r>
              <a:rPr lang="en-US" dirty="0" smtClean="0"/>
              <a:t>funding – </a:t>
            </a:r>
            <a:br>
              <a:rPr lang="en-US" dirty="0" smtClean="0"/>
            </a:br>
            <a:r>
              <a:rPr lang="en-US" dirty="0" smtClean="0"/>
              <a:t>                       (only for some high-end procedures/care)</a:t>
            </a:r>
            <a:endParaRPr lang="en-US" dirty="0"/>
          </a:p>
          <a:p>
            <a:r>
              <a:rPr lang="en-US" dirty="0"/>
              <a:t>   B - segment: </a:t>
            </a:r>
            <a:r>
              <a:rPr lang="en-US" dirty="0" err="1"/>
              <a:t>negotiabel</a:t>
            </a:r>
            <a:r>
              <a:rPr lang="en-US" dirty="0"/>
              <a:t> prices between hospital and insurers</a:t>
            </a:r>
          </a:p>
          <a:p>
            <a:r>
              <a:rPr lang="nl-NL" dirty="0"/>
              <a:t/>
            </a:r>
            <a:br>
              <a:rPr lang="nl-NL" dirty="0"/>
            </a:br>
            <a:r>
              <a:rPr lang="nl-NL" dirty="0"/>
              <a:t>• </a:t>
            </a:r>
            <a:r>
              <a:rPr lang="nl-NL" b="1" dirty="0" err="1"/>
              <a:t>costs</a:t>
            </a:r>
            <a:r>
              <a:rPr lang="nl-NL" b="1" dirty="0"/>
              <a:t> of </a:t>
            </a:r>
            <a:r>
              <a:rPr lang="nl-NL" b="1" dirty="0" err="1"/>
              <a:t>capital</a:t>
            </a:r>
            <a:endParaRPr lang="nl-NL" b="1" dirty="0"/>
          </a:p>
          <a:p>
            <a:r>
              <a:rPr lang="en-US" dirty="0"/>
              <a:t>up till 2009 no risks on these expenditures for hospitals</a:t>
            </a:r>
          </a:p>
          <a:p>
            <a:r>
              <a:rPr lang="en-US" dirty="0" smtClean="0"/>
              <a:t>From 2011 </a:t>
            </a:r>
            <a:r>
              <a:rPr lang="en-US" dirty="0"/>
              <a:t>capital expenditures incorporated in the costs of the DBC’s</a:t>
            </a:r>
            <a:endParaRPr lang="nl-NL" dirty="0"/>
          </a:p>
        </p:txBody>
      </p:sp>
      <p:sp>
        <p:nvSpPr>
          <p:cNvPr id="44035" name="Tekstvak 2"/>
          <p:cNvSpPr txBox="1">
            <a:spLocks noChangeArrowheads="1"/>
          </p:cNvSpPr>
          <p:nvPr/>
        </p:nvSpPr>
        <p:spPr bwMode="auto">
          <a:xfrm>
            <a:off x="1071563" y="785813"/>
            <a:ext cx="6491287" cy="862012"/>
          </a:xfrm>
          <a:prstGeom prst="rect">
            <a:avLst/>
          </a:prstGeom>
          <a:noFill/>
          <a:ln w="9525">
            <a:noFill/>
            <a:miter lim="800000"/>
            <a:headEnd/>
            <a:tailEnd/>
          </a:ln>
        </p:spPr>
        <p:txBody>
          <a:bodyPr wrap="none">
            <a:spAutoFit/>
          </a:bodyPr>
          <a:lstStyle/>
          <a:p>
            <a:r>
              <a:rPr lang="en-US" sz="3200"/>
              <a:t>The Dutch health insurance reform</a:t>
            </a:r>
          </a:p>
          <a:p>
            <a:endParaRPr lang="nl-N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Tijdelijke aanduiding voor inhoud 3" descr="schema1.gif"/>
          <p:cNvPicPr>
            <a:picLocks noGrp="1" noChangeAspect="1"/>
          </p:cNvPicPr>
          <p:nvPr>
            <p:ph idx="1"/>
          </p:nvPr>
        </p:nvPicPr>
        <p:blipFill>
          <a:blip r:embed="rId2" cstate="print"/>
          <a:srcRect/>
          <a:stretch>
            <a:fillRect/>
          </a:stretch>
        </p:blipFill>
        <p:spPr>
          <a:xfrm>
            <a:off x="1285875" y="1357313"/>
            <a:ext cx="6551613" cy="4525962"/>
          </a:xfrm>
        </p:spPr>
      </p:pic>
      <p:sp>
        <p:nvSpPr>
          <p:cNvPr id="45059" name="Tekstvak 4"/>
          <p:cNvSpPr txBox="1">
            <a:spLocks noChangeArrowheads="1"/>
          </p:cNvSpPr>
          <p:nvPr/>
        </p:nvSpPr>
        <p:spPr bwMode="auto">
          <a:xfrm>
            <a:off x="1285875" y="714375"/>
            <a:ext cx="6648450" cy="369888"/>
          </a:xfrm>
          <a:prstGeom prst="rect">
            <a:avLst/>
          </a:prstGeom>
          <a:noFill/>
          <a:ln w="9525">
            <a:noFill/>
            <a:miter lim="800000"/>
            <a:headEnd/>
            <a:tailEnd/>
          </a:ln>
        </p:spPr>
        <p:txBody>
          <a:bodyPr wrap="none">
            <a:spAutoFit/>
          </a:bodyPr>
          <a:lstStyle/>
          <a:p>
            <a:r>
              <a:rPr lang="en-US"/>
              <a:t>Actors and markets in the Dutch health care system since 2006</a:t>
            </a:r>
            <a:endParaRPr lang="nl-NL"/>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643063" y="500063"/>
            <a:ext cx="5643562" cy="762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3200" b="1"/>
              <a:t>4 large insurance companies</a:t>
            </a:r>
            <a:endParaRPr lang="nl-NL" sz="3200" b="1"/>
          </a:p>
        </p:txBody>
      </p:sp>
      <p:sp>
        <p:nvSpPr>
          <p:cNvPr id="46083" name="Rectangle 5"/>
          <p:cNvSpPr>
            <a:spLocks noChangeArrowheads="1"/>
          </p:cNvSpPr>
          <p:nvPr/>
        </p:nvSpPr>
        <p:spPr bwMode="auto">
          <a:xfrm>
            <a:off x="304800" y="2224088"/>
            <a:ext cx="1524000" cy="1223962"/>
          </a:xfrm>
          <a:prstGeom prst="rect">
            <a:avLst/>
          </a:prstGeom>
          <a:solidFill>
            <a:srgbClr val="A7F7AF"/>
          </a:solidFill>
          <a:ln w="9525">
            <a:solidFill>
              <a:schemeClr val="tx1"/>
            </a:solidFill>
            <a:miter lim="800000"/>
            <a:headEnd/>
            <a:tailEnd/>
          </a:ln>
        </p:spPr>
        <p:txBody>
          <a:bodyPr wrap="none" anchor="ctr"/>
          <a:lstStyle/>
          <a:p>
            <a:pPr algn="ctr" eaLnBrk="0" hangingPunct="0"/>
            <a:r>
              <a:rPr lang="nl-NL"/>
              <a:t>Consumer/</a:t>
            </a:r>
            <a:br>
              <a:rPr lang="nl-NL"/>
            </a:br>
            <a:r>
              <a:rPr lang="nl-NL"/>
              <a:t>Patiënt</a:t>
            </a:r>
          </a:p>
        </p:txBody>
      </p:sp>
      <p:sp>
        <p:nvSpPr>
          <p:cNvPr id="46084" name="Rectangle 6"/>
          <p:cNvSpPr>
            <a:spLocks noChangeArrowheads="1"/>
          </p:cNvSpPr>
          <p:nvPr/>
        </p:nvSpPr>
        <p:spPr bwMode="auto">
          <a:xfrm>
            <a:off x="2057400" y="2224088"/>
            <a:ext cx="1295400" cy="1219200"/>
          </a:xfrm>
          <a:prstGeom prst="rect">
            <a:avLst/>
          </a:prstGeom>
          <a:solidFill>
            <a:srgbClr val="A7F7AF"/>
          </a:solidFill>
          <a:ln w="9525">
            <a:solidFill>
              <a:schemeClr val="tx1"/>
            </a:solidFill>
            <a:miter lim="800000"/>
            <a:headEnd/>
            <a:tailEnd/>
          </a:ln>
        </p:spPr>
        <p:txBody>
          <a:bodyPr wrap="none" anchor="ctr"/>
          <a:lstStyle/>
          <a:p>
            <a:pPr algn="ctr" eaLnBrk="0" hangingPunct="0"/>
            <a:r>
              <a:rPr lang="nl-NL"/>
              <a:t>General</a:t>
            </a:r>
            <a:br>
              <a:rPr lang="nl-NL"/>
            </a:br>
            <a:r>
              <a:rPr lang="nl-NL"/>
              <a:t>practitioner</a:t>
            </a:r>
          </a:p>
          <a:p>
            <a:pPr algn="ctr" eaLnBrk="0" hangingPunct="0"/>
            <a:endParaRPr lang="nl-NL"/>
          </a:p>
        </p:txBody>
      </p:sp>
      <p:sp>
        <p:nvSpPr>
          <p:cNvPr id="46085" name="Rectangle 7"/>
          <p:cNvSpPr>
            <a:spLocks noChangeArrowheads="1"/>
          </p:cNvSpPr>
          <p:nvPr/>
        </p:nvSpPr>
        <p:spPr bwMode="auto">
          <a:xfrm>
            <a:off x="3581400" y="2224088"/>
            <a:ext cx="1366838" cy="1219200"/>
          </a:xfrm>
          <a:prstGeom prst="rect">
            <a:avLst/>
          </a:prstGeom>
          <a:solidFill>
            <a:srgbClr val="A7F7AF"/>
          </a:solidFill>
          <a:ln w="9525">
            <a:solidFill>
              <a:schemeClr val="tx1"/>
            </a:solidFill>
            <a:miter lim="800000"/>
            <a:headEnd/>
            <a:tailEnd/>
          </a:ln>
        </p:spPr>
        <p:txBody>
          <a:bodyPr wrap="none" anchor="ctr"/>
          <a:lstStyle/>
          <a:p>
            <a:pPr algn="ctr" eaLnBrk="0" hangingPunct="0"/>
            <a:r>
              <a:rPr lang="nl-NL"/>
              <a:t>Farmacy</a:t>
            </a:r>
          </a:p>
        </p:txBody>
      </p:sp>
      <p:sp>
        <p:nvSpPr>
          <p:cNvPr id="46086" name="Rectangle 8"/>
          <p:cNvSpPr>
            <a:spLocks noChangeArrowheads="1"/>
          </p:cNvSpPr>
          <p:nvPr/>
        </p:nvSpPr>
        <p:spPr bwMode="auto">
          <a:xfrm>
            <a:off x="5181600" y="2224088"/>
            <a:ext cx="1295400" cy="1219200"/>
          </a:xfrm>
          <a:prstGeom prst="rect">
            <a:avLst/>
          </a:prstGeom>
          <a:solidFill>
            <a:srgbClr val="FFFF00"/>
          </a:solidFill>
          <a:ln w="9525">
            <a:solidFill>
              <a:schemeClr val="tx1"/>
            </a:solidFill>
            <a:miter lim="800000"/>
            <a:headEnd/>
            <a:tailEnd/>
          </a:ln>
        </p:spPr>
        <p:txBody>
          <a:bodyPr wrap="none" anchor="ctr"/>
          <a:lstStyle/>
          <a:p>
            <a:pPr algn="ctr" eaLnBrk="0" hangingPunct="0"/>
            <a:r>
              <a:rPr lang="nl-NL"/>
              <a:t>Hospitals/</a:t>
            </a:r>
            <a:br>
              <a:rPr lang="nl-NL"/>
            </a:br>
            <a:r>
              <a:rPr lang="nl-NL"/>
              <a:t>ZBC’s</a:t>
            </a:r>
          </a:p>
        </p:txBody>
      </p:sp>
      <p:sp>
        <p:nvSpPr>
          <p:cNvPr id="46087" name="Rectangle 9"/>
          <p:cNvSpPr>
            <a:spLocks noChangeArrowheads="1"/>
          </p:cNvSpPr>
          <p:nvPr/>
        </p:nvSpPr>
        <p:spPr bwMode="auto">
          <a:xfrm>
            <a:off x="6705600" y="2224088"/>
            <a:ext cx="2051050" cy="1219200"/>
          </a:xfrm>
          <a:prstGeom prst="rect">
            <a:avLst/>
          </a:prstGeom>
          <a:solidFill>
            <a:srgbClr val="FFFF00"/>
          </a:solidFill>
          <a:ln w="9525">
            <a:solidFill>
              <a:schemeClr val="tx1"/>
            </a:solidFill>
            <a:miter lim="800000"/>
            <a:headEnd/>
            <a:tailEnd/>
          </a:ln>
        </p:spPr>
        <p:txBody>
          <a:bodyPr wrap="none" anchor="ctr"/>
          <a:lstStyle/>
          <a:p>
            <a:pPr algn="ctr" eaLnBrk="0" hangingPunct="0"/>
            <a:r>
              <a:rPr lang="nl-NL"/>
              <a:t>Medical devices</a:t>
            </a:r>
          </a:p>
        </p:txBody>
      </p:sp>
      <p:sp>
        <p:nvSpPr>
          <p:cNvPr id="46088" name="Line 10"/>
          <p:cNvSpPr>
            <a:spLocks noChangeShapeType="1"/>
          </p:cNvSpPr>
          <p:nvPr/>
        </p:nvSpPr>
        <p:spPr bwMode="auto">
          <a:xfrm>
            <a:off x="1828800" y="2605088"/>
            <a:ext cx="215900" cy="0"/>
          </a:xfrm>
          <a:prstGeom prst="line">
            <a:avLst/>
          </a:prstGeom>
          <a:noFill/>
          <a:ln w="9525">
            <a:solidFill>
              <a:schemeClr val="tx1"/>
            </a:solidFill>
            <a:round/>
            <a:headEnd/>
            <a:tailEnd/>
          </a:ln>
        </p:spPr>
        <p:txBody>
          <a:bodyPr/>
          <a:lstStyle/>
          <a:p>
            <a:endParaRPr lang="nl-NL"/>
          </a:p>
        </p:txBody>
      </p:sp>
      <p:sp>
        <p:nvSpPr>
          <p:cNvPr id="46089" name="Line 11"/>
          <p:cNvSpPr>
            <a:spLocks noChangeShapeType="1"/>
          </p:cNvSpPr>
          <p:nvPr/>
        </p:nvSpPr>
        <p:spPr bwMode="auto">
          <a:xfrm>
            <a:off x="3352800" y="2605088"/>
            <a:ext cx="215900" cy="0"/>
          </a:xfrm>
          <a:prstGeom prst="line">
            <a:avLst/>
          </a:prstGeom>
          <a:noFill/>
          <a:ln w="9525">
            <a:solidFill>
              <a:schemeClr val="tx1"/>
            </a:solidFill>
            <a:round/>
            <a:headEnd/>
            <a:tailEnd/>
          </a:ln>
        </p:spPr>
        <p:txBody>
          <a:bodyPr/>
          <a:lstStyle/>
          <a:p>
            <a:endParaRPr lang="nl-NL"/>
          </a:p>
        </p:txBody>
      </p:sp>
      <p:sp>
        <p:nvSpPr>
          <p:cNvPr id="46090" name="Line 12"/>
          <p:cNvSpPr>
            <a:spLocks noChangeShapeType="1"/>
          </p:cNvSpPr>
          <p:nvPr/>
        </p:nvSpPr>
        <p:spPr bwMode="auto">
          <a:xfrm>
            <a:off x="4953000" y="2605088"/>
            <a:ext cx="215900" cy="0"/>
          </a:xfrm>
          <a:prstGeom prst="line">
            <a:avLst/>
          </a:prstGeom>
          <a:noFill/>
          <a:ln w="9525">
            <a:solidFill>
              <a:schemeClr val="tx1"/>
            </a:solidFill>
            <a:round/>
            <a:headEnd/>
            <a:tailEnd/>
          </a:ln>
        </p:spPr>
        <p:txBody>
          <a:bodyPr/>
          <a:lstStyle/>
          <a:p>
            <a:endParaRPr lang="nl-NL"/>
          </a:p>
        </p:txBody>
      </p:sp>
      <p:sp>
        <p:nvSpPr>
          <p:cNvPr id="46091" name="Line 13"/>
          <p:cNvSpPr>
            <a:spLocks noChangeShapeType="1"/>
          </p:cNvSpPr>
          <p:nvPr/>
        </p:nvSpPr>
        <p:spPr bwMode="auto">
          <a:xfrm>
            <a:off x="6477000" y="2605088"/>
            <a:ext cx="215900" cy="0"/>
          </a:xfrm>
          <a:prstGeom prst="line">
            <a:avLst/>
          </a:prstGeom>
          <a:noFill/>
          <a:ln w="9525">
            <a:solidFill>
              <a:schemeClr val="tx1"/>
            </a:solidFill>
            <a:round/>
            <a:headEnd/>
            <a:tailEnd/>
          </a:ln>
        </p:spPr>
        <p:txBody>
          <a:bodyPr/>
          <a:lstStyle/>
          <a:p>
            <a:endParaRPr lang="nl-NL"/>
          </a:p>
        </p:txBody>
      </p:sp>
      <p:sp>
        <p:nvSpPr>
          <p:cNvPr id="46092" name="Line 14"/>
          <p:cNvSpPr>
            <a:spLocks noChangeShapeType="1"/>
          </p:cNvSpPr>
          <p:nvPr/>
        </p:nvSpPr>
        <p:spPr bwMode="auto">
          <a:xfrm flipH="1">
            <a:off x="1322388" y="1284288"/>
            <a:ext cx="3168650" cy="863600"/>
          </a:xfrm>
          <a:prstGeom prst="line">
            <a:avLst/>
          </a:prstGeom>
          <a:noFill/>
          <a:ln w="9525">
            <a:solidFill>
              <a:schemeClr val="tx1"/>
            </a:solidFill>
            <a:round/>
            <a:headEnd/>
            <a:tailEnd/>
          </a:ln>
        </p:spPr>
        <p:txBody>
          <a:bodyPr/>
          <a:lstStyle/>
          <a:p>
            <a:endParaRPr lang="nl-NL"/>
          </a:p>
        </p:txBody>
      </p:sp>
      <p:sp>
        <p:nvSpPr>
          <p:cNvPr id="46093" name="Line 15"/>
          <p:cNvSpPr>
            <a:spLocks noChangeShapeType="1"/>
          </p:cNvSpPr>
          <p:nvPr/>
        </p:nvSpPr>
        <p:spPr bwMode="auto">
          <a:xfrm flipH="1">
            <a:off x="3049588" y="1284288"/>
            <a:ext cx="1441450" cy="792162"/>
          </a:xfrm>
          <a:prstGeom prst="line">
            <a:avLst/>
          </a:prstGeom>
          <a:noFill/>
          <a:ln w="9525">
            <a:solidFill>
              <a:schemeClr val="tx1"/>
            </a:solidFill>
            <a:round/>
            <a:headEnd/>
            <a:tailEnd/>
          </a:ln>
        </p:spPr>
        <p:txBody>
          <a:bodyPr/>
          <a:lstStyle/>
          <a:p>
            <a:endParaRPr lang="nl-NL"/>
          </a:p>
        </p:txBody>
      </p:sp>
      <p:sp>
        <p:nvSpPr>
          <p:cNvPr id="46094" name="Line 16"/>
          <p:cNvSpPr>
            <a:spLocks noChangeShapeType="1"/>
          </p:cNvSpPr>
          <p:nvPr/>
        </p:nvSpPr>
        <p:spPr bwMode="auto">
          <a:xfrm>
            <a:off x="4491038" y="1284288"/>
            <a:ext cx="0" cy="792162"/>
          </a:xfrm>
          <a:prstGeom prst="line">
            <a:avLst/>
          </a:prstGeom>
          <a:noFill/>
          <a:ln w="9525">
            <a:solidFill>
              <a:schemeClr val="tx1"/>
            </a:solidFill>
            <a:round/>
            <a:headEnd/>
            <a:tailEnd/>
          </a:ln>
        </p:spPr>
        <p:txBody>
          <a:bodyPr/>
          <a:lstStyle/>
          <a:p>
            <a:endParaRPr lang="nl-NL"/>
          </a:p>
        </p:txBody>
      </p:sp>
      <p:sp>
        <p:nvSpPr>
          <p:cNvPr id="46095" name="Line 17"/>
          <p:cNvSpPr>
            <a:spLocks noChangeShapeType="1"/>
          </p:cNvSpPr>
          <p:nvPr/>
        </p:nvSpPr>
        <p:spPr bwMode="auto">
          <a:xfrm>
            <a:off x="4491038" y="1284288"/>
            <a:ext cx="1376362" cy="863600"/>
          </a:xfrm>
          <a:prstGeom prst="line">
            <a:avLst/>
          </a:prstGeom>
          <a:noFill/>
          <a:ln w="9525">
            <a:solidFill>
              <a:schemeClr val="tx1"/>
            </a:solidFill>
            <a:round/>
            <a:headEnd/>
            <a:tailEnd/>
          </a:ln>
        </p:spPr>
        <p:txBody>
          <a:bodyPr/>
          <a:lstStyle/>
          <a:p>
            <a:endParaRPr lang="nl-NL"/>
          </a:p>
        </p:txBody>
      </p:sp>
      <p:sp>
        <p:nvSpPr>
          <p:cNvPr id="46096" name="Line 18"/>
          <p:cNvSpPr>
            <a:spLocks noChangeShapeType="1"/>
          </p:cNvSpPr>
          <p:nvPr/>
        </p:nvSpPr>
        <p:spPr bwMode="auto">
          <a:xfrm>
            <a:off x="4491038" y="1284288"/>
            <a:ext cx="4103687" cy="792162"/>
          </a:xfrm>
          <a:prstGeom prst="line">
            <a:avLst/>
          </a:prstGeom>
          <a:noFill/>
          <a:ln w="9525">
            <a:solidFill>
              <a:schemeClr val="tx1"/>
            </a:solidFill>
            <a:round/>
            <a:headEnd/>
            <a:tailEnd/>
          </a:ln>
        </p:spPr>
        <p:txBody>
          <a:bodyPr/>
          <a:lstStyle/>
          <a:p>
            <a:endParaRPr lang="nl-NL"/>
          </a:p>
        </p:txBody>
      </p:sp>
      <p:sp>
        <p:nvSpPr>
          <p:cNvPr id="46097" name="Tekstvak 19"/>
          <p:cNvSpPr txBox="1">
            <a:spLocks noChangeArrowheads="1"/>
          </p:cNvSpPr>
          <p:nvPr/>
        </p:nvSpPr>
        <p:spPr bwMode="auto">
          <a:xfrm>
            <a:off x="714375" y="4286250"/>
            <a:ext cx="7575550" cy="1323975"/>
          </a:xfrm>
          <a:prstGeom prst="rect">
            <a:avLst/>
          </a:prstGeom>
          <a:noFill/>
          <a:ln w="9525">
            <a:noFill/>
            <a:miter lim="800000"/>
            <a:headEnd/>
            <a:tailEnd/>
          </a:ln>
        </p:spPr>
        <p:txBody>
          <a:bodyPr wrap="none">
            <a:spAutoFit/>
          </a:bodyPr>
          <a:lstStyle/>
          <a:p>
            <a:r>
              <a:rPr lang="en-US" sz="2000" b="1"/>
              <a:t>The government is changing the system and giving power to</a:t>
            </a:r>
          </a:p>
          <a:p>
            <a:r>
              <a:rPr lang="nl-NL" sz="2000" b="1"/>
              <a:t>the healthcare buyers (insurers)</a:t>
            </a:r>
            <a:br>
              <a:rPr lang="nl-NL" sz="2000" b="1"/>
            </a:br>
            <a:endParaRPr lang="nl-NL" sz="2000"/>
          </a:p>
          <a:p>
            <a:r>
              <a:rPr lang="nl-NL" sz="2000" b="1"/>
              <a:t>No Level playing field</a:t>
            </a:r>
            <a:endParaRPr lang="nl-NL"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cstate="print"/>
          <a:srcRect/>
          <a:stretch>
            <a:fillRect/>
          </a:stretch>
        </p:blipFill>
        <p:spPr>
          <a:xfrm>
            <a:off x="571500" y="785813"/>
            <a:ext cx="8229600" cy="4224337"/>
          </a:xfrm>
          <a:noFill/>
        </p:spPr>
      </p:pic>
      <p:sp>
        <p:nvSpPr>
          <p:cNvPr id="47107" name="Tekstvak 4"/>
          <p:cNvSpPr txBox="1">
            <a:spLocks noChangeArrowheads="1"/>
          </p:cNvSpPr>
          <p:nvPr/>
        </p:nvSpPr>
        <p:spPr bwMode="auto">
          <a:xfrm>
            <a:off x="571500" y="5072063"/>
            <a:ext cx="3570288" cy="646112"/>
          </a:xfrm>
          <a:prstGeom prst="rect">
            <a:avLst/>
          </a:prstGeom>
          <a:noFill/>
          <a:ln w="9525">
            <a:noFill/>
            <a:miter lim="800000"/>
            <a:headEnd/>
            <a:tailEnd/>
          </a:ln>
        </p:spPr>
        <p:txBody>
          <a:bodyPr wrap="none">
            <a:spAutoFit/>
          </a:bodyPr>
          <a:lstStyle/>
          <a:p>
            <a:r>
              <a:rPr lang="nl-NL"/>
              <a:t>8 academic </a:t>
            </a:r>
            <a:br>
              <a:rPr lang="nl-NL"/>
            </a:br>
            <a:r>
              <a:rPr lang="nl-NL"/>
              <a:t>83 general hospital organisations</a:t>
            </a:r>
          </a:p>
        </p:txBody>
      </p:sp>
      <p:sp>
        <p:nvSpPr>
          <p:cNvPr id="47108" name="Tekstvak 5"/>
          <p:cNvSpPr txBox="1">
            <a:spLocks noChangeArrowheads="1"/>
          </p:cNvSpPr>
          <p:nvPr/>
        </p:nvSpPr>
        <p:spPr bwMode="auto">
          <a:xfrm>
            <a:off x="4929188" y="5072063"/>
            <a:ext cx="3929062" cy="923925"/>
          </a:xfrm>
          <a:prstGeom prst="rect">
            <a:avLst/>
          </a:prstGeom>
          <a:noFill/>
          <a:ln w="9525">
            <a:noFill/>
            <a:miter lim="800000"/>
            <a:headEnd/>
            <a:tailEnd/>
          </a:ln>
        </p:spPr>
        <p:txBody>
          <a:bodyPr wrap="none">
            <a:spAutoFit/>
          </a:bodyPr>
          <a:lstStyle/>
          <a:p>
            <a:r>
              <a:rPr lang="nl-NL"/>
              <a:t>226 ZBC’s </a:t>
            </a:r>
            <a:br>
              <a:rPr lang="nl-NL"/>
            </a:br>
            <a:r>
              <a:rPr lang="nl-NL"/>
              <a:t>expect  In 2015 turnover 5 miljard</a:t>
            </a:r>
            <a:br>
              <a:rPr lang="nl-NL"/>
            </a:br>
            <a:r>
              <a:rPr lang="nl-NL"/>
              <a:t>high volumes, non complex, planned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kstvak 3"/>
          <p:cNvSpPr txBox="1">
            <a:spLocks noChangeArrowheads="1"/>
          </p:cNvSpPr>
          <p:nvPr/>
        </p:nvSpPr>
        <p:spPr bwMode="auto">
          <a:xfrm>
            <a:off x="642938" y="357188"/>
            <a:ext cx="7429500" cy="4124206"/>
          </a:xfrm>
          <a:prstGeom prst="rect">
            <a:avLst/>
          </a:prstGeom>
          <a:noFill/>
          <a:ln w="9525">
            <a:noFill/>
            <a:miter lim="800000"/>
            <a:headEnd/>
            <a:tailEnd/>
          </a:ln>
        </p:spPr>
        <p:txBody>
          <a:bodyPr>
            <a:spAutoFit/>
          </a:bodyPr>
          <a:lstStyle/>
          <a:p>
            <a:r>
              <a:rPr lang="en-US" sz="2800" dirty="0"/>
              <a:t>Financial position of health care </a:t>
            </a:r>
            <a:r>
              <a:rPr lang="en-US" sz="2800" dirty="0" err="1"/>
              <a:t>organisations</a:t>
            </a:r>
            <a:endParaRPr lang="en-US" sz="2800" dirty="0"/>
          </a:p>
          <a:p>
            <a:endParaRPr lang="nl-NL" b="1" dirty="0"/>
          </a:p>
          <a:p>
            <a:r>
              <a:rPr lang="en-US" dirty="0"/>
              <a:t>• The profitability of health care institutions fluctuated around 1% between 2006 and 2009;</a:t>
            </a:r>
          </a:p>
          <a:p>
            <a:pPr>
              <a:buFont typeface="Arial" charset="0"/>
              <a:buChar char="•"/>
            </a:pPr>
            <a:r>
              <a:rPr lang="en-US" dirty="0"/>
              <a:t> Approximately </a:t>
            </a:r>
            <a:r>
              <a:rPr lang="en-US" dirty="0" smtClean="0"/>
              <a:t>22% </a:t>
            </a:r>
            <a:r>
              <a:rPr lang="en-US" dirty="0"/>
              <a:t>of the institutions </a:t>
            </a:r>
            <a:r>
              <a:rPr lang="en-US" dirty="0" smtClean="0"/>
              <a:t>has weak financial results (BDO benchmark)</a:t>
            </a:r>
            <a:endParaRPr lang="en-US" dirty="0"/>
          </a:p>
          <a:p>
            <a:r>
              <a:rPr lang="en-US" dirty="0"/>
              <a:t>• The average solvency of health care institutions is </a:t>
            </a:r>
            <a:r>
              <a:rPr lang="en-US" dirty="0" smtClean="0"/>
              <a:t>22% </a:t>
            </a:r>
            <a:r>
              <a:rPr lang="en-US" dirty="0"/>
              <a:t>in </a:t>
            </a:r>
            <a:r>
              <a:rPr lang="en-US" dirty="0" smtClean="0"/>
              <a:t>2016</a:t>
            </a:r>
            <a:endParaRPr lang="nl-NL" dirty="0"/>
          </a:p>
          <a:p>
            <a:endParaRPr lang="nl-NL" dirty="0"/>
          </a:p>
          <a:p>
            <a:r>
              <a:rPr lang="en-US" dirty="0"/>
              <a:t/>
            </a:r>
            <a:br>
              <a:rPr lang="en-US" dirty="0"/>
            </a:br>
            <a:endParaRPr lang="nl-NL" dirty="0"/>
          </a:p>
          <a:p>
            <a:endParaRPr lang="nl-NL" dirty="0"/>
          </a:p>
          <a:p>
            <a:endParaRPr lang="nl-NL" dirty="0"/>
          </a:p>
          <a:p>
            <a:endParaRPr lang="nl-NL" dirty="0"/>
          </a:p>
          <a:p>
            <a:endParaRPr lang="nl-N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kstvak 3"/>
          <p:cNvSpPr txBox="1">
            <a:spLocks noChangeArrowheads="1"/>
          </p:cNvSpPr>
          <p:nvPr/>
        </p:nvSpPr>
        <p:spPr bwMode="auto">
          <a:xfrm>
            <a:off x="714375" y="142875"/>
            <a:ext cx="5954713" cy="369888"/>
          </a:xfrm>
          <a:prstGeom prst="rect">
            <a:avLst/>
          </a:prstGeom>
          <a:noFill/>
          <a:ln w="9525">
            <a:noFill/>
            <a:miter lim="800000"/>
            <a:headEnd/>
            <a:tailEnd/>
          </a:ln>
        </p:spPr>
        <p:txBody>
          <a:bodyPr wrap="none">
            <a:spAutoFit/>
          </a:bodyPr>
          <a:lstStyle/>
          <a:p>
            <a:r>
              <a:rPr lang="en-US"/>
              <a:t>Organizational overview of the Dutch health care system</a:t>
            </a:r>
            <a:endParaRPr lang="nl-NL"/>
          </a:p>
        </p:txBody>
      </p:sp>
      <p:pic>
        <p:nvPicPr>
          <p:cNvPr id="49155" name="Afbeelding 4" descr="schema.gif"/>
          <p:cNvPicPr>
            <a:picLocks noChangeAspect="1"/>
          </p:cNvPicPr>
          <p:nvPr/>
        </p:nvPicPr>
        <p:blipFill>
          <a:blip r:embed="rId2" cstate="print"/>
          <a:srcRect/>
          <a:stretch>
            <a:fillRect/>
          </a:stretch>
        </p:blipFill>
        <p:spPr bwMode="auto">
          <a:xfrm>
            <a:off x="857250" y="571500"/>
            <a:ext cx="7480300" cy="550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estuurs_schema FHI_fc"/>
          <p:cNvPicPr>
            <a:picLocks noGrp="1" noChangeAspect="1" noChangeArrowheads="1"/>
          </p:cNvPicPr>
          <p:nvPr>
            <p:ph idx="1"/>
          </p:nvPr>
        </p:nvPicPr>
        <p:blipFill>
          <a:blip r:embed="rId2" cstate="print"/>
          <a:srcRect/>
          <a:stretch>
            <a:fillRect/>
          </a:stretch>
        </p:blipFill>
        <p:spPr>
          <a:xfrm>
            <a:off x="857250" y="1000125"/>
            <a:ext cx="7000875" cy="4978400"/>
          </a:xfrm>
        </p:spPr>
      </p:pic>
      <p:sp>
        <p:nvSpPr>
          <p:cNvPr id="7171" name="Tekstvak 3"/>
          <p:cNvSpPr txBox="1">
            <a:spLocks noChangeArrowheads="1"/>
          </p:cNvSpPr>
          <p:nvPr/>
        </p:nvSpPr>
        <p:spPr bwMode="auto">
          <a:xfrm>
            <a:off x="857250" y="428625"/>
            <a:ext cx="2646363" cy="369888"/>
          </a:xfrm>
          <a:prstGeom prst="rect">
            <a:avLst/>
          </a:prstGeom>
          <a:noFill/>
          <a:ln w="9525">
            <a:noFill/>
            <a:miter lim="800000"/>
            <a:headEnd/>
            <a:tailEnd/>
          </a:ln>
        </p:spPr>
        <p:txBody>
          <a:bodyPr wrap="none">
            <a:spAutoFit/>
          </a:bodyPr>
          <a:lstStyle/>
          <a:p>
            <a:r>
              <a:rPr lang="en-US"/>
              <a:t>Organizational overview</a:t>
            </a:r>
            <a:endParaRPr lang="nl-N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kstvak 3"/>
          <p:cNvSpPr txBox="1">
            <a:spLocks noChangeArrowheads="1"/>
          </p:cNvSpPr>
          <p:nvPr/>
        </p:nvSpPr>
        <p:spPr bwMode="auto">
          <a:xfrm>
            <a:off x="500063" y="785813"/>
            <a:ext cx="8501062" cy="4954587"/>
          </a:xfrm>
          <a:prstGeom prst="rect">
            <a:avLst/>
          </a:prstGeom>
          <a:noFill/>
          <a:ln w="9525">
            <a:noFill/>
            <a:miter lim="800000"/>
            <a:headEnd/>
            <a:tailEnd/>
          </a:ln>
        </p:spPr>
        <p:txBody>
          <a:bodyPr>
            <a:spAutoFit/>
          </a:bodyPr>
          <a:lstStyle/>
          <a:p>
            <a:pPr>
              <a:defRPr/>
            </a:pPr>
            <a:r>
              <a:rPr lang="en-US" sz="2800" b="1" dirty="0"/>
              <a:t>Trends in Healthcare</a:t>
            </a:r>
          </a:p>
          <a:p>
            <a:pPr>
              <a:defRPr/>
            </a:pPr>
            <a:r>
              <a:rPr lang="en-US" b="1" dirty="0"/>
              <a:t> </a:t>
            </a:r>
          </a:p>
          <a:p>
            <a:pPr>
              <a:defRPr/>
            </a:pPr>
            <a:r>
              <a:rPr lang="nl-NL" dirty="0"/>
              <a:t>• </a:t>
            </a:r>
            <a:r>
              <a:rPr lang="nl-NL" dirty="0" err="1"/>
              <a:t>Increasing</a:t>
            </a:r>
            <a:r>
              <a:rPr lang="nl-NL" dirty="0"/>
              <a:t> </a:t>
            </a:r>
            <a:r>
              <a:rPr lang="nl-NL" dirty="0" err="1"/>
              <a:t>financial</a:t>
            </a:r>
            <a:r>
              <a:rPr lang="nl-NL" dirty="0"/>
              <a:t> </a:t>
            </a:r>
            <a:r>
              <a:rPr lang="nl-NL" dirty="0" err="1"/>
              <a:t>risks</a:t>
            </a:r>
            <a:r>
              <a:rPr lang="nl-NL" dirty="0"/>
              <a:t> </a:t>
            </a:r>
            <a:r>
              <a:rPr lang="nl-NL" dirty="0" err="1"/>
              <a:t>for</a:t>
            </a:r>
            <a:r>
              <a:rPr lang="nl-NL" dirty="0"/>
              <a:t> </a:t>
            </a:r>
            <a:r>
              <a:rPr lang="nl-NL" dirty="0" err="1"/>
              <a:t>healthcare</a:t>
            </a:r>
            <a:r>
              <a:rPr lang="nl-NL" dirty="0"/>
              <a:t> </a:t>
            </a:r>
            <a:r>
              <a:rPr lang="nl-NL" dirty="0" err="1"/>
              <a:t>suppliers</a:t>
            </a:r>
            <a:r>
              <a:rPr lang="nl-NL" dirty="0"/>
              <a:t/>
            </a:r>
            <a:br>
              <a:rPr lang="nl-NL" dirty="0"/>
            </a:br>
            <a:endParaRPr lang="nl-NL" dirty="0"/>
          </a:p>
          <a:p>
            <a:pPr>
              <a:defRPr/>
            </a:pPr>
            <a:r>
              <a:rPr lang="en-US" dirty="0"/>
              <a:t>• Increasing demand for quality, from insurers as well as from the public</a:t>
            </a:r>
            <a:br>
              <a:rPr lang="en-US" dirty="0"/>
            </a:br>
            <a:r>
              <a:rPr lang="en-US" dirty="0"/>
              <a:t/>
            </a:r>
            <a:br>
              <a:rPr lang="en-US" dirty="0"/>
            </a:br>
            <a:r>
              <a:rPr lang="en-US" dirty="0"/>
              <a:t>• Increasing need for investment, for instance in ICT and equipment</a:t>
            </a:r>
            <a:br>
              <a:rPr lang="en-US" dirty="0"/>
            </a:br>
            <a:endParaRPr lang="en-US" dirty="0"/>
          </a:p>
          <a:p>
            <a:pPr>
              <a:buFont typeface="Arial" pitchFamily="34" charset="0"/>
              <a:buChar char="•"/>
              <a:defRPr/>
            </a:pPr>
            <a:r>
              <a:rPr lang="en-US" dirty="0"/>
              <a:t> The need for cost-reductions and delivering patient care at market prices</a:t>
            </a:r>
          </a:p>
          <a:p>
            <a:pPr lvl="1">
              <a:buFont typeface="Arial" pitchFamily="34" charset="0"/>
              <a:buChar char="•"/>
              <a:defRPr/>
            </a:pPr>
            <a:r>
              <a:rPr lang="en-US" dirty="0"/>
              <a:t> 	</a:t>
            </a:r>
            <a:r>
              <a:rPr lang="en-GB" dirty="0">
                <a:solidFill>
                  <a:schemeClr val="accent4"/>
                </a:solidFill>
              </a:rPr>
              <a:t>More central purchasing and </a:t>
            </a:r>
            <a:r>
              <a:rPr lang="nl-NL" dirty="0">
                <a:solidFill>
                  <a:schemeClr val="accent4"/>
                </a:solidFill>
              </a:rPr>
              <a:t>parallel </a:t>
            </a:r>
            <a:r>
              <a:rPr lang="nl-NL" dirty="0" err="1">
                <a:solidFill>
                  <a:schemeClr val="accent4"/>
                </a:solidFill>
              </a:rPr>
              <a:t>imports</a:t>
            </a:r>
            <a:r>
              <a:rPr lang="nl-NL" dirty="0">
                <a:solidFill>
                  <a:schemeClr val="accent4"/>
                </a:solidFill>
              </a:rPr>
              <a:t>		</a:t>
            </a:r>
          </a:p>
          <a:p>
            <a:pPr lvl="1">
              <a:buFont typeface="Arial" pitchFamily="34" charset="0"/>
              <a:buChar char="•"/>
              <a:defRPr/>
            </a:pPr>
            <a:r>
              <a:rPr lang="nl-NL" dirty="0">
                <a:solidFill>
                  <a:schemeClr val="accent4"/>
                </a:solidFill>
              </a:rPr>
              <a:t> 	H</a:t>
            </a:r>
            <a:r>
              <a:rPr lang="en-GB" dirty="0" err="1">
                <a:solidFill>
                  <a:schemeClr val="accent4"/>
                </a:solidFill>
              </a:rPr>
              <a:t>ospitals</a:t>
            </a:r>
            <a:r>
              <a:rPr lang="en-GB" dirty="0">
                <a:solidFill>
                  <a:schemeClr val="accent4"/>
                </a:solidFill>
              </a:rPr>
              <a:t> reduce the number of suppliers</a:t>
            </a:r>
            <a:br>
              <a:rPr lang="en-GB" dirty="0">
                <a:solidFill>
                  <a:schemeClr val="accent4"/>
                </a:solidFill>
              </a:rPr>
            </a:br>
            <a:endParaRPr lang="en-GB" dirty="0">
              <a:solidFill>
                <a:schemeClr val="accent4"/>
              </a:solidFill>
            </a:endParaRPr>
          </a:p>
          <a:p>
            <a:pPr>
              <a:defRPr/>
            </a:pPr>
            <a:r>
              <a:rPr lang="en-US" dirty="0"/>
              <a:t>• A trend towards </a:t>
            </a:r>
            <a:r>
              <a:rPr lang="en-US" dirty="0" err="1"/>
              <a:t>specialised</a:t>
            </a:r>
            <a:r>
              <a:rPr lang="en-US" dirty="0"/>
              <a:t> clinics, like the </a:t>
            </a:r>
            <a:r>
              <a:rPr lang="en-US" dirty="0" err="1"/>
              <a:t>Sint</a:t>
            </a:r>
            <a:r>
              <a:rPr lang="en-US" dirty="0"/>
              <a:t> </a:t>
            </a:r>
            <a:r>
              <a:rPr lang="en-US" dirty="0" err="1"/>
              <a:t>Maartenskliniek</a:t>
            </a:r>
            <a:r>
              <a:rPr lang="en-US" dirty="0"/>
              <a:t/>
            </a:r>
            <a:br>
              <a:rPr lang="en-US" dirty="0"/>
            </a:br>
            <a:r>
              <a:rPr lang="en-US" dirty="0"/>
              <a:t/>
            </a:r>
            <a:br>
              <a:rPr lang="en-US" dirty="0"/>
            </a:br>
            <a:r>
              <a:rPr lang="en-US" dirty="0"/>
              <a:t>• Entering of new, private for-profit healthcare suppliers that play a different game</a:t>
            </a:r>
            <a:br>
              <a:rPr lang="en-US" dirty="0"/>
            </a:br>
            <a:r>
              <a:rPr lang="en-US" dirty="0"/>
              <a:t>• Private-equity, seeking an entrance in the Dutch healthcare market</a:t>
            </a:r>
            <a:br>
              <a:rPr lang="en-US" dirty="0"/>
            </a:br>
            <a:endParaRPr lang="nl-N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kstvak 3"/>
          <p:cNvSpPr txBox="1">
            <a:spLocks noChangeArrowheads="1"/>
          </p:cNvSpPr>
          <p:nvPr/>
        </p:nvSpPr>
        <p:spPr bwMode="auto">
          <a:xfrm>
            <a:off x="500063" y="785813"/>
            <a:ext cx="8501062" cy="5187950"/>
          </a:xfrm>
          <a:prstGeom prst="rect">
            <a:avLst/>
          </a:prstGeom>
          <a:noFill/>
          <a:ln w="9525">
            <a:noFill/>
            <a:miter lim="800000"/>
            <a:headEnd/>
            <a:tailEnd/>
          </a:ln>
        </p:spPr>
        <p:txBody>
          <a:bodyPr>
            <a:spAutoFit/>
          </a:bodyPr>
          <a:lstStyle/>
          <a:p>
            <a:r>
              <a:rPr lang="en-US" sz="2800" b="1"/>
              <a:t>Trends in Healthcare</a:t>
            </a:r>
          </a:p>
          <a:p>
            <a:r>
              <a:rPr lang="en-US" b="1"/>
              <a:t> </a:t>
            </a:r>
            <a:endParaRPr lang="en-US"/>
          </a:p>
          <a:p>
            <a:pPr>
              <a:buFont typeface="Arial" charset="0"/>
              <a:buChar char="•"/>
            </a:pPr>
            <a:r>
              <a:rPr lang="en-US"/>
              <a:t> Care and cure providers will need to compete for the favor of both insurers and patients</a:t>
            </a:r>
          </a:p>
          <a:p>
            <a:endParaRPr lang="en-US"/>
          </a:p>
          <a:p>
            <a:pPr>
              <a:buFont typeface="Arial" charset="0"/>
              <a:buChar char="•"/>
            </a:pPr>
            <a:r>
              <a:rPr lang="en-US"/>
              <a:t> Inefficient sectors may face major disruption (e.g. hospitals), and new models will emerge as demand is changing and insurers and government are pushing towards increased efficiency and lower costs</a:t>
            </a:r>
          </a:p>
          <a:p>
            <a:endParaRPr lang="en-US" b="1"/>
          </a:p>
          <a:p>
            <a:pPr>
              <a:buFont typeface="Arial" charset="0"/>
              <a:buChar char="•"/>
            </a:pPr>
            <a:r>
              <a:rPr lang="en-US"/>
              <a:t> The first line (general practitioners) is increasing in importance as gate keeper of Dutch healthcare – chain DBC’s (GP’s/CareGroups are the main contractor for d</a:t>
            </a:r>
            <a:r>
              <a:rPr lang="nl-NL"/>
              <a:t>iabetes, cardiovasculair riskmanagement, COPD). </a:t>
            </a:r>
            <a:br>
              <a:rPr lang="nl-NL"/>
            </a:br>
            <a:endParaRPr lang="en-US"/>
          </a:p>
          <a:p>
            <a:pPr>
              <a:buFont typeface="Arial" charset="0"/>
              <a:buChar char="•"/>
            </a:pPr>
            <a:r>
              <a:rPr lang="en-US"/>
              <a:t> Reduction of coverage of base insurance (treatment and products), while consumer’s own contributions are increased</a:t>
            </a:r>
          </a:p>
          <a:p>
            <a:pPr>
              <a:buFont typeface="Arial" charset="0"/>
              <a:buChar char="•"/>
            </a:pPr>
            <a:endParaRPr lang="en-US"/>
          </a:p>
          <a:p>
            <a:pPr>
              <a:buFont typeface="Arial" charset="0"/>
              <a:buChar char="•"/>
            </a:pPr>
            <a:r>
              <a:rPr lang="en-US"/>
              <a:t> In specific segments, the government intervenes by imposing price/volume caps on specific services or products</a:t>
            </a:r>
            <a:endParaRPr lang="nl-N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468313" y="-603250"/>
            <a:ext cx="10193338" cy="599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404938" y="-603250"/>
            <a:ext cx="10923588" cy="701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hthoek 1"/>
          <p:cNvSpPr>
            <a:spLocks noChangeArrowheads="1"/>
          </p:cNvSpPr>
          <p:nvPr/>
        </p:nvSpPr>
        <p:spPr bwMode="auto">
          <a:xfrm>
            <a:off x="971550" y="1125538"/>
            <a:ext cx="7993063" cy="4400550"/>
          </a:xfrm>
          <a:prstGeom prst="rect">
            <a:avLst/>
          </a:prstGeom>
          <a:noFill/>
          <a:ln w="9525">
            <a:noFill/>
            <a:miter lim="800000"/>
            <a:headEnd/>
            <a:tailEnd/>
          </a:ln>
        </p:spPr>
        <p:txBody>
          <a:bodyPr>
            <a:spAutoFit/>
          </a:bodyPr>
          <a:lstStyle/>
          <a:p>
            <a:r>
              <a:rPr lang="nl-NL" sz="2800" b="1"/>
              <a:t>Intramural </a:t>
            </a:r>
            <a:r>
              <a:rPr lang="nl-NL"/>
              <a:t/>
            </a:r>
            <a:br>
              <a:rPr lang="nl-NL"/>
            </a:br>
            <a:endParaRPr lang="nl-NL"/>
          </a:p>
          <a:p>
            <a:r>
              <a:rPr lang="nl-NL"/>
              <a:t>Het algemene beeld dat er sprake is van een stagnerende markt. Met name investeringsstop in kapitaalgoederen.</a:t>
            </a:r>
            <a:br>
              <a:rPr lang="nl-NL"/>
            </a:br>
            <a:r>
              <a:rPr lang="nl-NL"/>
              <a:t>Overall nog geen duidelijke tekenen van herstel naar oude niveau.</a:t>
            </a:r>
            <a:br>
              <a:rPr lang="nl-NL"/>
            </a:br>
            <a:endParaRPr lang="nl-NL"/>
          </a:p>
          <a:p>
            <a:pPr>
              <a:buFont typeface="Arial" charset="0"/>
              <a:buChar char="•"/>
            </a:pPr>
            <a:r>
              <a:rPr lang="nl-NL"/>
              <a:t> Onduidelijkheid over fusies, specialisaties, volume, contract verzekeraar</a:t>
            </a:r>
          </a:p>
          <a:p>
            <a:pPr>
              <a:buFont typeface="Arial" charset="0"/>
              <a:buChar char="•"/>
            </a:pPr>
            <a:r>
              <a:rPr lang="nl-NL"/>
              <a:t> Banken financieren moeizaam</a:t>
            </a:r>
          </a:p>
          <a:p>
            <a:pPr>
              <a:buFont typeface="Arial" charset="0"/>
              <a:buChar char="•"/>
            </a:pPr>
            <a:r>
              <a:rPr lang="nl-NL"/>
              <a:t> Overheveling dure geneesmiddelen mogelijk invloed</a:t>
            </a:r>
          </a:p>
          <a:p>
            <a:r>
              <a:rPr lang="nl-NL"/>
              <a:t/>
            </a:r>
            <a:br>
              <a:rPr lang="nl-NL"/>
            </a:br>
            <a:r>
              <a:rPr lang="nl-NL"/>
              <a:t/>
            </a:r>
            <a:br>
              <a:rPr lang="nl-NL"/>
            </a:br>
            <a:r>
              <a:rPr lang="nl-NL"/>
              <a:t>* Sterke prijsdruk</a:t>
            </a:r>
          </a:p>
          <a:p>
            <a:r>
              <a:rPr lang="nl-NL"/>
              <a:t>* Wir war van inkoopcombinaties (weinig garantie op volume)</a:t>
            </a:r>
            <a:br>
              <a:rPr lang="nl-NL"/>
            </a:br>
            <a:r>
              <a:rPr lang="nl-NL"/>
              <a:t/>
            </a:r>
            <a:br>
              <a:rPr lang="nl-NL"/>
            </a:br>
            <a:endParaRPr lang="nl-N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835150" y="989013"/>
            <a:ext cx="5765800" cy="5140325"/>
          </a:xfrm>
          <a:prstGeom prst="rect">
            <a:avLst/>
          </a:prstGeom>
          <a:noFill/>
          <a:ln w="9525">
            <a:noFill/>
            <a:miter lim="800000"/>
            <a:headEnd/>
            <a:tailEnd/>
          </a:ln>
        </p:spPr>
      </p:pic>
      <p:sp>
        <p:nvSpPr>
          <p:cNvPr id="55299" name="Tekstvak 2"/>
          <p:cNvSpPr txBox="1">
            <a:spLocks noChangeArrowheads="1"/>
          </p:cNvSpPr>
          <p:nvPr/>
        </p:nvSpPr>
        <p:spPr bwMode="auto">
          <a:xfrm>
            <a:off x="1692275" y="333375"/>
            <a:ext cx="6181725" cy="523875"/>
          </a:xfrm>
          <a:prstGeom prst="rect">
            <a:avLst/>
          </a:prstGeom>
          <a:noFill/>
          <a:ln w="9525">
            <a:noFill/>
            <a:miter lim="800000"/>
            <a:headEnd/>
            <a:tailEnd/>
          </a:ln>
        </p:spPr>
        <p:txBody>
          <a:bodyPr wrap="none">
            <a:spAutoFit/>
          </a:bodyPr>
          <a:lstStyle/>
          <a:p>
            <a:r>
              <a:rPr lang="nl-NL" sz="2800" b="1"/>
              <a:t>Market share insurance companies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smtClean="0"/>
          </a:p>
        </p:txBody>
      </p:sp>
      <p:sp>
        <p:nvSpPr>
          <p:cNvPr id="56323" name="Text Placeholder 2"/>
          <p:cNvSpPr>
            <a:spLocks noGrp="1"/>
          </p:cNvSpPr>
          <p:nvPr>
            <p:ph type="body" sz="quarter" idx="12"/>
          </p:nvPr>
        </p:nvSpPr>
        <p:spPr>
          <a:xfrm>
            <a:off x="755650" y="1871663"/>
            <a:ext cx="7632700" cy="3852862"/>
          </a:xfrm>
        </p:spPr>
        <p:txBody>
          <a:bodyPr/>
          <a:lstStyle/>
          <a:p>
            <a:endParaRPr lang="en-US" smtClean="0"/>
          </a:p>
        </p:txBody>
      </p:sp>
      <p:pic>
        <p:nvPicPr>
          <p:cNvPr id="56324" name="Picture 3" descr="change_ahead_600px1.jpg"/>
          <p:cNvPicPr>
            <a:picLocks noChangeAspect="1"/>
          </p:cNvPicPr>
          <p:nvPr/>
        </p:nvPicPr>
        <p:blipFill>
          <a:blip r:embed="rId2" cstate="print"/>
          <a:srcRect/>
          <a:stretch>
            <a:fillRect/>
          </a:stretch>
        </p:blipFill>
        <p:spPr bwMode="auto">
          <a:xfrm>
            <a:off x="107950" y="0"/>
            <a:ext cx="5429250" cy="3619500"/>
          </a:xfrm>
          <a:prstGeom prst="rect">
            <a:avLst/>
          </a:prstGeom>
          <a:noFill/>
          <a:ln w="9525">
            <a:noFill/>
            <a:miter lim="800000"/>
            <a:headEnd/>
            <a:tailEnd/>
          </a:ln>
        </p:spPr>
      </p:pic>
      <p:pic>
        <p:nvPicPr>
          <p:cNvPr id="56325" name="Picture 4" descr="change_ahead.jpeg"/>
          <p:cNvPicPr>
            <a:picLocks noChangeAspect="1"/>
          </p:cNvPicPr>
          <p:nvPr/>
        </p:nvPicPr>
        <p:blipFill>
          <a:blip r:embed="rId3" cstate="print"/>
          <a:srcRect/>
          <a:stretch>
            <a:fillRect/>
          </a:stretch>
        </p:blipFill>
        <p:spPr bwMode="auto">
          <a:xfrm>
            <a:off x="3276600" y="2959100"/>
            <a:ext cx="5867400" cy="3898900"/>
          </a:xfrm>
          <a:prstGeom prst="rect">
            <a:avLst/>
          </a:prstGeom>
          <a:noFill/>
          <a:ln w="9525">
            <a:noFill/>
            <a:miter lim="800000"/>
            <a:headEnd/>
            <a:tailEnd/>
          </a:ln>
        </p:spPr>
      </p:pic>
      <p:sp>
        <p:nvSpPr>
          <p:cNvPr id="56326" name="TextBox 5"/>
          <p:cNvSpPr txBox="1">
            <a:spLocks noChangeArrowheads="1"/>
          </p:cNvSpPr>
          <p:nvPr/>
        </p:nvSpPr>
        <p:spPr bwMode="auto">
          <a:xfrm>
            <a:off x="107950" y="3716338"/>
            <a:ext cx="3024188" cy="2862262"/>
          </a:xfrm>
          <a:prstGeom prst="rect">
            <a:avLst/>
          </a:prstGeom>
          <a:noFill/>
          <a:ln w="9525">
            <a:noFill/>
            <a:miter lim="800000"/>
            <a:headEnd/>
            <a:tailEnd/>
          </a:ln>
        </p:spPr>
        <p:txBody>
          <a:bodyPr>
            <a:spAutoFit/>
          </a:bodyPr>
          <a:lstStyle/>
          <a:p>
            <a:pPr marL="285750" indent="-285750">
              <a:buFont typeface="Arial" charset="0"/>
              <a:buChar char="•"/>
            </a:pPr>
            <a:r>
              <a:rPr lang="en-US" sz="2000"/>
              <a:t>Medical devices industry faces biggest regulatory game changers in EU since decades</a:t>
            </a:r>
          </a:p>
          <a:p>
            <a:pPr marL="285750" indent="-285750">
              <a:buFont typeface="Arial" charset="0"/>
              <a:buChar char="•"/>
            </a:pPr>
            <a:r>
              <a:rPr lang="en-US" sz="2000"/>
              <a:t>Get it right or get it wrong – mistakes will impact your company severely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en-GB" smtClean="0"/>
              <a:t>Status update: so what was changed?</a:t>
            </a:r>
            <a:endParaRPr lang="nl-NL" smtClean="0"/>
          </a:p>
        </p:txBody>
      </p:sp>
      <p:sp>
        <p:nvSpPr>
          <p:cNvPr id="3" name="Tijdelijke aanduiding voor tekst 2"/>
          <p:cNvSpPr>
            <a:spLocks noGrp="1"/>
          </p:cNvSpPr>
          <p:nvPr>
            <p:ph type="body" sz="quarter" idx="12"/>
          </p:nvPr>
        </p:nvSpPr>
        <p:spPr>
          <a:xfrm>
            <a:off x="755650" y="1871663"/>
            <a:ext cx="7632700" cy="3852862"/>
          </a:xfrm>
        </p:spPr>
        <p:txBody>
          <a:bodyPr/>
          <a:lstStyle/>
          <a:p>
            <a:pPr marL="285750" indent="-285750">
              <a:defRPr/>
            </a:pPr>
            <a:endParaRPr lang="nl-NL" dirty="0"/>
          </a:p>
          <a:p>
            <a:pPr marL="285750" indent="-285750">
              <a:buFont typeface="Arial" charset="0"/>
              <a:buChar char="•"/>
              <a:defRPr/>
            </a:pPr>
            <a:r>
              <a:rPr lang="nl-NL" dirty="0" err="1"/>
              <a:t>S</a:t>
            </a:r>
            <a:r>
              <a:rPr lang="nl-NL" dirty="0" err="1" smtClean="0"/>
              <a:t>cientific</a:t>
            </a:r>
            <a:r>
              <a:rPr lang="nl-NL" dirty="0" smtClean="0"/>
              <a:t> </a:t>
            </a:r>
            <a:r>
              <a:rPr lang="nl-NL" dirty="0" err="1"/>
              <a:t>advice</a:t>
            </a:r>
            <a:r>
              <a:rPr lang="nl-NL" dirty="0"/>
              <a:t> </a:t>
            </a:r>
            <a:r>
              <a:rPr lang="nl-NL" dirty="0" err="1"/>
              <a:t>also</a:t>
            </a:r>
            <a:r>
              <a:rPr lang="nl-NL" dirty="0"/>
              <a:t> </a:t>
            </a:r>
            <a:r>
              <a:rPr lang="nl-NL" dirty="0" err="1" smtClean="0"/>
              <a:t>possible</a:t>
            </a:r>
            <a:r>
              <a:rPr lang="nl-NL" dirty="0" smtClean="0"/>
              <a:t> </a:t>
            </a:r>
            <a:r>
              <a:rPr lang="nl-NL" dirty="0" err="1" smtClean="0"/>
              <a:t>for</a:t>
            </a:r>
            <a:r>
              <a:rPr lang="nl-NL" dirty="0" smtClean="0"/>
              <a:t> </a:t>
            </a:r>
            <a:r>
              <a:rPr lang="nl-NL" dirty="0" err="1"/>
              <a:t>certain</a:t>
            </a:r>
            <a:r>
              <a:rPr lang="nl-NL" dirty="0"/>
              <a:t> </a:t>
            </a:r>
            <a:r>
              <a:rPr lang="nl-NL" dirty="0" err="1"/>
              <a:t>IIb</a:t>
            </a:r>
            <a:r>
              <a:rPr lang="nl-NL" dirty="0"/>
              <a:t> </a:t>
            </a:r>
            <a:r>
              <a:rPr lang="nl-NL" dirty="0" err="1"/>
              <a:t>devices</a:t>
            </a:r>
            <a:r>
              <a:rPr lang="nl-NL" dirty="0"/>
              <a:t> </a:t>
            </a:r>
          </a:p>
          <a:p>
            <a:pPr marL="285750" indent="-285750">
              <a:buFont typeface="Arial" charset="0"/>
              <a:buChar char="•"/>
              <a:defRPr/>
            </a:pPr>
            <a:r>
              <a:rPr lang="nl-NL" dirty="0" err="1"/>
              <a:t>C</a:t>
            </a:r>
            <a:r>
              <a:rPr lang="nl-NL" dirty="0" err="1" smtClean="0"/>
              <a:t>oordinated</a:t>
            </a:r>
            <a:r>
              <a:rPr lang="nl-NL" dirty="0" smtClean="0"/>
              <a:t> </a:t>
            </a:r>
            <a:r>
              <a:rPr lang="nl-NL" dirty="0"/>
              <a:t>assessment in </a:t>
            </a:r>
            <a:r>
              <a:rPr lang="nl-NL" dirty="0" err="1"/>
              <a:t>multi</a:t>
            </a:r>
            <a:r>
              <a:rPr lang="nl-NL" dirty="0"/>
              <a:t>-state trials </a:t>
            </a:r>
            <a:r>
              <a:rPr lang="nl-NL" dirty="0" err="1"/>
              <a:t>initial</a:t>
            </a:r>
            <a:r>
              <a:rPr lang="nl-NL" dirty="0"/>
              <a:t> </a:t>
            </a:r>
            <a:r>
              <a:rPr lang="nl-NL" dirty="0" err="1"/>
              <a:t>period</a:t>
            </a:r>
            <a:r>
              <a:rPr lang="nl-NL" dirty="0"/>
              <a:t> </a:t>
            </a:r>
            <a:r>
              <a:rPr lang="nl-NL" dirty="0" err="1" smtClean="0"/>
              <a:t>extended</a:t>
            </a:r>
            <a:r>
              <a:rPr lang="nl-NL" dirty="0" smtClean="0"/>
              <a:t> </a:t>
            </a:r>
            <a:r>
              <a:rPr lang="nl-NL" dirty="0" err="1" smtClean="0"/>
              <a:t>to</a:t>
            </a:r>
            <a:r>
              <a:rPr lang="nl-NL" dirty="0" smtClean="0"/>
              <a:t> </a:t>
            </a:r>
            <a:r>
              <a:rPr lang="nl-NL" dirty="0"/>
              <a:t>7 </a:t>
            </a:r>
            <a:r>
              <a:rPr lang="nl-NL" dirty="0" err="1"/>
              <a:t>years</a:t>
            </a:r>
            <a:r>
              <a:rPr lang="nl-NL" dirty="0"/>
              <a:t> </a:t>
            </a:r>
          </a:p>
          <a:p>
            <a:pPr marL="285750" indent="-285750">
              <a:buFont typeface="Arial" charset="0"/>
              <a:buChar char="•"/>
              <a:defRPr/>
            </a:pPr>
            <a:r>
              <a:rPr lang="nl-NL" dirty="0" err="1"/>
              <a:t>C</a:t>
            </a:r>
            <a:r>
              <a:rPr lang="nl-NL" dirty="0" err="1" smtClean="0"/>
              <a:t>larification</a:t>
            </a:r>
            <a:r>
              <a:rPr lang="nl-NL" dirty="0" smtClean="0"/>
              <a:t> </a:t>
            </a:r>
            <a:r>
              <a:rPr lang="nl-NL" dirty="0"/>
              <a:t>of </a:t>
            </a:r>
            <a:r>
              <a:rPr lang="nl-NL" dirty="0" err="1"/>
              <a:t>vigilance</a:t>
            </a:r>
            <a:r>
              <a:rPr lang="nl-NL" dirty="0"/>
              <a:t> </a:t>
            </a:r>
            <a:r>
              <a:rPr lang="nl-NL" dirty="0" err="1"/>
              <a:t>for</a:t>
            </a:r>
            <a:r>
              <a:rPr lang="nl-NL" dirty="0"/>
              <a:t> </a:t>
            </a:r>
            <a:r>
              <a:rPr lang="nl-NL" dirty="0" err="1"/>
              <a:t>the</a:t>
            </a:r>
            <a:r>
              <a:rPr lang="nl-NL" dirty="0"/>
              <a:t> </a:t>
            </a:r>
            <a:r>
              <a:rPr lang="nl-NL" dirty="0" err="1"/>
              <a:t>devices</a:t>
            </a:r>
            <a:r>
              <a:rPr lang="nl-NL" dirty="0"/>
              <a:t> in </a:t>
            </a:r>
            <a:r>
              <a:rPr lang="nl-NL" dirty="0" err="1"/>
              <a:t>the</a:t>
            </a:r>
            <a:r>
              <a:rPr lang="nl-NL" dirty="0"/>
              <a:t> </a:t>
            </a:r>
            <a:r>
              <a:rPr lang="nl-NL" dirty="0" err="1"/>
              <a:t>sell</a:t>
            </a:r>
            <a:r>
              <a:rPr lang="nl-NL" dirty="0"/>
              <a:t>-off </a:t>
            </a:r>
            <a:r>
              <a:rPr lang="nl-NL" dirty="0" err="1"/>
              <a:t>transition</a:t>
            </a:r>
            <a:r>
              <a:rPr lang="nl-NL" dirty="0"/>
              <a:t> </a:t>
            </a:r>
            <a:r>
              <a:rPr lang="nl-NL" dirty="0" err="1" smtClean="0"/>
              <a:t>period</a:t>
            </a:r>
            <a:r>
              <a:rPr lang="nl-NL" dirty="0" smtClean="0"/>
              <a:t> of </a:t>
            </a:r>
            <a:r>
              <a:rPr lang="nl-NL" dirty="0"/>
              <a:t>5 </a:t>
            </a:r>
            <a:r>
              <a:rPr lang="nl-NL" dirty="0" err="1"/>
              <a:t>years</a:t>
            </a:r>
            <a:r>
              <a:rPr lang="nl-NL" dirty="0"/>
              <a:t> - member </a:t>
            </a:r>
            <a:r>
              <a:rPr lang="nl-NL" dirty="0" err="1"/>
              <a:t>states</a:t>
            </a:r>
            <a:r>
              <a:rPr lang="nl-NL" dirty="0"/>
              <a:t> </a:t>
            </a:r>
            <a:r>
              <a:rPr lang="nl-NL" dirty="0" err="1"/>
              <a:t>organise</a:t>
            </a:r>
            <a:r>
              <a:rPr lang="nl-NL" dirty="0"/>
              <a:t> </a:t>
            </a:r>
            <a:r>
              <a:rPr lang="nl-NL" dirty="0" err="1"/>
              <a:t>vigilance</a:t>
            </a:r>
            <a:r>
              <a:rPr lang="nl-NL" dirty="0"/>
              <a:t> </a:t>
            </a:r>
            <a:r>
              <a:rPr lang="nl-NL" dirty="0" err="1"/>
              <a:t>for</a:t>
            </a:r>
            <a:r>
              <a:rPr lang="nl-NL" dirty="0"/>
              <a:t> </a:t>
            </a:r>
            <a:r>
              <a:rPr lang="nl-NL" dirty="0" err="1" smtClean="0"/>
              <a:t>themselves</a:t>
            </a:r>
            <a:endParaRPr lang="nl-NL" dirty="0" smtClean="0"/>
          </a:p>
          <a:p>
            <a:pPr marL="285750" indent="-285750">
              <a:buFont typeface="Arial" charset="0"/>
              <a:buChar char="•"/>
              <a:defRPr/>
            </a:pPr>
            <a:r>
              <a:rPr lang="nl-NL" dirty="0" smtClean="0"/>
              <a:t>Changes in UDI </a:t>
            </a:r>
            <a:r>
              <a:rPr lang="nl-NL" dirty="0" err="1" smtClean="0"/>
              <a:t>requirements</a:t>
            </a:r>
            <a:r>
              <a:rPr lang="nl-NL" dirty="0" smtClean="0"/>
              <a:t> </a:t>
            </a:r>
            <a:r>
              <a:rPr lang="nl-NL" dirty="0" err="1" smtClean="0"/>
              <a:t>for</a:t>
            </a:r>
            <a:r>
              <a:rPr lang="nl-NL" dirty="0" smtClean="0"/>
              <a:t> </a:t>
            </a:r>
            <a:r>
              <a:rPr lang="nl-NL" dirty="0" err="1" smtClean="0"/>
              <a:t>custom</a:t>
            </a:r>
            <a:r>
              <a:rPr lang="nl-NL" dirty="0" smtClean="0"/>
              <a:t> made </a:t>
            </a:r>
            <a:r>
              <a:rPr lang="nl-NL" dirty="0" err="1" smtClean="0"/>
              <a:t>devices</a:t>
            </a:r>
            <a:endParaRPr lang="nl-NL" dirty="0" smtClean="0"/>
          </a:p>
          <a:p>
            <a:pPr marL="285750" indent="-285750">
              <a:buFont typeface="Arial" charset="0"/>
              <a:buChar char="•"/>
              <a:defRPr/>
            </a:pPr>
            <a:r>
              <a:rPr lang="nl-NL" dirty="0" smtClean="0"/>
              <a:t>Class </a:t>
            </a:r>
            <a:r>
              <a:rPr lang="nl-NL" dirty="0" err="1" smtClean="0"/>
              <a:t>IIb</a:t>
            </a:r>
            <a:r>
              <a:rPr lang="nl-NL" dirty="0" smtClean="0"/>
              <a:t> </a:t>
            </a:r>
            <a:r>
              <a:rPr lang="nl-NL" dirty="0" err="1" smtClean="0"/>
              <a:t>and</a:t>
            </a:r>
            <a:r>
              <a:rPr lang="nl-NL" dirty="0" smtClean="0"/>
              <a:t> III </a:t>
            </a:r>
            <a:r>
              <a:rPr lang="nl-NL" dirty="0" err="1" smtClean="0"/>
              <a:t>devices</a:t>
            </a:r>
            <a:r>
              <a:rPr lang="nl-NL" dirty="0" smtClean="0"/>
              <a:t> </a:t>
            </a:r>
            <a:r>
              <a:rPr lang="nl-NL" dirty="0" err="1" smtClean="0"/>
              <a:t>need</a:t>
            </a:r>
            <a:r>
              <a:rPr lang="nl-NL" dirty="0" smtClean="0"/>
              <a:t> UDI </a:t>
            </a:r>
            <a:r>
              <a:rPr lang="nl-NL" dirty="0" err="1" smtClean="0"/>
              <a:t>allocated</a:t>
            </a:r>
            <a:r>
              <a:rPr lang="nl-NL" dirty="0" smtClean="0"/>
              <a:t> </a:t>
            </a:r>
            <a:r>
              <a:rPr lang="nl-NL" u="sng" dirty="0" smtClean="0"/>
              <a:t>prior</a:t>
            </a:r>
            <a:r>
              <a:rPr lang="nl-NL" dirty="0" smtClean="0"/>
              <a:t> </a:t>
            </a:r>
            <a:r>
              <a:rPr lang="nl-NL" dirty="0" err="1" smtClean="0"/>
              <a:t>to</a:t>
            </a:r>
            <a:r>
              <a:rPr lang="nl-NL" dirty="0" smtClean="0"/>
              <a:t> </a:t>
            </a:r>
            <a:r>
              <a:rPr lang="nl-NL" dirty="0" err="1" smtClean="0"/>
              <a:t>application</a:t>
            </a:r>
            <a:r>
              <a:rPr lang="nl-NL" dirty="0" smtClean="0"/>
              <a:t> </a:t>
            </a:r>
            <a:r>
              <a:rPr lang="nl-NL" dirty="0" err="1" smtClean="0"/>
              <a:t>for</a:t>
            </a:r>
            <a:r>
              <a:rPr lang="nl-NL" dirty="0" smtClean="0"/>
              <a:t> </a:t>
            </a:r>
            <a:r>
              <a:rPr lang="nl-NL" dirty="0" err="1" smtClean="0"/>
              <a:t>conformity</a:t>
            </a:r>
            <a:r>
              <a:rPr lang="nl-NL" dirty="0" smtClean="0"/>
              <a:t> assessment </a:t>
            </a:r>
            <a:endParaRPr lang="nl-NL" dirty="0"/>
          </a:p>
          <a:p>
            <a:pPr marL="285750" indent="-285750">
              <a:buFont typeface="Arial" charset="0"/>
              <a:buChar char="•"/>
              <a:defRPr/>
            </a:pPr>
            <a:r>
              <a:rPr lang="nl-NL" dirty="0" err="1" smtClean="0"/>
              <a:t>Transition</a:t>
            </a:r>
            <a:r>
              <a:rPr lang="nl-NL" dirty="0" smtClean="0"/>
              <a:t> regime </a:t>
            </a:r>
            <a:r>
              <a:rPr lang="nl-NL" dirty="0" err="1" smtClean="0"/>
              <a:t>requirements</a:t>
            </a:r>
            <a:r>
              <a:rPr lang="nl-NL" dirty="0" smtClean="0"/>
              <a:t> </a:t>
            </a:r>
            <a:r>
              <a:rPr lang="nl-NL" dirty="0" err="1" smtClean="0"/>
              <a:t>for</a:t>
            </a:r>
            <a:r>
              <a:rPr lang="nl-NL" dirty="0" smtClean="0"/>
              <a:t> MDD/AIMDD </a:t>
            </a:r>
            <a:r>
              <a:rPr lang="nl-NL" dirty="0" err="1" smtClean="0"/>
              <a:t>certificates</a:t>
            </a:r>
            <a:r>
              <a:rPr lang="nl-NL" dirty="0" smtClean="0"/>
              <a:t> </a:t>
            </a:r>
            <a:r>
              <a:rPr lang="nl-NL" dirty="0" err="1" smtClean="0"/>
              <a:t>after</a:t>
            </a:r>
            <a:r>
              <a:rPr lang="nl-NL" dirty="0" smtClean="0"/>
              <a:t> date of </a:t>
            </a:r>
            <a:r>
              <a:rPr lang="nl-NL" dirty="0" err="1" smtClean="0"/>
              <a:t>application</a:t>
            </a:r>
            <a:r>
              <a:rPr lang="nl-NL" dirty="0" smtClean="0"/>
              <a:t> (</a:t>
            </a:r>
            <a:r>
              <a:rPr lang="en-GB" dirty="0"/>
              <a:t>no significant changes in the design and intended purpose. However, the requirements of this Regulation relating to post-market surveillance, market surveillance, vigilance, registration of economic operators and of devices shall apply in place of the corresponding requirements in those </a:t>
            </a:r>
            <a:r>
              <a:rPr lang="en-GB" dirty="0" smtClean="0"/>
              <a:t>Directives</a:t>
            </a:r>
            <a:r>
              <a:rPr lang="nl-NL" dirty="0" smtClean="0"/>
              <a:t>)</a:t>
            </a:r>
            <a:endParaRPr lang="nl-NL" dirty="0"/>
          </a:p>
          <a:p>
            <a:pPr>
              <a:defRPr/>
            </a:pPr>
            <a:endParaRPr lang="nl-N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Key MDR impacts and gaps</a:t>
            </a:r>
          </a:p>
        </p:txBody>
      </p:sp>
      <p:graphicFrame>
        <p:nvGraphicFramePr>
          <p:cNvPr id="4" name="Content Placeholder 3"/>
          <p:cNvGraphicFramePr>
            <a:graphicFrameLocks noGrp="1"/>
          </p:cNvGraphicFramePr>
          <p:nvPr>
            <p:ph idx="1"/>
          </p:nvPr>
        </p:nvGraphicFramePr>
        <p:xfrm>
          <a:off x="755650" y="1871663"/>
          <a:ext cx="7632700" cy="4942840"/>
        </p:xfrm>
        <a:graphic>
          <a:graphicData uri="http://schemas.openxmlformats.org/drawingml/2006/table">
            <a:tbl>
              <a:tblPr firstRow="1" bandRow="1">
                <a:tableStyleId>{8799B23B-EC83-4686-B30A-512413B5E67A}</a:tableStyleId>
              </a:tblPr>
              <a:tblGrid>
                <a:gridCol w="3816350"/>
                <a:gridCol w="3816350"/>
              </a:tblGrid>
              <a:tr h="370840">
                <a:tc>
                  <a:txBody>
                    <a:bodyPr/>
                    <a:lstStyle/>
                    <a:p>
                      <a:r>
                        <a:rPr lang="en-US" sz="1800" b="1" i="0" u="none" strike="noStrike" kern="1200" baseline="0" dirty="0" smtClean="0">
                          <a:solidFill>
                            <a:schemeClr val="tx1"/>
                          </a:solidFill>
                          <a:latin typeface="+mn-lt"/>
                          <a:ea typeface="+mn-ea"/>
                          <a:cs typeface="+mn-cs"/>
                        </a:rPr>
                        <a:t>Item</a:t>
                      </a:r>
                    </a:p>
                  </a:txBody>
                  <a:tcPr/>
                </a:tc>
                <a:tc>
                  <a:txBody>
                    <a:bodyPr/>
                    <a:lstStyle/>
                    <a:p>
                      <a:r>
                        <a:rPr lang="en-US" dirty="0" smtClean="0"/>
                        <a:t>Impact</a:t>
                      </a:r>
                      <a:endParaRPr lang="en-US" dirty="0"/>
                    </a:p>
                  </a:txBody>
                  <a:tcPr/>
                </a:tc>
              </a:tr>
              <a:tr h="370840">
                <a:tc>
                  <a:txBody>
                    <a:bodyPr/>
                    <a:lstStyle/>
                    <a:p>
                      <a:r>
                        <a:rPr lang="en-US" sz="1800" b="0" i="0" u="none" strike="noStrike" kern="1200" baseline="0" dirty="0" smtClean="0">
                          <a:solidFill>
                            <a:schemeClr val="tx1"/>
                          </a:solidFill>
                          <a:latin typeface="+mn-lt"/>
                          <a:ea typeface="+mn-ea"/>
                          <a:cs typeface="+mn-cs"/>
                        </a:rPr>
                        <a:t>Clinical Evidence</a:t>
                      </a:r>
                    </a:p>
                  </a:txBody>
                  <a:tcPr/>
                </a:tc>
                <a:tc>
                  <a:txBody>
                    <a:bodyPr/>
                    <a:lstStyle/>
                    <a:p>
                      <a:r>
                        <a:rPr lang="en-US" sz="1800" b="0" i="0" u="none" strike="noStrike" kern="1200" baseline="0" dirty="0" smtClean="0">
                          <a:solidFill>
                            <a:schemeClr val="tx1"/>
                          </a:solidFill>
                          <a:latin typeface="+mn-lt"/>
                          <a:ea typeface="+mn-ea"/>
                          <a:cs typeface="+mn-cs"/>
                        </a:rPr>
                        <a:t>More pre- and post-market data, PMS plans,</a:t>
                      </a:r>
                    </a:p>
                    <a:p>
                      <a:r>
                        <a:rPr lang="en-US" sz="1800" b="0" i="0" u="none" strike="noStrike" kern="1200" baseline="0" dirty="0" smtClean="0">
                          <a:solidFill>
                            <a:schemeClr val="tx1"/>
                          </a:solidFill>
                          <a:latin typeface="+mn-lt"/>
                          <a:ea typeface="+mn-ea"/>
                          <a:cs typeface="+mn-cs"/>
                        </a:rPr>
                        <a:t>frequently updated CERs</a:t>
                      </a:r>
                    </a:p>
                  </a:txBody>
                  <a:tcPr/>
                </a:tc>
              </a:tr>
              <a:tr h="370840">
                <a:tc>
                  <a:txBody>
                    <a:bodyPr/>
                    <a:lstStyle/>
                    <a:p>
                      <a:r>
                        <a:rPr lang="en-US" sz="1800" b="0" i="0" u="none" strike="noStrike" kern="1200" baseline="0" dirty="0" smtClean="0">
                          <a:solidFill>
                            <a:schemeClr val="tx1"/>
                          </a:solidFill>
                          <a:latin typeface="+mn-lt"/>
                          <a:ea typeface="+mn-ea"/>
                          <a:cs typeface="+mn-cs"/>
                        </a:rPr>
                        <a:t>Limited Equivalence</a:t>
                      </a:r>
                    </a:p>
                    <a:p>
                      <a:endParaRPr lang="en-US" dirty="0"/>
                    </a:p>
                  </a:txBody>
                  <a:tcPr/>
                </a:tc>
                <a:tc>
                  <a:txBody>
                    <a:bodyPr/>
                    <a:lstStyle/>
                    <a:p>
                      <a:r>
                        <a:rPr lang="en-US" sz="1800" b="0" i="0" u="none" strike="noStrike" kern="1200" baseline="0" dirty="0" smtClean="0">
                          <a:solidFill>
                            <a:schemeClr val="tx1"/>
                          </a:solidFill>
                          <a:latin typeface="+mn-lt"/>
                          <a:ea typeface="+mn-ea"/>
                          <a:cs typeface="+mn-cs"/>
                        </a:rPr>
                        <a:t>Discontinuation or fresh clinical data</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Devices with a long history of safe use</a:t>
                      </a:r>
                    </a:p>
                    <a:p>
                      <a:endParaRPr lang="en-US" dirty="0"/>
                    </a:p>
                  </a:txBody>
                  <a:tcPr/>
                </a:tc>
                <a:tc>
                  <a:txBody>
                    <a:bodyPr/>
                    <a:lstStyle/>
                    <a:p>
                      <a:r>
                        <a:rPr lang="en-US" sz="1800" b="0" i="0" u="none" strike="noStrike" kern="1200" baseline="0" dirty="0" smtClean="0">
                          <a:solidFill>
                            <a:schemeClr val="tx1"/>
                          </a:solidFill>
                          <a:latin typeface="+mn-lt"/>
                          <a:ea typeface="+mn-ea"/>
                          <a:cs typeface="+mn-cs"/>
                        </a:rPr>
                        <a:t>Invest in pre- and post-market clinical </a:t>
                      </a:r>
                    </a:p>
                    <a:p>
                      <a:r>
                        <a:rPr lang="en-US" sz="1800" b="0" i="0" u="none" strike="noStrike" kern="1200" baseline="0" dirty="0" smtClean="0">
                          <a:solidFill>
                            <a:schemeClr val="tx1"/>
                          </a:solidFill>
                          <a:latin typeface="+mn-lt"/>
                          <a:ea typeface="+mn-ea"/>
                          <a:cs typeface="+mn-cs"/>
                        </a:rPr>
                        <a:t>Discontinue or invest</a:t>
                      </a:r>
                      <a:endParaRPr lang="en-US" dirty="0"/>
                    </a:p>
                  </a:txBody>
                  <a:tcPr/>
                </a:tc>
              </a:tr>
              <a:tr h="370840">
                <a:tc>
                  <a:txBody>
                    <a:bodyPr/>
                    <a:lstStyle/>
                    <a:p>
                      <a:r>
                        <a:rPr lang="en-US" sz="1800" b="0" i="0" u="none" strike="noStrike" kern="1200" baseline="0" dirty="0" smtClean="0">
                          <a:solidFill>
                            <a:schemeClr val="tx1"/>
                          </a:solidFill>
                          <a:latin typeface="+mn-lt"/>
                          <a:ea typeface="+mn-ea"/>
                          <a:cs typeface="+mn-cs"/>
                        </a:rPr>
                        <a:t>Post-Market Monitoring</a:t>
                      </a:r>
                    </a:p>
                    <a:p>
                      <a:endParaRPr lang="en-US" dirty="0"/>
                    </a:p>
                  </a:txBody>
                  <a:tcPr/>
                </a:tc>
                <a:tc>
                  <a:txBody>
                    <a:bodyPr/>
                    <a:lstStyle/>
                    <a:p>
                      <a:r>
                        <a:rPr lang="en-US" sz="1800" b="0" i="0" u="none" strike="noStrike" kern="1200" baseline="0" dirty="0" smtClean="0">
                          <a:solidFill>
                            <a:schemeClr val="tx1"/>
                          </a:solidFill>
                          <a:latin typeface="+mn-lt"/>
                          <a:ea typeface="+mn-ea"/>
                          <a:cs typeface="+mn-cs"/>
                        </a:rPr>
                        <a:t>More PMCF, PSURS, annual CERs</a:t>
                      </a:r>
                    </a:p>
                    <a:p>
                      <a:r>
                        <a:rPr lang="en-US" sz="1800" b="0" i="0" u="none" strike="noStrike" kern="1200" baseline="0" dirty="0" smtClean="0">
                          <a:solidFill>
                            <a:schemeClr val="tx1"/>
                          </a:solidFill>
                          <a:latin typeface="+mn-lt"/>
                          <a:ea typeface="+mn-ea"/>
                          <a:cs typeface="+mn-cs"/>
                        </a:rPr>
                        <a:t>New vigilance and annual reporting</a:t>
                      </a:r>
                    </a:p>
                    <a:p>
                      <a:r>
                        <a:rPr lang="en-US" sz="1800" b="0" i="0" u="none" strike="noStrike" kern="1200" baseline="0" dirty="0" smtClean="0">
                          <a:solidFill>
                            <a:schemeClr val="tx1"/>
                          </a:solidFill>
                          <a:latin typeface="+mn-lt"/>
                          <a:ea typeface="+mn-ea"/>
                          <a:cs typeface="+mn-cs"/>
                        </a:rPr>
                        <a:t>More transparency, user and patient access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Scrutiny / ‘clinical evaluation consultation procedure’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Unpredictable launch, delay, conflicting reviews</a:t>
                      </a:r>
                      <a:endParaRPr lang="en-US"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Key MDR impacts and gaps (2)</a:t>
            </a:r>
          </a:p>
        </p:txBody>
      </p:sp>
      <p:graphicFrame>
        <p:nvGraphicFramePr>
          <p:cNvPr id="4" name="Content Placeholder 3"/>
          <p:cNvGraphicFramePr>
            <a:graphicFrameLocks noGrp="1"/>
          </p:cNvGraphicFramePr>
          <p:nvPr>
            <p:ph idx="1"/>
          </p:nvPr>
        </p:nvGraphicFramePr>
        <p:xfrm>
          <a:off x="755650" y="1871663"/>
          <a:ext cx="7632700" cy="3114040"/>
        </p:xfrm>
        <a:graphic>
          <a:graphicData uri="http://schemas.openxmlformats.org/drawingml/2006/table">
            <a:tbl>
              <a:tblPr firstRow="1" bandRow="1">
                <a:tableStyleId>{8799B23B-EC83-4686-B30A-512413B5E67A}</a:tableStyleId>
              </a:tblPr>
              <a:tblGrid>
                <a:gridCol w="3816350"/>
                <a:gridCol w="3816350"/>
              </a:tblGrid>
              <a:tr h="370840">
                <a:tc>
                  <a:txBody>
                    <a:bodyPr/>
                    <a:lstStyle/>
                    <a:p>
                      <a:r>
                        <a:rPr lang="en-US" dirty="0" smtClean="0"/>
                        <a:t>Item</a:t>
                      </a:r>
                      <a:endParaRPr lang="en-US" dirty="0"/>
                    </a:p>
                  </a:txBody>
                  <a:tcPr/>
                </a:tc>
                <a:tc>
                  <a:txBody>
                    <a:bodyPr/>
                    <a:lstStyle/>
                    <a:p>
                      <a:r>
                        <a:rPr lang="en-US" dirty="0" smtClean="0"/>
                        <a:t>Impact</a:t>
                      </a:r>
                      <a:endParaRPr lang="en-US" dirty="0"/>
                    </a:p>
                  </a:txBody>
                  <a:tcPr/>
                </a:tc>
              </a:tr>
              <a:tr h="370840">
                <a:tc>
                  <a:txBody>
                    <a:bodyPr/>
                    <a:lstStyle/>
                    <a:p>
                      <a:r>
                        <a:rPr lang="en-US" sz="1800" b="0" i="0" u="none" strike="noStrike" kern="1200" baseline="0" dirty="0" smtClean="0">
                          <a:solidFill>
                            <a:schemeClr val="tx1"/>
                          </a:solidFill>
                          <a:latin typeface="+mn-lt"/>
                          <a:ea typeface="+mn-ea"/>
                          <a:cs typeface="+mn-cs"/>
                        </a:rPr>
                        <a:t>Reprocessing Regulation</a:t>
                      </a:r>
                    </a:p>
                  </a:txBody>
                  <a:tcPr/>
                </a:tc>
                <a:tc>
                  <a:txBody>
                    <a:bodyPr/>
                    <a:lstStyle/>
                    <a:p>
                      <a:r>
                        <a:rPr lang="en-US" sz="1800" b="0" i="0" u="none" strike="noStrike" kern="1200" baseline="0" dirty="0" smtClean="0">
                          <a:solidFill>
                            <a:schemeClr val="tx1"/>
                          </a:solidFill>
                          <a:latin typeface="+mn-lt"/>
                          <a:ea typeface="+mn-ea"/>
                          <a:cs typeface="+mn-cs"/>
                        </a:rPr>
                        <a:t>Increased or decreased industry involvement and level of patient safety pending outcome</a:t>
                      </a:r>
                      <a:endParaRPr lang="en-US" dirty="0"/>
                    </a:p>
                  </a:txBody>
                  <a:tcPr/>
                </a:tc>
              </a:tr>
              <a:tr h="370840">
                <a:tc>
                  <a:txBody>
                    <a:bodyPr/>
                    <a:lstStyle/>
                    <a:p>
                      <a:r>
                        <a:rPr lang="en-US" sz="1800" b="0" i="0" u="none" strike="noStrike" kern="1200" baseline="0" dirty="0" smtClean="0">
                          <a:solidFill>
                            <a:schemeClr val="tx1"/>
                          </a:solidFill>
                          <a:latin typeface="+mn-lt"/>
                          <a:ea typeface="+mn-ea"/>
                          <a:cs typeface="+mn-cs"/>
                        </a:rPr>
                        <a:t>Technical files to be constantly up to date and readily searchable</a:t>
                      </a:r>
                    </a:p>
                  </a:txBody>
                  <a:tcPr/>
                </a:tc>
                <a:tc>
                  <a:txBody>
                    <a:bodyPr/>
                    <a:lstStyle/>
                    <a:p>
                      <a:r>
                        <a:rPr lang="en-US" sz="1800" b="0" i="0" u="none" strike="noStrike" kern="1200" baseline="0" dirty="0" smtClean="0">
                          <a:solidFill>
                            <a:schemeClr val="tx1"/>
                          </a:solidFill>
                          <a:latin typeface="+mn-lt"/>
                          <a:ea typeface="+mn-ea"/>
                          <a:cs typeface="+mn-cs"/>
                        </a:rPr>
                        <a:t>New content plus IT system with real time data from various systems incl. suppliers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Economic operators regulated</a:t>
                      </a:r>
                      <a:endParaRPr lang="en-US" dirty="0" smtClean="0"/>
                    </a:p>
                    <a:p>
                      <a:endParaRPr lang="en-US" dirty="0"/>
                    </a:p>
                  </a:txBody>
                  <a:tcPr/>
                </a:tc>
                <a:tc>
                  <a:txBody>
                    <a:bodyPr/>
                    <a:lstStyle/>
                    <a:p>
                      <a:r>
                        <a:rPr lang="en-US" sz="1800" b="0" i="0" u="none" strike="noStrike" kern="1200" baseline="0" dirty="0" smtClean="0">
                          <a:solidFill>
                            <a:schemeClr val="tx1"/>
                          </a:solidFill>
                          <a:latin typeface="+mn-lt"/>
                          <a:ea typeface="+mn-ea"/>
                          <a:cs typeface="+mn-cs"/>
                        </a:rPr>
                        <a:t>Integrate in manufacturers QS or duplication of compliance activities</a:t>
                      </a:r>
                      <a:endParaRPr lang="en-US"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fbeelding 1" descr="keten-engels.jpg"/>
          <p:cNvPicPr>
            <a:picLocks noChangeAspect="1"/>
          </p:cNvPicPr>
          <p:nvPr/>
        </p:nvPicPr>
        <p:blipFill>
          <a:blip r:embed="rId2" cstate="print"/>
          <a:srcRect/>
          <a:stretch>
            <a:fillRect/>
          </a:stretch>
        </p:blipFill>
        <p:spPr bwMode="auto">
          <a:xfrm>
            <a:off x="857250" y="1250950"/>
            <a:ext cx="7429500" cy="4356100"/>
          </a:xfrm>
          <a:prstGeom prst="rect">
            <a:avLst/>
          </a:prstGeom>
          <a:noFill/>
          <a:ln w="9525">
            <a:noFill/>
            <a:miter lim="800000"/>
            <a:headEnd/>
            <a:tailEnd/>
          </a:ln>
        </p:spPr>
      </p:pic>
      <p:sp>
        <p:nvSpPr>
          <p:cNvPr id="8195" name="Tekstvak 2"/>
          <p:cNvSpPr txBox="1">
            <a:spLocks noChangeArrowheads="1"/>
          </p:cNvSpPr>
          <p:nvPr/>
        </p:nvSpPr>
        <p:spPr bwMode="auto">
          <a:xfrm>
            <a:off x="857250" y="642938"/>
            <a:ext cx="4516438" cy="400050"/>
          </a:xfrm>
          <a:prstGeom prst="rect">
            <a:avLst/>
          </a:prstGeom>
          <a:noFill/>
          <a:ln w="9525">
            <a:noFill/>
            <a:miter lim="800000"/>
            <a:headEnd/>
            <a:tailEnd/>
          </a:ln>
        </p:spPr>
        <p:txBody>
          <a:bodyPr wrap="none">
            <a:spAutoFit/>
          </a:bodyPr>
          <a:lstStyle/>
          <a:p>
            <a:r>
              <a:rPr lang="nl-NL" sz="2000"/>
              <a:t>Supply Chain FHI Medical Technology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Key MDR impacts and gaps (3)</a:t>
            </a:r>
          </a:p>
        </p:txBody>
      </p:sp>
      <p:graphicFrame>
        <p:nvGraphicFramePr>
          <p:cNvPr id="4" name="Content Placeholder 3"/>
          <p:cNvGraphicFramePr>
            <a:graphicFrameLocks noGrp="1"/>
          </p:cNvGraphicFramePr>
          <p:nvPr>
            <p:ph idx="1"/>
          </p:nvPr>
        </p:nvGraphicFramePr>
        <p:xfrm>
          <a:off x="755650" y="1871663"/>
          <a:ext cx="7632700" cy="4302760"/>
        </p:xfrm>
        <a:graphic>
          <a:graphicData uri="http://schemas.openxmlformats.org/drawingml/2006/table">
            <a:tbl>
              <a:tblPr firstRow="1" bandRow="1">
                <a:tableStyleId>{8799B23B-EC83-4686-B30A-512413B5E67A}</a:tableStyleId>
              </a:tblPr>
              <a:tblGrid>
                <a:gridCol w="3816350"/>
                <a:gridCol w="3816350"/>
              </a:tblGrid>
              <a:tr h="370840">
                <a:tc>
                  <a:txBody>
                    <a:bodyPr/>
                    <a:lstStyle/>
                    <a:p>
                      <a:r>
                        <a:rPr lang="en-US" dirty="0" smtClean="0"/>
                        <a:t>Item</a:t>
                      </a:r>
                      <a:endParaRPr lang="en-US" dirty="0"/>
                    </a:p>
                  </a:txBody>
                  <a:tcPr/>
                </a:tc>
                <a:tc>
                  <a:txBody>
                    <a:bodyPr/>
                    <a:lstStyle/>
                    <a:p>
                      <a:r>
                        <a:rPr lang="en-US" dirty="0" smtClean="0"/>
                        <a:t>Impact</a:t>
                      </a:r>
                      <a:endParaRPr lang="en-US" dirty="0"/>
                    </a:p>
                  </a:txBody>
                  <a:tcPr/>
                </a:tc>
              </a:tr>
              <a:tr h="370840">
                <a:tc>
                  <a:txBody>
                    <a:bodyPr/>
                    <a:lstStyle/>
                    <a:p>
                      <a:r>
                        <a:rPr lang="en-US" sz="1800" b="0" i="0" u="none" strike="noStrike" kern="1200" baseline="0" dirty="0" smtClean="0">
                          <a:solidFill>
                            <a:schemeClr val="tx1"/>
                          </a:solidFill>
                          <a:latin typeface="+mn-lt"/>
                          <a:ea typeface="+mn-ea"/>
                          <a:cs typeface="+mn-cs"/>
                        </a:rPr>
                        <a:t>Eudamed / UDI</a:t>
                      </a:r>
                    </a:p>
                  </a:txBody>
                  <a:tcPr/>
                </a:tc>
                <a:tc>
                  <a:txBody>
                    <a:bodyPr/>
                    <a:lstStyle/>
                    <a:p>
                      <a:r>
                        <a:rPr lang="en-US" sz="1800" b="0" i="0" u="none" strike="noStrike" kern="1200" baseline="0" dirty="0" smtClean="0">
                          <a:solidFill>
                            <a:schemeClr val="tx1"/>
                          </a:solidFill>
                          <a:latin typeface="+mn-lt"/>
                          <a:ea typeface="+mn-ea"/>
                          <a:cs typeface="+mn-cs"/>
                        </a:rPr>
                        <a:t>IT solutions, pre- I post-market data,</a:t>
                      </a:r>
                    </a:p>
                    <a:p>
                      <a:r>
                        <a:rPr lang="en-US" sz="1800" b="0" i="0" u="none" strike="noStrike" kern="1200" baseline="0" dirty="0" smtClean="0">
                          <a:solidFill>
                            <a:schemeClr val="tx1"/>
                          </a:solidFill>
                          <a:latin typeface="+mn-lt"/>
                          <a:ea typeface="+mn-ea"/>
                          <a:cs typeface="+mn-cs"/>
                        </a:rPr>
                        <a:t>(re-) registration fees, labeling,</a:t>
                      </a:r>
                    </a:p>
                    <a:p>
                      <a:r>
                        <a:rPr lang="en-US" sz="1800" b="0" i="0" u="none" strike="noStrike" kern="1200" baseline="0" dirty="0" smtClean="0">
                          <a:solidFill>
                            <a:schemeClr val="tx1"/>
                          </a:solidFill>
                          <a:latin typeface="+mn-lt"/>
                          <a:ea typeface="+mn-ea"/>
                          <a:cs typeface="+mn-cs"/>
                        </a:rPr>
                        <a:t>national vs. EU database?</a:t>
                      </a:r>
                    </a:p>
                  </a:txBody>
                  <a:tcPr/>
                </a:tc>
              </a:tr>
              <a:tr h="370840">
                <a:tc>
                  <a:txBody>
                    <a:bodyPr/>
                    <a:lstStyle/>
                    <a:p>
                      <a:r>
                        <a:rPr lang="en-US" sz="1800" b="0" i="0" u="none" strike="noStrike" kern="1200" baseline="0" dirty="0" smtClean="0">
                          <a:solidFill>
                            <a:schemeClr val="tx1"/>
                          </a:solidFill>
                          <a:latin typeface="+mn-lt"/>
                          <a:ea typeface="+mn-ea"/>
                          <a:cs typeface="+mn-cs"/>
                        </a:rPr>
                        <a:t>Transitional Period</a:t>
                      </a:r>
                    </a:p>
                  </a:txBody>
                  <a:tcPr/>
                </a:tc>
                <a:tc>
                  <a:txBody>
                    <a:bodyPr/>
                    <a:lstStyle/>
                    <a:p>
                      <a:r>
                        <a:rPr lang="en-US" sz="1800" b="0" i="0" u="none" strike="noStrike" kern="1200" baseline="0" dirty="0" smtClean="0">
                          <a:solidFill>
                            <a:schemeClr val="tx1"/>
                          </a:solidFill>
                          <a:latin typeface="+mn-lt"/>
                          <a:ea typeface="+mn-ea"/>
                          <a:cs typeface="+mn-cs"/>
                        </a:rPr>
                        <a:t>Prioritize re-launch, MDD I MDR decision, capacity, talent, operational readiness of NB’s</a:t>
                      </a:r>
                      <a:endParaRPr lang="en-US" dirty="0"/>
                    </a:p>
                  </a:txBody>
                  <a:tcPr/>
                </a:tc>
              </a:tr>
              <a:tr h="370840">
                <a:tc>
                  <a:txBody>
                    <a:bodyPr/>
                    <a:lstStyle/>
                    <a:p>
                      <a:r>
                        <a:rPr lang="en-US" sz="1800" b="0" i="0" u="none" strike="noStrike" kern="1200" baseline="0" dirty="0" smtClean="0">
                          <a:solidFill>
                            <a:schemeClr val="tx1"/>
                          </a:solidFill>
                          <a:latin typeface="+mn-lt"/>
                          <a:ea typeface="+mn-ea"/>
                          <a:cs typeface="+mn-cs"/>
                        </a:rPr>
                        <a:t>Restricted Substances Justification</a:t>
                      </a:r>
                    </a:p>
                  </a:txBody>
                  <a:tcPr/>
                </a:tc>
                <a:tc>
                  <a:txBody>
                    <a:bodyPr/>
                    <a:lstStyle/>
                    <a:p>
                      <a:r>
                        <a:rPr lang="en-US" sz="1800" b="0" i="0" u="none" strike="noStrike" kern="1200" baseline="0" dirty="0" smtClean="0">
                          <a:solidFill>
                            <a:schemeClr val="tx1"/>
                          </a:solidFill>
                          <a:latin typeface="+mn-lt"/>
                          <a:ea typeface="+mn-ea"/>
                          <a:cs typeface="+mn-cs"/>
                        </a:rPr>
                        <a:t>Product- Component Assessment</a:t>
                      </a:r>
                    </a:p>
                    <a:p>
                      <a:r>
                        <a:rPr lang="en-US" sz="1800" b="0" i="0" u="none" strike="noStrike" kern="1200" baseline="0" dirty="0" smtClean="0">
                          <a:solidFill>
                            <a:schemeClr val="tx1"/>
                          </a:solidFill>
                          <a:latin typeface="+mn-lt"/>
                          <a:ea typeface="+mn-ea"/>
                          <a:cs typeface="+mn-cs"/>
                        </a:rPr>
                        <a:t>Tracking systems I product design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Administrative Burden</a:t>
                      </a:r>
                      <a:endParaRPr lang="en-US" dirty="0" smtClean="0"/>
                    </a:p>
                  </a:txBody>
                  <a:tcPr/>
                </a:tc>
                <a:tc>
                  <a:txBody>
                    <a:bodyPr/>
                    <a:lstStyle/>
                    <a:p>
                      <a:r>
                        <a:rPr lang="en-US" sz="1800" b="0" i="0" u="none" strike="noStrike" kern="1200" baseline="0" dirty="0" err="1" smtClean="0">
                          <a:solidFill>
                            <a:schemeClr val="tx1"/>
                          </a:solidFill>
                          <a:latin typeface="+mn-lt"/>
                          <a:ea typeface="+mn-ea"/>
                          <a:cs typeface="+mn-cs"/>
                        </a:rPr>
                        <a:t>Eudamed</a:t>
                      </a:r>
                      <a:r>
                        <a:rPr lang="en-US" sz="1800" b="0" i="0" u="none" strike="noStrike" kern="1200" baseline="0" dirty="0" smtClean="0">
                          <a:solidFill>
                            <a:schemeClr val="tx1"/>
                          </a:solidFill>
                          <a:latin typeface="+mn-lt"/>
                          <a:ea typeface="+mn-ea"/>
                          <a:cs typeface="+mn-cs"/>
                        </a:rPr>
                        <a:t> interaction, each and every label to be updated</a:t>
                      </a:r>
                    </a:p>
                    <a:p>
                      <a:r>
                        <a:rPr lang="en-US" sz="1800" b="0" i="0" u="none" strike="noStrike" kern="1200" baseline="0" dirty="0" smtClean="0">
                          <a:solidFill>
                            <a:schemeClr val="tx1"/>
                          </a:solidFill>
                          <a:latin typeface="+mn-lt"/>
                          <a:ea typeface="+mn-ea"/>
                          <a:cs typeface="+mn-cs"/>
                        </a:rPr>
                        <a:t>Implant cards for all implants, UDI- </a:t>
                      </a:r>
                      <a:r>
                        <a:rPr lang="en-US" sz="1800" b="0" i="0" u="none" strike="noStrike" kern="1200" baseline="0" dirty="0" err="1" smtClean="0">
                          <a:solidFill>
                            <a:schemeClr val="tx1"/>
                          </a:solidFill>
                          <a:latin typeface="+mn-lt"/>
                          <a:ea typeface="+mn-ea"/>
                          <a:cs typeface="+mn-cs"/>
                        </a:rPr>
                        <a:t>DoC</a:t>
                      </a:r>
                      <a:r>
                        <a:rPr lang="en-US" sz="1800" b="0" i="0" u="none" strike="noStrike" kern="1200" baseline="0" dirty="0" smtClean="0">
                          <a:solidFill>
                            <a:schemeClr val="tx1"/>
                          </a:solidFill>
                          <a:latin typeface="+mn-lt"/>
                          <a:ea typeface="+mn-ea"/>
                          <a:cs typeface="+mn-cs"/>
                        </a:rPr>
                        <a:t> link</a:t>
                      </a:r>
                      <a:endParaRPr lang="en-US"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55650" y="404813"/>
            <a:ext cx="7632700" cy="944562"/>
          </a:xfrm>
        </p:spPr>
        <p:txBody>
          <a:bodyPr/>
          <a:lstStyle/>
          <a:p>
            <a:r>
              <a:rPr lang="en-US" smtClean="0"/>
              <a:t>MDR and Eudamed</a:t>
            </a:r>
          </a:p>
        </p:txBody>
      </p:sp>
      <p:sp>
        <p:nvSpPr>
          <p:cNvPr id="61443" name="Content Placeholder 2"/>
          <p:cNvSpPr>
            <a:spLocks noGrp="1"/>
          </p:cNvSpPr>
          <p:nvPr>
            <p:ph idx="1"/>
          </p:nvPr>
        </p:nvSpPr>
        <p:spPr>
          <a:xfrm>
            <a:off x="755650" y="1268413"/>
            <a:ext cx="7632700" cy="3852862"/>
          </a:xfrm>
        </p:spPr>
        <p:txBody>
          <a:bodyPr/>
          <a:lstStyle/>
          <a:p>
            <a:r>
              <a:rPr lang="en-US" smtClean="0"/>
              <a:t>Eudamed will contain integrated electronic systems on</a:t>
            </a:r>
          </a:p>
          <a:p>
            <a:endParaRPr lang="en-US" sz="1400" smtClean="0"/>
          </a:p>
          <a:p>
            <a:pPr lvl="1"/>
            <a:r>
              <a:rPr lang="en-US" sz="1400" smtClean="0"/>
              <a:t>European UDI</a:t>
            </a:r>
          </a:p>
          <a:p>
            <a:pPr lvl="1"/>
            <a:r>
              <a:rPr lang="en-US" sz="1400" smtClean="0"/>
              <a:t>Registration of devices and economic operators</a:t>
            </a:r>
          </a:p>
          <a:p>
            <a:pPr lvl="1"/>
            <a:r>
              <a:rPr lang="en-US" sz="1400" smtClean="0"/>
              <a:t>Scrutiny applications (possibly other conformity assessments)</a:t>
            </a:r>
          </a:p>
          <a:p>
            <a:pPr lvl="1"/>
            <a:r>
              <a:rPr lang="en-US" sz="1400" smtClean="0"/>
              <a:t>Certificates issued by notified bodies</a:t>
            </a:r>
          </a:p>
          <a:p>
            <a:pPr lvl="1"/>
            <a:r>
              <a:rPr lang="en-US" sz="1400" smtClean="0"/>
              <a:t>Clinical investigations</a:t>
            </a:r>
          </a:p>
          <a:p>
            <a:pPr lvl="1"/>
            <a:r>
              <a:rPr lang="en-US" sz="1400" smtClean="0"/>
              <a:t>Vigilance</a:t>
            </a:r>
          </a:p>
          <a:p>
            <a:pPr lvl="1"/>
            <a:r>
              <a:rPr lang="en-US" sz="1400" smtClean="0"/>
              <a:t>Market surveillance activities</a:t>
            </a:r>
          </a:p>
          <a:p>
            <a:pPr lvl="1"/>
            <a:r>
              <a:rPr lang="en-US" sz="1400" smtClean="0"/>
              <a:t>Registration of subsidiaries and subcontractors of notified bodies</a:t>
            </a:r>
          </a:p>
          <a:p>
            <a:endParaRPr lang="en-US" sz="1400" smtClean="0"/>
          </a:p>
          <a:p>
            <a:r>
              <a:rPr lang="en-US" sz="1400" smtClean="0"/>
              <a:t>A large part of the information in Eudamed will become </a:t>
            </a:r>
            <a:r>
              <a:rPr lang="en-US" sz="1400" u="sng" smtClean="0"/>
              <a:t>publicly available </a:t>
            </a:r>
            <a:r>
              <a:rPr lang="en-US" sz="1400" smtClean="0"/>
              <a:t>in accordance with the provisions regarding each part of the electronic system</a:t>
            </a:r>
          </a:p>
          <a:p>
            <a:endParaRPr lang="en-US" sz="1400" smtClean="0"/>
          </a:p>
          <a:p>
            <a:r>
              <a:rPr lang="en-US" sz="1400" smtClean="0"/>
              <a:t>Plan for interaction strategy with Eudamed and national authorities (latter for obtaining manufacturer and economic operator SRNs)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Notified bodies</a:t>
            </a:r>
          </a:p>
        </p:txBody>
      </p:sp>
      <p:sp>
        <p:nvSpPr>
          <p:cNvPr id="62467" name="Content Placeholder 2"/>
          <p:cNvSpPr>
            <a:spLocks noGrp="1"/>
          </p:cNvSpPr>
          <p:nvPr>
            <p:ph idx="1"/>
          </p:nvPr>
        </p:nvSpPr>
        <p:spPr>
          <a:xfrm>
            <a:off x="468313" y="1412875"/>
            <a:ext cx="8229600" cy="4525963"/>
          </a:xfrm>
        </p:spPr>
        <p:txBody>
          <a:bodyPr/>
          <a:lstStyle/>
          <a:p>
            <a:r>
              <a:rPr lang="en-US" sz="2000" smtClean="0"/>
              <a:t>Stronger supervision on Notified Bodies</a:t>
            </a:r>
          </a:p>
          <a:p>
            <a:r>
              <a:rPr lang="en-US" sz="2000" smtClean="0"/>
              <a:t>Continuation of joint assessment; handbook transcribed into NB annex in MDR</a:t>
            </a:r>
          </a:p>
          <a:p>
            <a:r>
              <a:rPr lang="en-US" sz="2000" smtClean="0"/>
              <a:t>Scrutiny on high risk devices</a:t>
            </a:r>
          </a:p>
          <a:p>
            <a:r>
              <a:rPr lang="en-US" sz="2000" smtClean="0"/>
              <a:t>Review of notified body assessment of technical documentation and clinical evaluation</a:t>
            </a:r>
          </a:p>
          <a:p>
            <a:endParaRPr lang="en-US" sz="2000" smtClean="0"/>
          </a:p>
          <a:p>
            <a:r>
              <a:rPr lang="en-US" sz="2000" smtClean="0"/>
              <a:t>Thorough testing and regular checks on manufacturers</a:t>
            </a:r>
          </a:p>
          <a:p>
            <a:r>
              <a:rPr lang="en-US" sz="2000" smtClean="0"/>
              <a:t>Unannounced factory inspections</a:t>
            </a:r>
          </a:p>
          <a:p>
            <a:r>
              <a:rPr lang="en-US" sz="2000" smtClean="0"/>
              <a:t>Rotation of notified body staff involved in assessment</a:t>
            </a:r>
          </a:p>
          <a:p>
            <a:r>
              <a:rPr lang="en-US" sz="2000" smtClean="0"/>
              <a:t>Adoption of common technical specifications</a:t>
            </a:r>
          </a:p>
          <a:p>
            <a:endParaRPr lang="en-US" sz="2000" smtClean="0"/>
          </a:p>
          <a:p>
            <a:r>
              <a:rPr lang="en-US" sz="2000" smtClean="0"/>
              <a:t>Notified Body numbers continue to drop</a:t>
            </a:r>
          </a:p>
          <a:p>
            <a:r>
              <a:rPr lang="en-US" sz="2000" smtClean="0"/>
              <a:t>Resources will become critical in transition</a:t>
            </a:r>
          </a:p>
          <a:p>
            <a:endParaRPr lang="en-US" sz="2000" smtClean="0"/>
          </a:p>
          <a:p>
            <a:endParaRPr lang="en-US" sz="2000" smtClean="0"/>
          </a:p>
          <a:p>
            <a:endParaRPr lang="en-US" sz="2000" smtClean="0"/>
          </a:p>
          <a:p>
            <a:endParaRPr 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Most important for manufacturer</a:t>
            </a:r>
          </a:p>
        </p:txBody>
      </p:sp>
      <p:sp>
        <p:nvSpPr>
          <p:cNvPr id="63491" name="Content Placeholder 2"/>
          <p:cNvSpPr>
            <a:spLocks noGrp="1"/>
          </p:cNvSpPr>
          <p:nvPr>
            <p:ph idx="1"/>
          </p:nvPr>
        </p:nvSpPr>
        <p:spPr>
          <a:xfrm>
            <a:off x="468313" y="1341438"/>
            <a:ext cx="8229600" cy="4751387"/>
          </a:xfrm>
        </p:spPr>
        <p:txBody>
          <a:bodyPr/>
          <a:lstStyle/>
          <a:p>
            <a:r>
              <a:rPr lang="en-US" sz="1800" smtClean="0"/>
              <a:t>Article 29-31: Requirements relating to Notified Bodies</a:t>
            </a:r>
          </a:p>
          <a:p>
            <a:pPr lvl="1"/>
            <a:r>
              <a:rPr lang="en-US" sz="1800" smtClean="0"/>
              <a:t>All Notified Bodies must be re-designated</a:t>
            </a:r>
          </a:p>
          <a:p>
            <a:pPr lvl="1"/>
            <a:r>
              <a:rPr lang="en-US" sz="1800" smtClean="0"/>
              <a:t>Joint Assessment</a:t>
            </a:r>
          </a:p>
          <a:p>
            <a:r>
              <a:rPr lang="en-US" sz="1800" smtClean="0"/>
              <a:t>Article 42: Conformity Assessment Procedure</a:t>
            </a:r>
          </a:p>
          <a:p>
            <a:pPr lvl="1"/>
            <a:r>
              <a:rPr lang="en-US" sz="1800" smtClean="0"/>
              <a:t>Unannounced Audits and testing of samples</a:t>
            </a:r>
          </a:p>
          <a:p>
            <a:r>
              <a:rPr lang="en-US" sz="1800" smtClean="0"/>
              <a:t>Article 44: Mechanism for scrutiny of certain conformity assessments</a:t>
            </a:r>
          </a:p>
          <a:p>
            <a:pPr lvl="1"/>
            <a:r>
              <a:rPr lang="en-US" sz="1800" smtClean="0"/>
              <a:t>For class III products and class IIb active devices that supply medicines to the human body</a:t>
            </a:r>
          </a:p>
          <a:p>
            <a:pPr lvl="1"/>
            <a:r>
              <a:rPr lang="en-US" sz="1800" smtClean="0"/>
              <a:t>Peer-review of an expert panel on an European level</a:t>
            </a:r>
          </a:p>
          <a:p>
            <a:r>
              <a:rPr lang="en-US" sz="1800" smtClean="0"/>
              <a:t>Article 60: Post-market surveillance system of the manufacturer</a:t>
            </a:r>
          </a:p>
          <a:p>
            <a:pPr lvl="1"/>
            <a:r>
              <a:rPr lang="en-US" sz="1800" smtClean="0"/>
              <a:t>Periodic post-market surveillance reports for class III products and class IIb active devices that supply medicines to the human body</a:t>
            </a:r>
          </a:p>
          <a:p>
            <a:pPr lvl="1"/>
            <a:r>
              <a:rPr lang="en-US" sz="1800" smtClean="0"/>
              <a:t>Reviewed by Notified Body and make available to Competent Authorities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755575" y="5301208"/>
            <a:ext cx="7560839" cy="1161385"/>
          </a:xfrm>
          <a:prstGeom prst="leftRightArrow">
            <a:avLst/>
          </a:prstGeom>
          <a:solidFill>
            <a:srgbClr val="800000"/>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Transitional period (3 years)</a:t>
            </a:r>
          </a:p>
        </p:txBody>
      </p:sp>
      <p:cxnSp>
        <p:nvCxnSpPr>
          <p:cNvPr id="6" name="Straight Connector 5"/>
          <p:cNvCxnSpPr/>
          <p:nvPr/>
        </p:nvCxnSpPr>
        <p:spPr>
          <a:xfrm>
            <a:off x="755650" y="2205038"/>
            <a:ext cx="0" cy="4464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563938" y="2205038"/>
            <a:ext cx="0" cy="4464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316913" y="2205038"/>
            <a:ext cx="0" cy="4464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755576" y="2566645"/>
            <a:ext cx="7500142" cy="1798459"/>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b="1" u="sng" dirty="0" err="1">
                <a:ln w="18415" cmpd="sng">
                  <a:solidFill>
                    <a:srgbClr val="FFFFFF"/>
                  </a:solidFill>
                  <a:prstDash val="solid"/>
                </a:ln>
                <a:solidFill>
                  <a:srgbClr val="FFFFFF"/>
                </a:solidFill>
                <a:effectLst>
                  <a:outerShdw blurRad="63500" dir="3600000" algn="tl" rotWithShape="0">
                    <a:srgbClr val="000000">
                      <a:alpha val="70000"/>
                    </a:srgbClr>
                  </a:outerShdw>
                </a:effectLst>
              </a:rPr>
              <a:t>Cerificates</a:t>
            </a:r>
            <a:r>
              <a:rPr lang="en-US" b="1" u="sng" dirty="0">
                <a:ln w="18415" cmpd="sng">
                  <a:solidFill>
                    <a:srgbClr val="FFFFFF"/>
                  </a:solidFill>
                  <a:prstDash val="solid"/>
                </a:ln>
                <a:solidFill>
                  <a:srgbClr val="FFFFFF"/>
                </a:solidFill>
                <a:effectLst>
                  <a:outerShdw blurRad="63500" dir="3600000" algn="tl" rotWithShape="0">
                    <a:srgbClr val="000000">
                      <a:alpha val="70000"/>
                    </a:srgbClr>
                  </a:outerShdw>
                </a:effectLst>
              </a:rPr>
              <a:t> can be granted under MDD / AIMDD (but mind the transitional regime limitations on their duration)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ight Arrow 13"/>
          <p:cNvSpPr/>
          <p:nvPr/>
        </p:nvSpPr>
        <p:spPr>
          <a:xfrm>
            <a:off x="3559065" y="4014321"/>
            <a:ext cx="5593524" cy="171893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u="sng" dirty="0">
                <a:ln w="18415" cmpd="sng">
                  <a:solidFill>
                    <a:srgbClr val="FFFFFF"/>
                  </a:solidFill>
                  <a:prstDash val="solid"/>
                </a:ln>
                <a:solidFill>
                  <a:srgbClr val="FFFFFF"/>
                </a:solidFill>
                <a:effectLst>
                  <a:outerShdw blurRad="63500" dir="3600000" algn="tl" rotWithShape="0">
                    <a:srgbClr val="000000">
                      <a:alpha val="70000"/>
                    </a:srgbClr>
                  </a:outerShdw>
                </a:effectLst>
              </a:rPr>
              <a:t>Certificates under MDR (normal duration)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4520" name="TextBox 17"/>
          <p:cNvSpPr txBox="1">
            <a:spLocks noChangeArrowheads="1"/>
          </p:cNvSpPr>
          <p:nvPr/>
        </p:nvSpPr>
        <p:spPr bwMode="auto">
          <a:xfrm>
            <a:off x="395288" y="1268413"/>
            <a:ext cx="792162" cy="923925"/>
          </a:xfrm>
          <a:prstGeom prst="rect">
            <a:avLst/>
          </a:prstGeom>
          <a:noFill/>
          <a:ln w="9525">
            <a:noFill/>
            <a:miter lim="800000"/>
            <a:headEnd/>
            <a:tailEnd/>
          </a:ln>
        </p:spPr>
        <p:txBody>
          <a:bodyPr>
            <a:spAutoFit/>
          </a:bodyPr>
          <a:lstStyle/>
          <a:p>
            <a:r>
              <a:rPr lang="en-US"/>
              <a:t>Entry into force</a:t>
            </a:r>
          </a:p>
        </p:txBody>
      </p:sp>
      <p:sp>
        <p:nvSpPr>
          <p:cNvPr id="64521" name="TextBox 18"/>
          <p:cNvSpPr txBox="1">
            <a:spLocks noChangeArrowheads="1"/>
          </p:cNvSpPr>
          <p:nvPr/>
        </p:nvSpPr>
        <p:spPr bwMode="auto">
          <a:xfrm>
            <a:off x="2916238" y="1412875"/>
            <a:ext cx="2160587" cy="646113"/>
          </a:xfrm>
          <a:prstGeom prst="rect">
            <a:avLst/>
          </a:prstGeom>
          <a:noFill/>
          <a:ln w="9525">
            <a:noFill/>
            <a:miter lim="800000"/>
            <a:headEnd/>
            <a:tailEnd/>
          </a:ln>
        </p:spPr>
        <p:txBody>
          <a:bodyPr>
            <a:spAutoFit/>
          </a:bodyPr>
          <a:lstStyle/>
          <a:p>
            <a:r>
              <a:rPr lang="en-US"/>
              <a:t>Date of notification under MDR</a:t>
            </a:r>
          </a:p>
        </p:txBody>
      </p:sp>
      <p:sp>
        <p:nvSpPr>
          <p:cNvPr id="64522" name="TextBox 19"/>
          <p:cNvSpPr txBox="1">
            <a:spLocks noChangeArrowheads="1"/>
          </p:cNvSpPr>
          <p:nvPr/>
        </p:nvSpPr>
        <p:spPr bwMode="auto">
          <a:xfrm>
            <a:off x="7823200" y="1558925"/>
            <a:ext cx="1296988" cy="646113"/>
          </a:xfrm>
          <a:prstGeom prst="rect">
            <a:avLst/>
          </a:prstGeom>
          <a:noFill/>
          <a:ln w="9525">
            <a:noFill/>
            <a:miter lim="800000"/>
            <a:headEnd/>
            <a:tailEnd/>
          </a:ln>
        </p:spPr>
        <p:txBody>
          <a:bodyPr>
            <a:spAutoFit/>
          </a:bodyPr>
          <a:lstStyle/>
          <a:p>
            <a:r>
              <a:rPr lang="en-US"/>
              <a:t>Date of application</a:t>
            </a:r>
          </a:p>
        </p:txBody>
      </p:sp>
      <p:sp>
        <p:nvSpPr>
          <p:cNvPr id="64523" name="TextBox 20"/>
          <p:cNvSpPr txBox="1">
            <a:spLocks noChangeArrowheads="1"/>
          </p:cNvSpPr>
          <p:nvPr/>
        </p:nvSpPr>
        <p:spPr bwMode="auto">
          <a:xfrm>
            <a:off x="539750" y="115888"/>
            <a:ext cx="7488238" cy="1077912"/>
          </a:xfrm>
          <a:prstGeom prst="rect">
            <a:avLst/>
          </a:prstGeom>
          <a:noFill/>
          <a:ln w="9525">
            <a:noFill/>
            <a:miter lim="800000"/>
            <a:headEnd/>
            <a:tailEnd/>
          </a:ln>
        </p:spPr>
        <p:txBody>
          <a:bodyPr>
            <a:spAutoFit/>
          </a:bodyPr>
          <a:lstStyle/>
          <a:p>
            <a:r>
              <a:rPr lang="en-US" sz="3200" b="1"/>
              <a:t>Most important for manufacturer: certificates</a:t>
            </a:r>
          </a:p>
        </p:txBody>
      </p:sp>
      <p:sp>
        <p:nvSpPr>
          <p:cNvPr id="16" name="Left-Right Arrow 3"/>
          <p:cNvSpPr/>
          <p:nvPr/>
        </p:nvSpPr>
        <p:spPr>
          <a:xfrm>
            <a:off x="760400" y="2204864"/>
            <a:ext cx="2803488" cy="661739"/>
          </a:xfrm>
          <a:prstGeom prst="leftRightArrow">
            <a:avLst/>
          </a:prstGeom>
          <a:solidFill>
            <a:srgbClr val="800000"/>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year expectation]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inhoud 2"/>
          <p:cNvSpPr>
            <a:spLocks noGrp="1"/>
          </p:cNvSpPr>
          <p:nvPr>
            <p:ph type="body" sz="quarter" idx="12"/>
          </p:nvPr>
        </p:nvSpPr>
        <p:spPr>
          <a:xfrm>
            <a:off x="755650" y="476250"/>
            <a:ext cx="7632700" cy="5248275"/>
          </a:xfrm>
        </p:spPr>
        <p:txBody>
          <a:bodyPr/>
          <a:lstStyle/>
          <a:p>
            <a:endParaRPr lang="nl-NL" smtClean="0"/>
          </a:p>
        </p:txBody>
      </p:sp>
      <p:sp>
        <p:nvSpPr>
          <p:cNvPr id="4" name="Left-Right Arrow 3"/>
          <p:cNvSpPr/>
          <p:nvPr/>
        </p:nvSpPr>
        <p:spPr>
          <a:xfrm>
            <a:off x="755576" y="4077072"/>
            <a:ext cx="3240360" cy="2448272"/>
          </a:xfrm>
          <a:prstGeom prst="leftRightArrow">
            <a:avLst/>
          </a:prstGeom>
          <a:solidFill>
            <a:srgbClr val="800000"/>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Transitional period (3 years)</a:t>
            </a:r>
          </a:p>
        </p:txBody>
      </p:sp>
      <p:cxnSp>
        <p:nvCxnSpPr>
          <p:cNvPr id="6" name="Straight Connector 5"/>
          <p:cNvCxnSpPr/>
          <p:nvPr/>
        </p:nvCxnSpPr>
        <p:spPr>
          <a:xfrm>
            <a:off x="755650" y="2205038"/>
            <a:ext cx="0" cy="4464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995738" y="2205038"/>
            <a:ext cx="0" cy="4464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316913" y="2205038"/>
            <a:ext cx="0" cy="4464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Left-Right Arrow 8"/>
          <p:cNvSpPr/>
          <p:nvPr/>
        </p:nvSpPr>
        <p:spPr>
          <a:xfrm>
            <a:off x="3995936" y="4077072"/>
            <a:ext cx="4320480" cy="1440160"/>
          </a:xfrm>
          <a:prstGeom prst="leftRightArrow">
            <a:avLst/>
          </a:prstGeom>
          <a:solidFill>
            <a:srgbClr val="800000"/>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94 (2) grace period with certificate(4 years)</a:t>
            </a:r>
          </a:p>
        </p:txBody>
      </p:sp>
      <p:sp>
        <p:nvSpPr>
          <p:cNvPr id="10" name="Right Arrow 9"/>
          <p:cNvSpPr/>
          <p:nvPr/>
        </p:nvSpPr>
        <p:spPr>
          <a:xfrm>
            <a:off x="755576" y="1988840"/>
            <a:ext cx="5400600" cy="122413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u="sng">
                <a:ln w="18415" cmpd="sng">
                  <a:solidFill>
                    <a:srgbClr val="FFFFFF"/>
                  </a:solidFill>
                  <a:prstDash val="solid"/>
                </a:ln>
                <a:solidFill>
                  <a:srgbClr val="FFFFFF"/>
                </a:solidFill>
                <a:effectLst>
                  <a:outerShdw blurRad="63500" dir="3600000" algn="tl" rotWithShape="0">
                    <a:srgbClr val="000000">
                      <a:alpha val="70000"/>
                    </a:srgbClr>
                  </a:outerShdw>
                </a:effectLst>
              </a:rPr>
              <a:t>First</a:t>
            </a: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 certificate 94 (2) 2</a:t>
            </a:r>
            <a:r>
              <a:rPr lang="en-US" baseline="30000">
                <a:ln w="18415" cmpd="sng">
                  <a:solidFill>
                    <a:srgbClr val="FFFFFF"/>
                  </a:solidFill>
                  <a:prstDash val="solid"/>
                </a:ln>
                <a:solidFill>
                  <a:srgbClr val="FFFFFF"/>
                </a:solidFill>
                <a:effectLst>
                  <a:outerShdw blurRad="63500" dir="3600000" algn="tl" rotWithShape="0">
                    <a:srgbClr val="000000">
                      <a:alpha val="70000"/>
                    </a:srgbClr>
                  </a:outerShdw>
                </a:effectLst>
              </a:rPr>
              <a:t>nd</a:t>
            </a: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[entry into force of MDR to DoA + 2]</a:t>
            </a:r>
          </a:p>
        </p:txBody>
      </p:sp>
      <p:sp>
        <p:nvSpPr>
          <p:cNvPr id="14" name="Right Arrow 13"/>
          <p:cNvSpPr/>
          <p:nvPr/>
        </p:nvSpPr>
        <p:spPr>
          <a:xfrm>
            <a:off x="2915816" y="2924944"/>
            <a:ext cx="5400600" cy="122413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u="sng">
                <a:ln w="18415" cmpd="sng">
                  <a:solidFill>
                    <a:srgbClr val="FFFFFF"/>
                  </a:solidFill>
                  <a:prstDash val="solid"/>
                </a:ln>
                <a:solidFill>
                  <a:srgbClr val="FFFFFF"/>
                </a:solidFill>
                <a:effectLst>
                  <a:outerShdw blurRad="63500" dir="3600000" algn="tl" rotWithShape="0">
                    <a:srgbClr val="000000">
                      <a:alpha val="70000"/>
                    </a:srgbClr>
                  </a:outerShdw>
                </a:effectLst>
              </a:rPr>
              <a:t>Last</a:t>
            </a: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 94 (2) 2</a:t>
            </a:r>
            <a:r>
              <a:rPr lang="en-US" baseline="30000">
                <a:ln w="18415" cmpd="sng">
                  <a:solidFill>
                    <a:srgbClr val="FFFFFF"/>
                  </a:solidFill>
                  <a:prstDash val="solid"/>
                </a:ln>
                <a:solidFill>
                  <a:srgbClr val="FFFFFF"/>
                </a:solidFill>
                <a:effectLst>
                  <a:outerShdw blurRad="63500" dir="3600000" algn="tl" rotWithShape="0">
                    <a:srgbClr val="000000">
                      <a:alpha val="70000"/>
                    </a:srgbClr>
                  </a:outerShdw>
                </a:effectLst>
              </a:rPr>
              <a:t>nd</a:t>
            </a: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 certificate </a:t>
            </a:r>
          </a:p>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[DoA -1 to DoA +4]</a:t>
            </a:r>
          </a:p>
        </p:txBody>
      </p:sp>
      <p:sp>
        <p:nvSpPr>
          <p:cNvPr id="65546" name="TextBox 17"/>
          <p:cNvSpPr txBox="1">
            <a:spLocks noChangeArrowheads="1"/>
          </p:cNvSpPr>
          <p:nvPr/>
        </p:nvSpPr>
        <p:spPr bwMode="auto">
          <a:xfrm>
            <a:off x="395288" y="1268413"/>
            <a:ext cx="792162" cy="923925"/>
          </a:xfrm>
          <a:prstGeom prst="rect">
            <a:avLst/>
          </a:prstGeom>
          <a:noFill/>
          <a:ln w="9525">
            <a:noFill/>
            <a:miter lim="800000"/>
            <a:headEnd/>
            <a:tailEnd/>
          </a:ln>
        </p:spPr>
        <p:txBody>
          <a:bodyPr>
            <a:spAutoFit/>
          </a:bodyPr>
          <a:lstStyle/>
          <a:p>
            <a:r>
              <a:rPr lang="en-US"/>
              <a:t>Entry into force</a:t>
            </a:r>
          </a:p>
        </p:txBody>
      </p:sp>
      <p:sp>
        <p:nvSpPr>
          <p:cNvPr id="65547" name="TextBox 18"/>
          <p:cNvSpPr txBox="1">
            <a:spLocks noChangeArrowheads="1"/>
          </p:cNvSpPr>
          <p:nvPr/>
        </p:nvSpPr>
        <p:spPr bwMode="auto">
          <a:xfrm>
            <a:off x="3348038" y="1412875"/>
            <a:ext cx="1295400" cy="646113"/>
          </a:xfrm>
          <a:prstGeom prst="rect">
            <a:avLst/>
          </a:prstGeom>
          <a:noFill/>
          <a:ln w="9525">
            <a:noFill/>
            <a:miter lim="800000"/>
            <a:headEnd/>
            <a:tailEnd/>
          </a:ln>
        </p:spPr>
        <p:txBody>
          <a:bodyPr>
            <a:spAutoFit/>
          </a:bodyPr>
          <a:lstStyle/>
          <a:p>
            <a:r>
              <a:rPr lang="en-US"/>
              <a:t>Date of application</a:t>
            </a:r>
          </a:p>
        </p:txBody>
      </p:sp>
      <p:sp>
        <p:nvSpPr>
          <p:cNvPr id="65548" name="TextBox 19"/>
          <p:cNvSpPr txBox="1">
            <a:spLocks noChangeArrowheads="1"/>
          </p:cNvSpPr>
          <p:nvPr/>
        </p:nvSpPr>
        <p:spPr bwMode="auto">
          <a:xfrm>
            <a:off x="7956550" y="1412875"/>
            <a:ext cx="647700" cy="738188"/>
          </a:xfrm>
          <a:prstGeom prst="rect">
            <a:avLst/>
          </a:prstGeom>
          <a:noFill/>
          <a:ln w="9525">
            <a:noFill/>
            <a:miter lim="800000"/>
            <a:headEnd/>
            <a:tailEnd/>
          </a:ln>
        </p:spPr>
        <p:txBody>
          <a:bodyPr>
            <a:spAutoFit/>
          </a:bodyPr>
          <a:lstStyle/>
          <a:p>
            <a:r>
              <a:rPr lang="en-US" sz="1400"/>
              <a:t>DoA + 4 years</a:t>
            </a:r>
          </a:p>
        </p:txBody>
      </p:sp>
      <p:sp>
        <p:nvSpPr>
          <p:cNvPr id="65549" name="TextBox 20"/>
          <p:cNvSpPr txBox="1">
            <a:spLocks noChangeArrowheads="1"/>
          </p:cNvSpPr>
          <p:nvPr/>
        </p:nvSpPr>
        <p:spPr bwMode="auto">
          <a:xfrm>
            <a:off x="539750" y="404813"/>
            <a:ext cx="7488238" cy="646112"/>
          </a:xfrm>
          <a:prstGeom prst="rect">
            <a:avLst/>
          </a:prstGeom>
          <a:noFill/>
          <a:ln w="9525">
            <a:noFill/>
            <a:miter lim="800000"/>
            <a:headEnd/>
            <a:tailEnd/>
          </a:ln>
        </p:spPr>
        <p:txBody>
          <a:bodyPr>
            <a:spAutoFit/>
          </a:bodyPr>
          <a:lstStyle/>
          <a:p>
            <a:r>
              <a:rPr lang="en-US" sz="3600" b="1"/>
              <a:t>Transition </a:t>
            </a:r>
          </a:p>
        </p:txBody>
      </p:sp>
      <p:sp>
        <p:nvSpPr>
          <p:cNvPr id="15" name="Left-Right Arrow 14"/>
          <p:cNvSpPr/>
          <p:nvPr/>
        </p:nvSpPr>
        <p:spPr>
          <a:xfrm>
            <a:off x="3995936" y="5373216"/>
            <a:ext cx="5148064" cy="1304528"/>
          </a:xfrm>
          <a:prstGeom prst="leftRightArrow">
            <a:avLst/>
          </a:prstGeom>
          <a:solidFill>
            <a:srgbClr val="800000"/>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94 (3a) grace period when lawful on the market on DoA (5 years)</a:t>
            </a:r>
          </a:p>
        </p:txBody>
      </p:sp>
      <p:cxnSp>
        <p:nvCxnSpPr>
          <p:cNvPr id="16" name="Straight Connector 15"/>
          <p:cNvCxnSpPr/>
          <p:nvPr/>
        </p:nvCxnSpPr>
        <p:spPr>
          <a:xfrm>
            <a:off x="9109075" y="2205038"/>
            <a:ext cx="0" cy="4464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5552" name="TextBox 16"/>
          <p:cNvSpPr txBox="1">
            <a:spLocks noChangeArrowheads="1"/>
          </p:cNvSpPr>
          <p:nvPr/>
        </p:nvSpPr>
        <p:spPr bwMode="auto">
          <a:xfrm>
            <a:off x="8569325" y="1412875"/>
            <a:ext cx="682625" cy="738188"/>
          </a:xfrm>
          <a:prstGeom prst="rect">
            <a:avLst/>
          </a:prstGeom>
          <a:noFill/>
          <a:ln w="9525">
            <a:noFill/>
            <a:miter lim="800000"/>
            <a:headEnd/>
            <a:tailEnd/>
          </a:ln>
        </p:spPr>
        <p:txBody>
          <a:bodyPr>
            <a:spAutoFit/>
          </a:bodyPr>
          <a:lstStyle/>
          <a:p>
            <a:r>
              <a:rPr lang="en-US" sz="1400"/>
              <a:t>DoA + 5 years</a:t>
            </a:r>
          </a:p>
        </p:txBody>
      </p:sp>
      <p:sp>
        <p:nvSpPr>
          <p:cNvPr id="22" name="Right Arrow 9"/>
          <p:cNvSpPr/>
          <p:nvPr/>
        </p:nvSpPr>
        <p:spPr>
          <a:xfrm>
            <a:off x="155428" y="5445224"/>
            <a:ext cx="3840507" cy="1224136"/>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Lawfully made available under MDD or AIMDD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kstvak 5"/>
          <p:cNvSpPr txBox="1">
            <a:spLocks noChangeArrowheads="1"/>
          </p:cNvSpPr>
          <p:nvPr/>
        </p:nvSpPr>
        <p:spPr bwMode="auto">
          <a:xfrm>
            <a:off x="1285875" y="1500188"/>
            <a:ext cx="6518275" cy="3416300"/>
          </a:xfrm>
          <a:prstGeom prst="rect">
            <a:avLst/>
          </a:prstGeom>
          <a:noFill/>
          <a:ln w="9525">
            <a:noFill/>
            <a:miter lim="800000"/>
            <a:headEnd/>
            <a:tailEnd/>
          </a:ln>
        </p:spPr>
        <p:txBody>
          <a:bodyPr wrap="none">
            <a:spAutoFit/>
          </a:bodyPr>
          <a:lstStyle/>
          <a:p>
            <a:pPr>
              <a:buFont typeface="Arial" charset="0"/>
              <a:buChar char="•"/>
            </a:pPr>
            <a:r>
              <a:rPr lang="nl-NL" dirty="0"/>
              <a:t> 140 </a:t>
            </a:r>
            <a:r>
              <a:rPr lang="nl-NL" dirty="0" err="1"/>
              <a:t>members</a:t>
            </a:r>
            <a:r>
              <a:rPr lang="nl-NL" dirty="0"/>
              <a:t/>
            </a:r>
            <a:br>
              <a:rPr lang="nl-NL" dirty="0"/>
            </a:br>
            <a:endParaRPr lang="nl-NL" dirty="0"/>
          </a:p>
          <a:p>
            <a:pPr>
              <a:buFont typeface="Arial" charset="0"/>
              <a:buChar char="•"/>
            </a:pPr>
            <a:r>
              <a:rPr lang="nl-NL" dirty="0"/>
              <a:t>  </a:t>
            </a:r>
            <a:r>
              <a:rPr lang="nl-NL" dirty="0" err="1"/>
              <a:t>Medical</a:t>
            </a:r>
            <a:r>
              <a:rPr lang="nl-NL" dirty="0"/>
              <a:t> </a:t>
            </a:r>
            <a:r>
              <a:rPr lang="nl-NL" dirty="0" err="1"/>
              <a:t>devices</a:t>
            </a:r>
            <a:r>
              <a:rPr lang="nl-NL" dirty="0"/>
              <a:t> / </a:t>
            </a:r>
            <a:r>
              <a:rPr lang="nl-NL" dirty="0" err="1"/>
              <a:t>medical</a:t>
            </a:r>
            <a:r>
              <a:rPr lang="nl-NL" dirty="0"/>
              <a:t> </a:t>
            </a:r>
            <a:r>
              <a:rPr lang="nl-NL" dirty="0" err="1"/>
              <a:t>equipment</a:t>
            </a:r>
            <a:r>
              <a:rPr lang="nl-NL" dirty="0"/>
              <a:t/>
            </a:r>
            <a:br>
              <a:rPr lang="nl-NL" dirty="0"/>
            </a:br>
            <a:endParaRPr lang="nl-NL" dirty="0"/>
          </a:p>
          <a:p>
            <a:pPr>
              <a:buFont typeface="Arial" charset="0"/>
              <a:buChar char="•"/>
            </a:pPr>
            <a:r>
              <a:rPr lang="nl-NL" dirty="0"/>
              <a:t>  </a:t>
            </a:r>
            <a:r>
              <a:rPr lang="nl-NL" dirty="0" err="1"/>
              <a:t>Large</a:t>
            </a:r>
            <a:r>
              <a:rPr lang="nl-NL" dirty="0"/>
              <a:t> and </a:t>
            </a:r>
            <a:r>
              <a:rPr lang="nl-NL" dirty="0" err="1"/>
              <a:t>small</a:t>
            </a:r>
            <a:r>
              <a:rPr lang="nl-NL" dirty="0"/>
              <a:t> </a:t>
            </a:r>
            <a:r>
              <a:rPr lang="nl-NL" dirty="0" err="1"/>
              <a:t>companies</a:t>
            </a:r>
            <a:r>
              <a:rPr lang="nl-NL" dirty="0"/>
              <a:t/>
            </a:r>
            <a:br>
              <a:rPr lang="nl-NL" dirty="0"/>
            </a:br>
            <a:endParaRPr lang="nl-NL" dirty="0"/>
          </a:p>
          <a:p>
            <a:pPr>
              <a:buFont typeface="Arial" charset="0"/>
              <a:buChar char="•"/>
            </a:pPr>
            <a:r>
              <a:rPr lang="nl-NL" dirty="0"/>
              <a:t>  Markets: </a:t>
            </a:r>
            <a:r>
              <a:rPr lang="nl-NL" dirty="0" err="1"/>
              <a:t>hospitals</a:t>
            </a:r>
            <a:r>
              <a:rPr lang="nl-NL" dirty="0"/>
              <a:t>, </a:t>
            </a:r>
            <a:r>
              <a:rPr lang="nl-NL" dirty="0" err="1"/>
              <a:t>elderly</a:t>
            </a:r>
            <a:r>
              <a:rPr lang="nl-NL" dirty="0"/>
              <a:t>, </a:t>
            </a:r>
            <a:r>
              <a:rPr lang="nl-NL" dirty="0" err="1"/>
              <a:t>homecare</a:t>
            </a:r>
            <a:r>
              <a:rPr lang="nl-NL" dirty="0"/>
              <a:t>/</a:t>
            </a:r>
            <a:r>
              <a:rPr lang="nl-NL" dirty="0" err="1"/>
              <a:t>insurance</a:t>
            </a:r>
            <a:r>
              <a:rPr lang="nl-NL" dirty="0"/>
              <a:t>, </a:t>
            </a:r>
            <a:r>
              <a:rPr lang="nl-NL" dirty="0" err="1"/>
              <a:t>consumers</a:t>
            </a:r>
            <a:r>
              <a:rPr lang="nl-NL" dirty="0"/>
              <a:t/>
            </a:r>
            <a:br>
              <a:rPr lang="nl-NL" dirty="0"/>
            </a:br>
            <a:endParaRPr lang="nl-NL" dirty="0"/>
          </a:p>
          <a:p>
            <a:pPr>
              <a:buFont typeface="Arial" charset="0"/>
              <a:buChar char="•"/>
            </a:pPr>
            <a:r>
              <a:rPr lang="nl-NL" dirty="0"/>
              <a:t>  Board: </a:t>
            </a:r>
            <a:r>
              <a:rPr lang="nl-NL" dirty="0" err="1" smtClean="0"/>
              <a:t>Medisize</a:t>
            </a:r>
            <a:r>
              <a:rPr lang="nl-NL" dirty="0"/>
              <a:t>, </a:t>
            </a:r>
            <a:r>
              <a:rPr lang="nl-NL" dirty="0" err="1"/>
              <a:t>Entermed</a:t>
            </a:r>
            <a:r>
              <a:rPr lang="nl-NL" dirty="0"/>
              <a:t>, Siemens, </a:t>
            </a:r>
            <a:r>
              <a:rPr lang="nl-NL" dirty="0" err="1"/>
              <a:t>Mediq</a:t>
            </a:r>
            <a:r>
              <a:rPr lang="nl-NL" dirty="0"/>
              <a:t>, </a:t>
            </a:r>
            <a:br>
              <a:rPr lang="nl-NL" dirty="0"/>
            </a:br>
            <a:r>
              <a:rPr lang="nl-NL" dirty="0"/>
              <a:t>               Drager, </a:t>
            </a:r>
            <a:r>
              <a:rPr lang="nl-NL" dirty="0" err="1"/>
              <a:t>Fresenius</a:t>
            </a:r>
            <a:r>
              <a:rPr lang="nl-NL" dirty="0"/>
              <a:t>, Mathot </a:t>
            </a:r>
            <a:br>
              <a:rPr lang="nl-NL" dirty="0"/>
            </a:br>
            <a:endParaRPr lang="nl-NL" dirty="0"/>
          </a:p>
          <a:p>
            <a:pPr>
              <a:buFont typeface="Arial" charset="0"/>
              <a:buChar char="•"/>
            </a:pPr>
            <a:r>
              <a:rPr lang="nl-NL" dirty="0"/>
              <a:t> 15 Clusters</a:t>
            </a:r>
          </a:p>
        </p:txBody>
      </p:sp>
      <p:sp>
        <p:nvSpPr>
          <p:cNvPr id="7" name="Rectangle 2"/>
          <p:cNvSpPr txBox="1">
            <a:spLocks noChangeArrowheads="1"/>
          </p:cNvSpPr>
          <p:nvPr/>
        </p:nvSpPr>
        <p:spPr>
          <a:xfrm>
            <a:off x="571500" y="285750"/>
            <a:ext cx="5257800" cy="762000"/>
          </a:xfrm>
          <a:prstGeom prst="rect">
            <a:avLst/>
          </a:prstGeom>
        </p:spPr>
        <p:txBody>
          <a:bodyPr/>
          <a:lstStyle/>
          <a:p>
            <a:pPr>
              <a:defRPr/>
            </a:pPr>
            <a:r>
              <a:rPr lang="en-IE" sz="4800" i="1" kern="0" dirty="0">
                <a:latin typeface="+mj-lt"/>
                <a:ea typeface="+mj-ea"/>
                <a:cs typeface="+mj-cs"/>
              </a:rPr>
              <a:t>FHI, an overview</a:t>
            </a:r>
            <a:endParaRPr lang="en-IE" sz="4400" kern="0" dirty="0">
              <a:latin typeface="+mj-lt"/>
              <a:ea typeface="+mj-ea"/>
              <a:cs typeface="+mj-cs"/>
            </a:endParaRPr>
          </a:p>
        </p:txBody>
      </p:sp>
      <p:pic>
        <p:nvPicPr>
          <p:cNvPr id="9220" name="Picture 2" descr="Eucomed">
            <a:hlinkClick r:id="rId2"/>
          </p:cNvPr>
          <p:cNvPicPr>
            <a:picLocks noChangeAspect="1" noChangeArrowheads="1"/>
          </p:cNvPicPr>
          <p:nvPr/>
        </p:nvPicPr>
        <p:blipFill>
          <a:blip r:embed="rId3" cstate="print"/>
          <a:srcRect/>
          <a:stretch>
            <a:fillRect/>
          </a:stretch>
        </p:blipFill>
        <p:spPr bwMode="auto">
          <a:xfrm>
            <a:off x="1500188" y="5305425"/>
            <a:ext cx="1905000" cy="552450"/>
          </a:xfrm>
          <a:prstGeom prst="rect">
            <a:avLst/>
          </a:prstGeom>
          <a:noFill/>
          <a:ln w="9525">
            <a:noFill/>
            <a:miter lim="800000"/>
            <a:headEnd/>
            <a:tailEnd/>
          </a:ln>
        </p:spPr>
      </p:pic>
      <p:pic>
        <p:nvPicPr>
          <p:cNvPr id="9221" name="Afbeelding 5" descr="cocir.gif"/>
          <p:cNvPicPr>
            <a:picLocks noChangeAspect="1"/>
          </p:cNvPicPr>
          <p:nvPr/>
        </p:nvPicPr>
        <p:blipFill>
          <a:blip r:embed="rId4" cstate="print"/>
          <a:srcRect/>
          <a:stretch>
            <a:fillRect/>
          </a:stretch>
        </p:blipFill>
        <p:spPr bwMode="auto">
          <a:xfrm>
            <a:off x="3643313" y="5305425"/>
            <a:ext cx="93345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r>
              <a:rPr lang="nl-NL" sz="3600" smtClean="0"/>
              <a:t>Clusters</a:t>
            </a:r>
          </a:p>
        </p:txBody>
      </p:sp>
      <p:sp>
        <p:nvSpPr>
          <p:cNvPr id="10243" name="Rectangle 3"/>
          <p:cNvSpPr>
            <a:spLocks noGrp="1" noChangeArrowheads="1"/>
          </p:cNvSpPr>
          <p:nvPr>
            <p:ph type="body" idx="1"/>
          </p:nvPr>
        </p:nvSpPr>
        <p:spPr/>
        <p:txBody>
          <a:bodyPr/>
          <a:lstStyle/>
          <a:p>
            <a:pPr eaLnBrk="1" hangingPunct="1">
              <a:lnSpc>
                <a:spcPct val="80000"/>
              </a:lnSpc>
              <a:buFontTx/>
              <a:buChar char="-"/>
            </a:pPr>
            <a:r>
              <a:rPr lang="nl-NL" sz="1800" smtClean="0"/>
              <a:t>Pacemakers, ICD’s</a:t>
            </a:r>
          </a:p>
          <a:p>
            <a:pPr eaLnBrk="1" hangingPunct="1">
              <a:lnSpc>
                <a:spcPct val="80000"/>
              </a:lnSpc>
              <a:buFontTx/>
              <a:buChar char="-"/>
            </a:pPr>
            <a:r>
              <a:rPr lang="nl-NL" sz="1800" smtClean="0"/>
              <a:t>DIS Diabetes, Incontinence, Stoma, Wound</a:t>
            </a:r>
          </a:p>
          <a:p>
            <a:pPr eaLnBrk="1" hangingPunct="1">
              <a:lnSpc>
                <a:spcPct val="80000"/>
              </a:lnSpc>
              <a:buFontTx/>
              <a:buChar char="-"/>
            </a:pPr>
            <a:r>
              <a:rPr lang="nl-NL" sz="1800" smtClean="0"/>
              <a:t>Ultrasound</a:t>
            </a:r>
          </a:p>
          <a:p>
            <a:pPr eaLnBrk="1" hangingPunct="1">
              <a:lnSpc>
                <a:spcPct val="80000"/>
              </a:lnSpc>
              <a:buFontTx/>
              <a:buChar char="-"/>
            </a:pPr>
            <a:r>
              <a:rPr lang="nl-NL" sz="1800" smtClean="0"/>
              <a:t>Home Care</a:t>
            </a:r>
          </a:p>
          <a:p>
            <a:pPr eaLnBrk="1" hangingPunct="1">
              <a:lnSpc>
                <a:spcPct val="80000"/>
              </a:lnSpc>
              <a:buFontTx/>
              <a:buChar char="-"/>
            </a:pPr>
            <a:r>
              <a:rPr lang="nl-NL" sz="1800" smtClean="0"/>
              <a:t>Infusion</a:t>
            </a:r>
          </a:p>
          <a:p>
            <a:pPr eaLnBrk="1" hangingPunct="1">
              <a:lnSpc>
                <a:spcPct val="80000"/>
              </a:lnSpc>
              <a:buFontTx/>
              <a:buChar char="-"/>
            </a:pPr>
            <a:r>
              <a:rPr lang="nl-NL" sz="1800" smtClean="0"/>
              <a:t>Insulin pumps</a:t>
            </a:r>
          </a:p>
          <a:p>
            <a:pPr>
              <a:buFontTx/>
              <a:buNone/>
            </a:pPr>
            <a:r>
              <a:rPr lang="nl-NL" sz="1800" smtClean="0"/>
              <a:t>-	interventional cardiology</a:t>
            </a:r>
          </a:p>
          <a:p>
            <a:pPr eaLnBrk="1" hangingPunct="1">
              <a:lnSpc>
                <a:spcPct val="80000"/>
              </a:lnSpc>
              <a:buFontTx/>
              <a:buChar char="-"/>
            </a:pPr>
            <a:r>
              <a:rPr lang="nl-NL" sz="1800" smtClean="0"/>
              <a:t>AED</a:t>
            </a:r>
          </a:p>
          <a:p>
            <a:pPr eaLnBrk="1" hangingPunct="1">
              <a:lnSpc>
                <a:spcPct val="80000"/>
              </a:lnSpc>
              <a:buFontTx/>
              <a:buChar char="-"/>
            </a:pPr>
            <a:r>
              <a:rPr lang="nl-NL" sz="1800" smtClean="0"/>
              <a:t>Endoscopie</a:t>
            </a:r>
          </a:p>
          <a:p>
            <a:pPr eaLnBrk="1" hangingPunct="1">
              <a:lnSpc>
                <a:spcPct val="80000"/>
              </a:lnSpc>
              <a:buFontTx/>
              <a:buChar char="-"/>
            </a:pPr>
            <a:r>
              <a:rPr lang="nl-NL" sz="1800" smtClean="0"/>
              <a:t>Gases </a:t>
            </a:r>
          </a:p>
          <a:p>
            <a:pPr eaLnBrk="1" hangingPunct="1">
              <a:lnSpc>
                <a:spcPct val="80000"/>
              </a:lnSpc>
              <a:buFontTx/>
              <a:buChar char="-"/>
            </a:pPr>
            <a:r>
              <a:rPr lang="nl-NL" sz="1800" smtClean="0"/>
              <a:t>MRI, CT</a:t>
            </a:r>
          </a:p>
          <a:p>
            <a:pPr eaLnBrk="1" hangingPunct="1">
              <a:lnSpc>
                <a:spcPct val="80000"/>
              </a:lnSpc>
              <a:buFontTx/>
              <a:buChar char="-"/>
            </a:pPr>
            <a:r>
              <a:rPr lang="en-US" sz="1800" smtClean="0"/>
              <a:t>Telemedicine</a:t>
            </a:r>
            <a:endParaRPr lang="nl-NL" sz="1800" smtClean="0"/>
          </a:p>
          <a:p>
            <a:pPr eaLnBrk="1" hangingPunct="1">
              <a:lnSpc>
                <a:spcPct val="80000"/>
              </a:lnSpc>
              <a:buFontTx/>
              <a:buChar char="-"/>
            </a:pPr>
            <a:r>
              <a:rPr lang="nl-NL" sz="1800" smtClean="0"/>
              <a:t>Lamps-pendants-Surgery tables</a:t>
            </a:r>
          </a:p>
          <a:p>
            <a:pPr eaLnBrk="1" hangingPunct="1">
              <a:lnSpc>
                <a:spcPct val="80000"/>
              </a:lnSpc>
              <a:buFontTx/>
              <a:buChar char="-"/>
            </a:pPr>
            <a:r>
              <a:rPr lang="nl-NL" sz="1800" smtClean="0"/>
              <a:t>Elektro Medical equipment</a:t>
            </a:r>
          </a:p>
          <a:p>
            <a:pPr eaLnBrk="1" hangingPunct="1">
              <a:lnSpc>
                <a:spcPct val="80000"/>
              </a:lnSpc>
              <a:buFontTx/>
              <a:buChar char="-"/>
            </a:pPr>
            <a:r>
              <a:rPr lang="nl-NL" sz="1800" smtClean="0"/>
              <a:t>Sterilisation/Desinfection</a:t>
            </a:r>
            <a:br>
              <a:rPr lang="nl-NL" sz="1800" smtClean="0"/>
            </a:br>
            <a:endParaRPr lang="nl-NL" sz="1600" smtClean="0"/>
          </a:p>
          <a:p>
            <a:pPr eaLnBrk="1" hangingPunct="1">
              <a:lnSpc>
                <a:spcPct val="80000"/>
              </a:lnSpc>
              <a:buFontTx/>
              <a:buChar char="-"/>
            </a:pPr>
            <a:endParaRPr lang="nl-NL" sz="1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vak 1"/>
          <p:cNvSpPr txBox="1">
            <a:spLocks noChangeArrowheads="1"/>
          </p:cNvSpPr>
          <p:nvPr/>
        </p:nvSpPr>
        <p:spPr bwMode="auto">
          <a:xfrm>
            <a:off x="928688" y="2071688"/>
            <a:ext cx="7548562" cy="1908215"/>
          </a:xfrm>
          <a:prstGeom prst="rect">
            <a:avLst/>
          </a:prstGeom>
          <a:noFill/>
          <a:ln w="9525">
            <a:noFill/>
            <a:miter lim="800000"/>
            <a:headEnd/>
            <a:tailEnd/>
          </a:ln>
        </p:spPr>
        <p:txBody>
          <a:bodyPr>
            <a:spAutoFit/>
          </a:bodyPr>
          <a:lstStyle/>
          <a:p>
            <a:pPr>
              <a:buFont typeface="Arial" charset="0"/>
              <a:buChar char="•"/>
            </a:pPr>
            <a:r>
              <a:rPr lang="en-US" sz="2000" dirty="0"/>
              <a:t> Code of Ethical Business Practice </a:t>
            </a:r>
          </a:p>
          <a:p>
            <a:pPr>
              <a:buFont typeface="Arial" charset="0"/>
              <a:buChar char="•"/>
            </a:pPr>
            <a:r>
              <a:rPr lang="nl-NL" sz="2000" dirty="0"/>
              <a:t> </a:t>
            </a:r>
            <a:r>
              <a:rPr lang="nl-NL" sz="2000" dirty="0" err="1"/>
              <a:t>Reimbursement</a:t>
            </a:r>
            <a:endParaRPr lang="nl-NL" sz="2000" dirty="0"/>
          </a:p>
          <a:p>
            <a:pPr>
              <a:buFont typeface="Arial" charset="0"/>
              <a:buChar char="•"/>
            </a:pPr>
            <a:r>
              <a:rPr lang="nl-NL" sz="2000" dirty="0"/>
              <a:t> </a:t>
            </a:r>
            <a:r>
              <a:rPr lang="nl-NL" sz="2000" dirty="0" err="1"/>
              <a:t>Investment</a:t>
            </a:r>
            <a:r>
              <a:rPr lang="nl-NL" sz="2000" dirty="0"/>
              <a:t>, </a:t>
            </a:r>
            <a:r>
              <a:rPr lang="nl-NL" sz="2000" dirty="0" err="1"/>
              <a:t>maintenance</a:t>
            </a:r>
            <a:r>
              <a:rPr lang="nl-NL" sz="2000" dirty="0"/>
              <a:t> &amp; user </a:t>
            </a:r>
            <a:r>
              <a:rPr lang="nl-NL" sz="2000" dirty="0" err="1"/>
              <a:t>knowledge</a:t>
            </a:r>
            <a:r>
              <a:rPr lang="nl-NL" sz="2000" dirty="0"/>
              <a:t> medical </a:t>
            </a:r>
            <a:r>
              <a:rPr lang="nl-NL" sz="2000" dirty="0" err="1" smtClean="0"/>
              <a:t>equipment</a:t>
            </a:r>
            <a:endParaRPr lang="nl-NL" sz="2000" dirty="0" smtClean="0"/>
          </a:p>
          <a:p>
            <a:pPr>
              <a:buFont typeface="Arial" charset="0"/>
              <a:buChar char="•"/>
            </a:pPr>
            <a:r>
              <a:rPr lang="nl-NL" sz="2000" dirty="0"/>
              <a:t> </a:t>
            </a:r>
            <a:r>
              <a:rPr lang="nl-NL" sz="2000" dirty="0" smtClean="0"/>
              <a:t>Medical </a:t>
            </a:r>
            <a:r>
              <a:rPr lang="nl-NL" sz="2000" dirty="0" err="1" smtClean="0"/>
              <a:t>Device</a:t>
            </a:r>
            <a:r>
              <a:rPr lang="nl-NL" sz="2000" dirty="0" smtClean="0"/>
              <a:t> </a:t>
            </a:r>
            <a:r>
              <a:rPr lang="nl-NL" sz="2000" dirty="0" err="1" smtClean="0"/>
              <a:t>Regulation</a:t>
            </a:r>
            <a:r>
              <a:rPr lang="nl-NL" sz="2000" dirty="0" smtClean="0"/>
              <a:t> (MDR)</a:t>
            </a:r>
            <a:endParaRPr lang="nl-NL" sz="2000" dirty="0"/>
          </a:p>
          <a:p>
            <a:pPr>
              <a:buFont typeface="Arial" charset="0"/>
              <a:buChar char="•"/>
            </a:pPr>
            <a:r>
              <a:rPr lang="nl-NL" sz="2000" dirty="0"/>
              <a:t> Counterfeit</a:t>
            </a:r>
          </a:p>
          <a:p>
            <a:endParaRPr lang="nl-NL" dirty="0"/>
          </a:p>
        </p:txBody>
      </p:sp>
      <p:sp>
        <p:nvSpPr>
          <p:cNvPr id="11267" name="Tekstvak 2"/>
          <p:cNvSpPr txBox="1">
            <a:spLocks noChangeArrowheads="1"/>
          </p:cNvSpPr>
          <p:nvPr/>
        </p:nvSpPr>
        <p:spPr bwMode="auto">
          <a:xfrm>
            <a:off x="857250" y="1214438"/>
            <a:ext cx="2330450" cy="646112"/>
          </a:xfrm>
          <a:prstGeom prst="rect">
            <a:avLst/>
          </a:prstGeom>
          <a:noFill/>
          <a:ln w="9525">
            <a:noFill/>
            <a:miter lim="800000"/>
            <a:headEnd/>
            <a:tailEnd/>
          </a:ln>
        </p:spPr>
        <p:txBody>
          <a:bodyPr wrap="none">
            <a:spAutoFit/>
          </a:bodyPr>
          <a:lstStyle/>
          <a:p>
            <a:r>
              <a:rPr lang="nl-NL" sz="3600"/>
              <a:t>Hot Topics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ucomed">
            <a:hlinkClick r:id="rId2"/>
          </p:cNvPr>
          <p:cNvPicPr>
            <a:picLocks noChangeAspect="1" noChangeArrowheads="1"/>
          </p:cNvPicPr>
          <p:nvPr/>
        </p:nvPicPr>
        <p:blipFill>
          <a:blip r:embed="rId3" cstate="print"/>
          <a:srcRect/>
          <a:stretch>
            <a:fillRect/>
          </a:stretch>
        </p:blipFill>
        <p:spPr bwMode="auto">
          <a:xfrm>
            <a:off x="2811463" y="260350"/>
            <a:ext cx="1905000" cy="552450"/>
          </a:xfrm>
          <a:prstGeom prst="rect">
            <a:avLst/>
          </a:prstGeom>
          <a:noFill/>
          <a:ln w="9525">
            <a:noFill/>
            <a:miter lim="800000"/>
            <a:headEnd/>
            <a:tailEnd/>
          </a:ln>
        </p:spPr>
      </p:pic>
      <p:pic>
        <p:nvPicPr>
          <p:cNvPr id="12291" name="Picture 4" descr="http://www.cocir.org/layout/images/1x1.gif">
            <a:hlinkClick r:id="rId4"/>
          </p:cNvPr>
          <p:cNvPicPr>
            <a:picLocks noChangeAspect="1" noChangeArrowheads="1"/>
          </p:cNvPicPr>
          <p:nvPr/>
        </p:nvPicPr>
        <p:blipFill>
          <a:blip r:embed="rId5"/>
          <a:srcRect/>
          <a:stretch>
            <a:fillRect/>
          </a:stretch>
        </p:blipFill>
        <p:spPr bwMode="auto">
          <a:xfrm>
            <a:off x="155575" y="-365125"/>
            <a:ext cx="790575" cy="762000"/>
          </a:xfrm>
          <a:prstGeom prst="rect">
            <a:avLst/>
          </a:prstGeom>
          <a:noFill/>
          <a:ln w="9525">
            <a:noFill/>
            <a:miter lim="800000"/>
            <a:headEnd/>
            <a:tailEnd/>
          </a:ln>
        </p:spPr>
      </p:pic>
      <p:pic>
        <p:nvPicPr>
          <p:cNvPr id="12292" name="Picture 6" descr="http://www.cocir.org/layout/images/1x1.gif">
            <a:hlinkClick r:id="rId4"/>
          </p:cNvPr>
          <p:cNvPicPr>
            <a:picLocks noChangeAspect="1" noChangeArrowheads="1"/>
          </p:cNvPicPr>
          <p:nvPr/>
        </p:nvPicPr>
        <p:blipFill>
          <a:blip r:embed="rId5"/>
          <a:srcRect/>
          <a:stretch>
            <a:fillRect/>
          </a:stretch>
        </p:blipFill>
        <p:spPr bwMode="auto">
          <a:xfrm>
            <a:off x="155575" y="-365125"/>
            <a:ext cx="790575" cy="762000"/>
          </a:xfrm>
          <a:prstGeom prst="rect">
            <a:avLst/>
          </a:prstGeom>
          <a:noFill/>
          <a:ln w="9525">
            <a:noFill/>
            <a:miter lim="800000"/>
            <a:headEnd/>
            <a:tailEnd/>
          </a:ln>
        </p:spPr>
      </p:pic>
      <p:pic>
        <p:nvPicPr>
          <p:cNvPr id="12293" name="Picture 8" descr="http://www.cocir.org/layout/images/1x1.gif">
            <a:hlinkClick r:id="rId4"/>
          </p:cNvPr>
          <p:cNvPicPr>
            <a:picLocks noChangeAspect="1" noChangeArrowheads="1"/>
          </p:cNvPicPr>
          <p:nvPr/>
        </p:nvPicPr>
        <p:blipFill>
          <a:blip r:embed="rId5"/>
          <a:srcRect/>
          <a:stretch>
            <a:fillRect/>
          </a:stretch>
        </p:blipFill>
        <p:spPr bwMode="auto">
          <a:xfrm>
            <a:off x="155575" y="-365125"/>
            <a:ext cx="790575" cy="762000"/>
          </a:xfrm>
          <a:prstGeom prst="rect">
            <a:avLst/>
          </a:prstGeom>
          <a:noFill/>
          <a:ln w="9525">
            <a:noFill/>
            <a:miter lim="800000"/>
            <a:headEnd/>
            <a:tailEnd/>
          </a:ln>
        </p:spPr>
      </p:pic>
      <p:pic>
        <p:nvPicPr>
          <p:cNvPr id="12294" name="Afbeelding 5" descr="cocir.gif"/>
          <p:cNvPicPr>
            <a:picLocks noChangeAspect="1"/>
          </p:cNvPicPr>
          <p:nvPr/>
        </p:nvPicPr>
        <p:blipFill>
          <a:blip r:embed="rId6" cstate="print"/>
          <a:srcRect/>
          <a:stretch>
            <a:fillRect/>
          </a:stretch>
        </p:blipFill>
        <p:spPr bwMode="auto">
          <a:xfrm>
            <a:off x="5003800" y="260350"/>
            <a:ext cx="933450" cy="542925"/>
          </a:xfrm>
          <a:prstGeom prst="rect">
            <a:avLst/>
          </a:prstGeom>
          <a:noFill/>
          <a:ln w="9525">
            <a:noFill/>
            <a:miter lim="800000"/>
            <a:headEnd/>
            <a:tailEnd/>
          </a:ln>
        </p:spPr>
      </p:pic>
      <p:pic>
        <p:nvPicPr>
          <p:cNvPr id="12295" name="Picture 11"/>
          <p:cNvPicPr>
            <a:picLocks noChangeAspect="1" noChangeArrowheads="1"/>
          </p:cNvPicPr>
          <p:nvPr/>
        </p:nvPicPr>
        <p:blipFill>
          <a:blip r:embed="rId7" cstate="print"/>
          <a:srcRect/>
          <a:stretch>
            <a:fillRect/>
          </a:stretch>
        </p:blipFill>
        <p:spPr bwMode="auto">
          <a:xfrm>
            <a:off x="6156325" y="260350"/>
            <a:ext cx="1746250" cy="822325"/>
          </a:xfrm>
          <a:prstGeom prst="rect">
            <a:avLst/>
          </a:prstGeom>
          <a:noFill/>
          <a:ln w="9525">
            <a:noFill/>
            <a:miter lim="800000"/>
            <a:headEnd/>
            <a:tailEnd/>
          </a:ln>
        </p:spPr>
      </p:pic>
      <p:sp>
        <p:nvSpPr>
          <p:cNvPr id="12296" name="Tekstvak 8"/>
          <p:cNvSpPr txBox="1">
            <a:spLocks noChangeArrowheads="1"/>
          </p:cNvSpPr>
          <p:nvPr/>
        </p:nvSpPr>
        <p:spPr bwMode="auto">
          <a:xfrm>
            <a:off x="755650" y="1268413"/>
            <a:ext cx="7959725" cy="4956175"/>
          </a:xfrm>
          <a:prstGeom prst="rect">
            <a:avLst/>
          </a:prstGeom>
          <a:noFill/>
          <a:ln w="9525">
            <a:noFill/>
            <a:miter lim="800000"/>
            <a:headEnd/>
            <a:tailEnd/>
          </a:ln>
        </p:spPr>
        <p:txBody>
          <a:bodyPr>
            <a:spAutoFit/>
          </a:bodyPr>
          <a:lstStyle/>
          <a:p>
            <a:r>
              <a:rPr lang="en-US" sz="2800" b="1"/>
              <a:t>GMH - Code of Conduct Medical Devices</a:t>
            </a:r>
          </a:p>
          <a:p>
            <a:endParaRPr lang="nl-NL"/>
          </a:p>
          <a:p>
            <a:r>
              <a:rPr lang="en-US"/>
              <a:t>Advertising and promotion are permitted, but the basic principle applied is that the patient/client must be able to trust that decisions concerning a certain device or technology are made on honest grounds, related to patient care. This means on the basis of good, reliable information and without undesirable financial incentives.</a:t>
            </a:r>
          </a:p>
          <a:p>
            <a:endParaRPr lang="en-US"/>
          </a:p>
          <a:p>
            <a:r>
              <a:rPr lang="en-US"/>
              <a:t>The regulations or behaviour recorded in this Code of Conduct are intended - in addition to the legislation in force - to give more substance to careful, transparent and responsible interaction between suppliers of medical devices and the parties involved in the decision-making process regarding their purchase and/or use, irrespective of the setting in which they are used.After all, optimal interaction is founded on reciprocity; that which one party may not offer or give, the other party may not request or accept.</a:t>
            </a:r>
            <a:endParaRPr lang="nl-NL"/>
          </a:p>
          <a:p>
            <a:r>
              <a:rPr lang="nl-NL"/>
              <a:t/>
            </a:r>
            <a:br>
              <a:rPr lang="nl-NL"/>
            </a:br>
            <a:endParaRPr lang="nl-NL"/>
          </a:p>
        </p:txBody>
      </p:sp>
      <p:pic>
        <p:nvPicPr>
          <p:cNvPr id="12297" name="Picture 10" descr="http://www.gmh.nu/templates/theme416/images/logo.gif"/>
          <p:cNvPicPr>
            <a:picLocks noChangeAspect="1" noChangeArrowheads="1"/>
          </p:cNvPicPr>
          <p:nvPr/>
        </p:nvPicPr>
        <p:blipFill>
          <a:blip r:embed="rId8" cstate="print"/>
          <a:srcRect/>
          <a:stretch>
            <a:fillRect/>
          </a:stretch>
        </p:blipFill>
        <p:spPr bwMode="auto">
          <a:xfrm>
            <a:off x="684213" y="188913"/>
            <a:ext cx="184785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1461</Words>
  <Application>Microsoft Office PowerPoint</Application>
  <PresentationFormat>Diavoorstelling (4:3)</PresentationFormat>
  <Paragraphs>285</Paragraphs>
  <Slides>55</Slides>
  <Notes>1</Notes>
  <HiddenSlides>0</HiddenSlides>
  <MMClips>0</MMClips>
  <ScaleCrop>false</ScaleCrop>
  <HeadingPairs>
    <vt:vector size="4" baseType="variant">
      <vt:variant>
        <vt:lpstr>Thema</vt:lpstr>
      </vt:variant>
      <vt:variant>
        <vt:i4>1</vt:i4>
      </vt:variant>
      <vt:variant>
        <vt:lpstr>Diatitels</vt:lpstr>
      </vt:variant>
      <vt:variant>
        <vt:i4>55</vt:i4>
      </vt:variant>
    </vt:vector>
  </HeadingPairs>
  <TitlesOfParts>
    <vt:vector size="56" baseType="lpstr">
      <vt:lpstr>Standaardontwerp</vt:lpstr>
      <vt:lpstr>Dia 1</vt:lpstr>
      <vt:lpstr>FHI, an overview</vt:lpstr>
      <vt:lpstr>Dia 3</vt:lpstr>
      <vt:lpstr>Dia 4</vt:lpstr>
      <vt:lpstr>Dia 5</vt:lpstr>
      <vt:lpstr>Dia 6</vt:lpstr>
      <vt:lpstr>Clusters</vt:lpstr>
      <vt:lpstr>Dia 8</vt:lpstr>
      <vt:lpstr>Dia 9</vt:lpstr>
      <vt:lpstr>Dia 10</vt:lpstr>
      <vt:lpstr>Dia 11</vt:lpstr>
      <vt:lpstr>Medical equipment</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 Dutch Healthcare System + Figures </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Status update: so what was changed?</vt:lpstr>
      <vt:lpstr>Key MDR impacts and gaps</vt:lpstr>
      <vt:lpstr>Key MDR impacts and gaps (2)</vt:lpstr>
      <vt:lpstr>Key MDR impacts and gaps (3)</vt:lpstr>
      <vt:lpstr>MDR and Eudamed</vt:lpstr>
      <vt:lpstr>Notified bodies</vt:lpstr>
      <vt:lpstr>Most important for manufacturer</vt:lpstr>
      <vt:lpstr>Dia 54</vt:lpstr>
      <vt:lpstr>Dia 55</vt:lpstr>
    </vt:vector>
  </TitlesOfParts>
  <Company>FHI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Systeembeheerder</dc:creator>
  <cp:lastModifiedBy>FHI</cp:lastModifiedBy>
  <cp:revision>161</cp:revision>
  <dcterms:created xsi:type="dcterms:W3CDTF">2007-01-31T12:25:36Z</dcterms:created>
  <dcterms:modified xsi:type="dcterms:W3CDTF">2017-03-30T11:39:44Z</dcterms:modified>
</cp:coreProperties>
</file>